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5" r:id="rId4"/>
    <p:sldId id="276" r:id="rId5"/>
    <p:sldId id="273" r:id="rId6"/>
    <p:sldId id="263" r:id="rId7"/>
    <p:sldId id="264" r:id="rId8"/>
    <p:sldId id="270" r:id="rId9"/>
    <p:sldId id="262" r:id="rId10"/>
    <p:sldId id="261" r:id="rId11"/>
    <p:sldId id="277" r:id="rId12"/>
    <p:sldId id="268" r:id="rId13"/>
    <p:sldId id="278" r:id="rId14"/>
    <p:sldId id="274" r:id="rId15"/>
    <p:sldId id="258" r:id="rId16"/>
    <p:sldId id="279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6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F908D-ED43-4FD0-8D78-EBD7AD4E5A7D}" type="datetimeFigureOut">
              <a:rPr lang="en-US"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26FCF-F26F-43DF-9830-E3E0545C3D1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8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9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2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8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8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7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2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26FCF-F26F-43DF-9830-E3E0545C3D1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C6CA-2B6B-4789-A0CC-2BE234DD3CE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64C7-89FE-4BEB-959B-B7EE76D59D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oliticalframing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liticalframingblog.com/" TargetMode="External"/><Relationship Id="rId4" Type="http://schemas.openxmlformats.org/officeDocument/2006/relationships/hyperlink" Target="http://www.politicalframin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E72FCA9FDC2435F6!85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home/Public/graph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pitolwords.org/api/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562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Political Framing (v. 1.1)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 Computational Analysis of Rhetoric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129" y="3219534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Dhrumil Mehta</a:t>
            </a:r>
          </a:p>
          <a:p>
            <a:r>
              <a:rPr lang="en-US" dirty="0"/>
              <a:t>Al Johri</a:t>
            </a:r>
          </a:p>
          <a:p>
            <a:r>
              <a:rPr lang="en-US" dirty="0"/>
              <a:t>Eiman Siddiqui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dhrumil@politicalframing.com</a:t>
            </a:r>
          </a:p>
          <a:p>
            <a:r>
              <a:rPr lang="en-US" sz="2400" dirty="0">
                <a:cs typeface="Calibri"/>
              </a:rPr>
              <a:t>al@politicalframing.com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hrumil\Dropbox\DhrumilStuff\EECS349\Final Project\Paper\ptxdata.png"/>
          <p:cNvPicPr>
            <a:picLocks noChangeAspect="1" noChangeArrowheads="1"/>
          </p:cNvPicPr>
          <p:nvPr/>
        </p:nvPicPr>
        <p:blipFill>
          <a:blip r:embed="rId3" cstate="print"/>
          <a:srcRect l="10943" r="4800"/>
          <a:stretch>
            <a:fillRect/>
          </a:stretch>
        </p:blipFill>
        <p:spPr bwMode="auto">
          <a:xfrm>
            <a:off x="228600" y="953869"/>
            <a:ext cx="5867400" cy="4953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48400" y="1563469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(</a:t>
            </a:r>
            <a:r>
              <a:rPr lang="el-GR" b="1" dirty="0" smtClean="0"/>
              <a:t>μ</a:t>
            </a:r>
            <a:r>
              <a:rPr lang="en-US" b="1" dirty="0" smtClean="0"/>
              <a:t>) </a:t>
            </a:r>
            <a:r>
              <a:rPr lang="en-US" dirty="0" smtClean="0"/>
              <a:t>= -2.35</a:t>
            </a:r>
          </a:p>
          <a:p>
            <a:r>
              <a:rPr lang="en-US" b="1" dirty="0" smtClean="0"/>
              <a:t>Standard Dev (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r>
              <a:rPr lang="en-US" dirty="0" smtClean="0"/>
              <a:t>= 0.31</a:t>
            </a:r>
          </a:p>
          <a:p>
            <a:endParaRPr lang="en-US" dirty="0"/>
          </a:p>
          <a:p>
            <a:r>
              <a:rPr lang="en-US" dirty="0" smtClean="0"/>
              <a:t>Frame is present if Log Likelihood is greater than -2.04, 1 standard deviation above the mean.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24200" y="1334869"/>
            <a:ext cx="0" cy="449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62200" y="5830669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Mean (</a:t>
            </a:r>
            <a:r>
              <a:rPr lang="el-GR" b="1" dirty="0" smtClean="0"/>
              <a:t>μ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800" y="3773269"/>
            <a:ext cx="2057400" cy="205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5525869"/>
            <a:ext cx="30480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57800" y="6135469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Frame Present in Topic:</a:t>
            </a:r>
          </a:p>
          <a:p>
            <a:r>
              <a:rPr lang="en-US" dirty="0" smtClean="0"/>
              <a:t>(highlighted in yellow in chart)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3925669"/>
          <a:ext cx="240792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7285">
                  <a:extLst>
                    <a:ext uri="{9D8B030D-6E8A-4147-A177-3AD203B41FA5}">
                      <a16:colId xmlns:a16="http://schemas.microsoft.com/office/drawing/2014/main" val="3503343706"/>
                    </a:ext>
                  </a:extLst>
                </a:gridCol>
                <a:gridCol w="1660635">
                  <a:extLst>
                    <a:ext uri="{9D8B030D-6E8A-4147-A177-3AD203B41FA5}">
                      <a16:colId xmlns:a16="http://schemas.microsoft.com/office/drawing/2014/main" val="19836244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/>
                        <a:t>2stdev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-1.739740558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extLst>
                  <a:ext uri="{0D108BD9-81ED-4DB2-BD59-A6C34878D82A}">
                    <a16:rowId xmlns:a16="http://schemas.microsoft.com/office/drawing/2014/main" val="11364447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/>
                        <a:t>1stdev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-2.045013136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extLst>
                  <a:ext uri="{0D108BD9-81ED-4DB2-BD59-A6C34878D82A}">
                    <a16:rowId xmlns:a16="http://schemas.microsoft.com/office/drawing/2014/main" val="160834013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/>
                        <a:t>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-2.350285714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extLst>
                  <a:ext uri="{0D108BD9-81ED-4DB2-BD59-A6C34878D82A}">
                    <a16:rowId xmlns:a16="http://schemas.microsoft.com/office/drawing/2014/main" val="40424388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/>
                        <a:t>1Stdev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-2.655558292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extLst>
                  <a:ext uri="{0D108BD9-81ED-4DB2-BD59-A6C34878D82A}">
                    <a16:rowId xmlns:a16="http://schemas.microsoft.com/office/drawing/2014/main" val="20001516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/>
                        <a:t>2Stdev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-2.96083087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002" marR="16002" marT="16002" marB="0" anchor="b"/>
                </a:tc>
                <a:extLst>
                  <a:ext uri="{0D108BD9-81ED-4DB2-BD59-A6C34878D82A}">
                    <a16:rowId xmlns:a16="http://schemas.microsoft.com/office/drawing/2014/main" val="329099297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206514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Table Visualized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685801"/>
          <a:ext cx="8074178" cy="4114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3705095136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2702306346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3184891137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1697791765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2080050509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2138287174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4087556971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913099234"/>
                    </a:ext>
                  </a:extLst>
                </a:gridCol>
              </a:tblGrid>
              <a:tr h="1814302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Deficit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Foreign Policy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Health Care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Immigration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Marriage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Middle East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Social Security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extLst>
                  <a:ext uri="{0D108BD9-81ED-4DB2-BD59-A6C34878D82A}">
                    <a16:rowId xmlns:a16="http://schemas.microsoft.com/office/drawing/2014/main" val="1629947136"/>
                  </a:ext>
                </a:extLst>
              </a:tr>
              <a:tr h="46138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Christianity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-2.64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-2.25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-2.50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-2.46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-2.02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-2.52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-2.52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extLst>
                  <a:ext uri="{0D108BD9-81ED-4DB2-BD59-A6C34878D82A}">
                    <a16:rowId xmlns:a16="http://schemas.microsoft.com/office/drawing/2014/main" val="79373887"/>
                  </a:ext>
                </a:extLst>
              </a:tr>
              <a:tr h="4597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Crime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-2.44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-2.13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-2.62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-1.98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-2.44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-2.16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extLst>
                  <a:ext uri="{0D108BD9-81ED-4DB2-BD59-A6C34878D82A}">
                    <a16:rowId xmlns:a16="http://schemas.microsoft.com/office/drawing/2014/main" val="1314040222"/>
                  </a:ext>
                </a:extLst>
              </a:tr>
              <a:tr h="4597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Finance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-1.83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-2.13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-2.39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-2.44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-2.40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-1.67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83530"/>
                  </a:ext>
                </a:extLst>
              </a:tr>
              <a:tr h="4597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-2.46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-2.27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-2.33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-1.94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-2.46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-2.38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extLst>
                  <a:ext uri="{0D108BD9-81ED-4DB2-BD59-A6C34878D82A}">
                    <a16:rowId xmlns:a16="http://schemas.microsoft.com/office/drawing/2014/main" val="1659459842"/>
                  </a:ext>
                </a:extLst>
              </a:tr>
              <a:tr h="4597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Military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-2.82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-1.82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-2.98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-2.59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-2.88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-1.79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-2.62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extLst>
                  <a:ext uri="{0D108BD9-81ED-4DB2-BD59-A6C34878D82A}">
                    <a16:rowId xmlns:a16="http://schemas.microsoft.com/office/drawing/2014/main" val="366659689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-2089667" y="2558536"/>
            <a:ext cx="472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 (Modeled as Bag of approx 500  Words)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304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Congressional Speeches (approx 3,000 per topic)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7924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(</a:t>
            </a:r>
            <a:r>
              <a:rPr lang="el-GR" b="1" dirty="0" smtClean="0"/>
              <a:t>μ</a:t>
            </a:r>
            <a:r>
              <a:rPr lang="en-US" b="1" dirty="0" smtClean="0"/>
              <a:t>) </a:t>
            </a:r>
            <a:r>
              <a:rPr lang="en-US" dirty="0" smtClean="0"/>
              <a:t>= -2.35</a:t>
            </a:r>
          </a:p>
          <a:p>
            <a:r>
              <a:rPr lang="en-US" b="1" dirty="0" smtClean="0"/>
              <a:t>Standard Dev (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r>
              <a:rPr lang="en-US" dirty="0" smtClean="0"/>
              <a:t>= 0.31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5791200"/>
            <a:ext cx="84582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Highlighting</a:t>
            </a:r>
            <a:r>
              <a:rPr lang="en-US" dirty="0" smtClean="0"/>
              <a:t>: Represents frames that have values that 1 standard deviation above the mean (greater than -2.04). These values show where a rhetorical frame was “present” within a speech topic.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86400" y="3352800"/>
            <a:ext cx="762000" cy="16764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6000" y="5029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Interesting, lets dig deeper ….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1998" y="2286000"/>
          <a:ext cx="7848601" cy="2962276"/>
        </p:xfrm>
        <a:graphic>
          <a:graphicData uri="http://schemas.openxmlformats.org/drawingml/2006/table">
            <a:tbl>
              <a:tblPr/>
              <a:tblGrid>
                <a:gridCol w="2057402">
                  <a:extLst>
                    <a:ext uri="{9D8B030D-6E8A-4147-A177-3AD203B41FA5}">
                      <a16:colId xmlns:a16="http://schemas.microsoft.com/office/drawing/2014/main" val="18151231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5216883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80934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71591503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4176830055"/>
                    </a:ext>
                  </a:extLst>
                </a:gridCol>
              </a:tblGrid>
              <a:tr h="438083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Democrat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Republican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D:R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86477"/>
                  </a:ext>
                </a:extLst>
              </a:tr>
              <a:tr h="4172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Christianity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-0.51396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-0.9116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0.563801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Democrat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64979"/>
                  </a:ext>
                </a:extLst>
              </a:tr>
              <a:tr h="4172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CommonWords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-1.02E+00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-0.44991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2.256513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Republican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949723"/>
                  </a:ext>
                </a:extLst>
              </a:tr>
              <a:tr h="4172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-1.23073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-0.34542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3.562965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Republican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97859"/>
                  </a:ext>
                </a:extLst>
              </a:tr>
              <a:tr h="4172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-0.62183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-0.76994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0.807632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Democrat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454867"/>
                  </a:ext>
                </a:extLst>
              </a:tr>
              <a:tr h="4172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Military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-0.7046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-0.68182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1.033402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Republican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67903"/>
                  </a:ext>
                </a:extLst>
              </a:tr>
              <a:tr h="4380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-0.83623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0.679234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Democrat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83305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1143000"/>
            <a:ext cx="8515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Binomial Classifier trained only on </a:t>
            </a:r>
            <a:r>
              <a:rPr lang="en-US" sz="2400" b="1" u="sng" dirty="0" smtClean="0">
                <a:solidFill>
                  <a:srgbClr val="000000"/>
                </a:solidFill>
              </a:rPr>
              <a:t>Immigration</a:t>
            </a:r>
            <a:r>
              <a:rPr lang="en-US" sz="2400" b="1" dirty="0" smtClean="0">
                <a:solidFill>
                  <a:srgbClr val="000000"/>
                </a:solidFill>
              </a:rPr>
              <a:t>-Related Speeches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1476344" y="3076545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RHETORICAL FRAMES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8213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Digging Deeper on a Single Data Point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56388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Cool, so in immigration related speeches, republicans use “crime rhetoric” way more frequently than democrats do.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85" y="43146"/>
            <a:ext cx="7866496" cy="987282"/>
          </a:xfrm>
        </p:spPr>
        <p:txBody>
          <a:bodyPr>
            <a:normAutofit/>
          </a:bodyPr>
          <a:lstStyle/>
          <a:p>
            <a:r>
              <a:rPr lang="en-US"/>
              <a:t>Temporal Analysis</a:t>
            </a:r>
          </a:p>
        </p:txBody>
      </p:sp>
      <p:pic>
        <p:nvPicPr>
          <p:cNvPr id="4" name="Picture 3" descr="immigration-crime-moving.png"/>
          <p:cNvPicPr>
            <a:picLocks noChangeAspect="1"/>
          </p:cNvPicPr>
          <p:nvPr/>
        </p:nvPicPr>
        <p:blipFill>
          <a:blip r:embed="rId3"/>
          <a:srcRect t="4213" b="5"/>
          <a:stretch>
            <a:fillRect/>
          </a:stretch>
        </p:blipFill>
        <p:spPr>
          <a:xfrm>
            <a:off x="387550" y="965258"/>
            <a:ext cx="8734568" cy="62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Being able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do computational rhetorical analysis with any deliberative body (local, state, national, international)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ompare and contrast rhetoric of parties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ollow the rhetoric of particular politicians</a:t>
            </a:r>
          </a:p>
          <a:p>
            <a:endParaRPr lang="en-US" dirty="0" smtClean="0"/>
          </a:p>
          <a:p>
            <a:r>
              <a:rPr lang="en-US" dirty="0" smtClean="0"/>
              <a:t>analyze changes over time + find key pivot points in rhetoric….</a:t>
            </a:r>
          </a:p>
          <a:p>
            <a:endParaRPr lang="en-US" dirty="0" smtClean="0"/>
          </a:p>
          <a:p>
            <a:r>
              <a:rPr lang="en-US" dirty="0" smtClean="0"/>
              <a:t>Cross-reference with campaign finance data and voting behavior data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alibri"/>
              </a:rPr>
              <a:t>Feedback Please!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600" dirty="0">
                <a:hlinkClick r:id="rId3"/>
              </a:rPr>
              <a:t>politicalframing@gmail.com</a:t>
            </a:r>
          </a:p>
          <a:p>
            <a:pPr algn="ctr">
              <a:buNone/>
            </a:pPr>
            <a:r>
              <a:rPr lang="en-US" sz="3600" dirty="0"/>
              <a:t>@politicalframin</a:t>
            </a:r>
          </a:p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r>
              <a:rPr lang="en-US" sz="3600" dirty="0"/>
              <a:t>Become an Alpha Tester!</a:t>
            </a:r>
          </a:p>
          <a:p>
            <a:pPr algn="ctr">
              <a:buNone/>
            </a:pPr>
            <a:r>
              <a:rPr lang="en-US" sz="3600" dirty="0">
                <a:hlinkClick r:id="rId4"/>
              </a:rPr>
              <a:t>www.politicalframing.com</a:t>
            </a:r>
            <a:endParaRPr lang="en-US" sz="3600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600" dirty="0"/>
              <a:t>Read more:</a:t>
            </a:r>
          </a:p>
          <a:p>
            <a:pPr algn="ctr">
              <a:buNone/>
            </a:pPr>
            <a:r>
              <a:rPr lang="en-US" sz="3600" dirty="0">
                <a:hlinkClick r:id="rId5"/>
              </a:rPr>
              <a:t>www.politicalframingblog.com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1 - 15 years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>
              <a:latin typeface="Calibri"/>
            </a:endParaRPr>
          </a:p>
          <a:p>
            <a:pPr marL="0" indent="0" algn="ctr">
              <a:buNone/>
            </a:pPr>
            <a:endParaRPr lang="en-US">
              <a:latin typeface="Calibri"/>
            </a:endParaRPr>
          </a:p>
          <a:p>
            <a:pPr marL="0" indent="0" algn="ctr">
              <a:buNone/>
            </a:pPr>
            <a:r>
              <a:rPr lang="en-US">
                <a:latin typeface="Calibri"/>
                <a:hlinkClick r:id="rId3"/>
              </a:rPr>
              <a:t>Data for 15 Years Classifier</a:t>
            </a:r>
          </a:p>
        </p:txBody>
      </p:sp>
    </p:spTree>
    <p:extLst>
      <p:ext uri="{BB962C8B-B14F-4D97-AF65-F5344CB8AC3E}">
        <p14:creationId xmlns:p14="http://schemas.microsoft.com/office/powerpoint/2010/main" val="225765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2 -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latin typeface="Calibri"/>
            </a:endParaRPr>
          </a:p>
          <a:p>
            <a:pPr marL="0" indent="0">
              <a:buNone/>
            </a:pPr>
            <a:endParaRPr lang="en-US">
              <a:latin typeface="Calibri"/>
            </a:endParaRPr>
          </a:p>
          <a:p>
            <a:pPr marL="0" indent="0" algn="ctr">
              <a:buNone/>
            </a:pPr>
            <a:r>
              <a:rPr lang="en-US">
                <a:latin typeface="Calibri"/>
                <a:hlinkClick r:id="rId3"/>
              </a:rPr>
              <a:t>Temporal Analyzer Graphs</a:t>
            </a:r>
          </a:p>
        </p:txBody>
      </p:sp>
    </p:spTree>
    <p:extLst>
      <p:ext uri="{BB962C8B-B14F-4D97-AF65-F5344CB8AC3E}">
        <p14:creationId xmlns:p14="http://schemas.microsoft.com/office/powerpoint/2010/main" val="90906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29" y="163129"/>
            <a:ext cx="8229600" cy="12442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u="sng" dirty="0">
                <a:solidFill>
                  <a:srgbClr val="000000"/>
                </a:solidFill>
                <a:latin typeface="Calibri"/>
                <a:cs typeface="Calibri"/>
              </a:rPr>
              <a:t>Goal</a:t>
            </a:r>
          </a:p>
          <a:p>
            <a:pPr>
              <a:buNone/>
            </a:pPr>
            <a:endParaRPr lang="en-US" b="1" u="sng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155" y="1979219"/>
            <a:ext cx="7509789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/>
              <a:t>Use Machine Learning and NLP to conduct analysis of data that can help improve reporting and find stories.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51"/>
            <a:ext cx="8229600" cy="1143000"/>
          </a:xfrm>
        </p:spPr>
        <p:txBody>
          <a:bodyPr/>
          <a:lstStyle/>
          <a:p>
            <a:r>
              <a:rPr lang="en-US" dirty="0" smtClean="0"/>
              <a:t>The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300271"/>
            <a:ext cx="1295400" cy="715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1980</a:t>
            </a:r>
            <a:endParaRPr lang="en-US" dirty="0"/>
          </a:p>
        </p:txBody>
      </p:sp>
      <p:pic>
        <p:nvPicPr>
          <p:cNvPr id="1026" name="Picture 2" descr="http://davidlavery.net/barfield/Images/Books/Metaph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9" y="1066800"/>
            <a:ext cx="3334343" cy="52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6237505"/>
            <a:ext cx="1295400" cy="71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2009</a:t>
            </a:r>
            <a:endParaRPr lang="en-US" dirty="0"/>
          </a:p>
        </p:txBody>
      </p:sp>
      <p:pic>
        <p:nvPicPr>
          <p:cNvPr id="1030" name="Picture 6" descr="http://www.coverbrowser.com/image/books-on-politics/287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3364169" cy="517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Frame ?</a:t>
            </a:r>
            <a:endParaRPr lang="en-US" dirty="0"/>
          </a:p>
        </p:txBody>
      </p:sp>
      <p:pic>
        <p:nvPicPr>
          <p:cNvPr id="2050" name="Picture 2" descr="http://www.todaysbigdouche.com/wp-content/uploads/2012/01/Bank-Robb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516"/>
            <a:ext cx="4631875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57800" y="1255979"/>
            <a:ext cx="3750125" cy="554813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 Frame is a net of words that models a stereotypical scenario. These words are all intimately related</a:t>
            </a:r>
          </a:p>
          <a:p>
            <a:endParaRPr lang="en-US" dirty="0" smtClean="0"/>
          </a:p>
          <a:p>
            <a:r>
              <a:rPr lang="en-US" dirty="0" smtClean="0"/>
              <a:t>I have written a program that mines </a:t>
            </a:r>
            <a:r>
              <a:rPr lang="en-US" dirty="0" err="1" smtClean="0"/>
              <a:t>Wordnet</a:t>
            </a:r>
            <a:r>
              <a:rPr lang="en-US" dirty="0" smtClean="0"/>
              <a:t> 2.1 to come up with a 500 word model of a frame.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 Frame :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	grand </a:t>
            </a:r>
            <a:r>
              <a:rPr lang="en-US" sz="1800" dirty="0"/>
              <a:t>larceny, chain, unlawful, rob, resistance, prices, gang, holdout, children, defraud, cheat breach, housebreaking, inciting, agitating, accuse, abduction, molesting, heist, offender, forged, date rape, helpless, war crime, barratry, capital, jury, victimless crime, blackmail, protection,  deceit, molestation, dacoits, brutal, credit, smuggle</a:t>
            </a:r>
            <a:r>
              <a:rPr lang="en-US" sz="1800" dirty="0" smtClean="0"/>
              <a:t>, armed, confidence, criminals, injure, illegal,  </a:t>
            </a:r>
            <a:r>
              <a:rPr lang="en-US" sz="1800" dirty="0"/>
              <a:t>election </a:t>
            </a:r>
            <a:r>
              <a:rPr lang="en-US" sz="1800" dirty="0" smtClean="0"/>
              <a:t>fraud, piracy, minor, plagiarize, entrance statutes, </a:t>
            </a:r>
            <a:r>
              <a:rPr lang="en-US" sz="1800" dirty="0"/>
              <a:t>criminal </a:t>
            </a:r>
            <a:r>
              <a:rPr lang="en-US" sz="1800" dirty="0" smtClean="0"/>
              <a:t>offense, carrying, robbing, capturing, circumstances, rights, cybercrime, </a:t>
            </a:r>
            <a:r>
              <a:rPr lang="en-US" sz="1800" dirty="0"/>
              <a:t>breach of </a:t>
            </a:r>
            <a:r>
              <a:rPr lang="en-US" sz="1800" dirty="0" smtClean="0"/>
              <a:t>trust, fraudulent, scam, </a:t>
            </a:r>
            <a:r>
              <a:rPr lang="en-US" sz="1800" dirty="0"/>
              <a:t>rake </a:t>
            </a:r>
            <a:r>
              <a:rPr lang="en-US" sz="1800" dirty="0" smtClean="0"/>
              <a:t>off, </a:t>
            </a:r>
            <a:r>
              <a:rPr lang="en-US" sz="1800" dirty="0"/>
              <a:t>agent </a:t>
            </a:r>
            <a:r>
              <a:rPr lang="en-US" sz="1800" dirty="0" smtClean="0"/>
              <a:t>high, mayhem, offense, rape, influenced, court, vice, crime, illicit, inhabitants, acts, varies, place, fraud </a:t>
            </a:r>
            <a:r>
              <a:rPr lang="en-US" sz="1800" dirty="0"/>
              <a:t>in the </a:t>
            </a:r>
            <a:r>
              <a:rPr lang="en-US" sz="1800" dirty="0" smtClean="0"/>
              <a:t>factum, intended, shoplift, law, extortion, misleads, malevolent, entrusted, attempt, crippling, larceny, assailant, progressively, pay, representation, playing, executed, distributors, consent, misdemeanor, seizing, depriving, embezzlement, </a:t>
            </a:r>
            <a:r>
              <a:rPr lang="en-US" sz="1800" dirty="0"/>
              <a:t>indecent </a:t>
            </a:r>
            <a:r>
              <a:rPr lang="en-US" sz="1800" dirty="0" smtClean="0"/>
              <a:t>exposure, </a:t>
            </a:r>
            <a:r>
              <a:rPr lang="en-US" sz="1800" dirty="0"/>
              <a:t>committed </a:t>
            </a:r>
            <a:r>
              <a:rPr lang="en-US" sz="1800" dirty="0" err="1" smtClean="0"/>
              <a:t>bunco</a:t>
            </a:r>
            <a:r>
              <a:rPr lang="en-US" sz="1800" dirty="0" smtClean="0"/>
              <a:t>, sleight of hand, </a:t>
            </a:r>
            <a:r>
              <a:rPr lang="en-US" sz="1800" dirty="0"/>
              <a:t>armed </a:t>
            </a:r>
            <a:r>
              <a:rPr lang="en-US" sz="1800" dirty="0" smtClean="0"/>
              <a:t>robbery, </a:t>
            </a:r>
            <a:r>
              <a:rPr lang="en-US" sz="1800" dirty="0" err="1" smtClean="0"/>
              <a:t>thuggery</a:t>
            </a:r>
            <a:r>
              <a:rPr lang="en-US" sz="1800" dirty="0" smtClean="0"/>
              <a:t>, police, personal, crime, criminal, undermines, embezzling, </a:t>
            </a:r>
            <a:r>
              <a:rPr lang="en-US" sz="1800" dirty="0"/>
              <a:t>greater </a:t>
            </a:r>
            <a:r>
              <a:rPr lang="en-US" sz="1800" dirty="0" smtClean="0"/>
              <a:t>practice, classified, stopped, hijack, nakedness, stealing, sexual intercourse, internet, commits, threatened, free, unwanted, pilferage, perjury, skyjack, hindering, oppose, threat, divorce concealments, </a:t>
            </a:r>
            <a:r>
              <a:rPr lang="en-US" sz="1800" dirty="0"/>
              <a:t>retail </a:t>
            </a:r>
            <a:r>
              <a:rPr lang="en-US" sz="1800" dirty="0" smtClean="0"/>
              <a:t>dwelling, </a:t>
            </a:r>
            <a:r>
              <a:rPr lang="en-US" sz="1800" dirty="0"/>
              <a:t>render </a:t>
            </a:r>
            <a:r>
              <a:rPr lang="en-US" sz="1800" dirty="0" smtClean="0"/>
              <a:t>number, punishable, owner, force, lawsuits, vulgar, </a:t>
            </a:r>
            <a:r>
              <a:rPr lang="en-US" sz="1800" dirty="0" err="1" smtClean="0"/>
              <a:t>traveller</a:t>
            </a:r>
            <a:r>
              <a:rPr lang="en-US" sz="1800" dirty="0" smtClean="0"/>
              <a:t>, forgery, attack, master, legally, scheme, store, </a:t>
            </a:r>
            <a:r>
              <a:rPr lang="en-US" sz="1800" dirty="0" err="1" smtClean="0"/>
              <a:t>plunderage</a:t>
            </a:r>
            <a:r>
              <a:rPr lang="en-US" sz="1800" dirty="0" smtClean="0"/>
              <a:t>, relationship, </a:t>
            </a:r>
            <a:r>
              <a:rPr lang="en-US" sz="1800" dirty="0" err="1" smtClean="0"/>
              <a:t>highjacking</a:t>
            </a:r>
            <a:r>
              <a:rPr lang="en-US" sz="1800" dirty="0" smtClean="0"/>
              <a:t>, punish, corporations, outlaw, </a:t>
            </a:r>
            <a:r>
              <a:rPr lang="en-US" sz="1800" dirty="0"/>
              <a:t>kick </a:t>
            </a:r>
            <a:r>
              <a:rPr lang="en-US" sz="1800" dirty="0" smtClean="0"/>
              <a:t>back … </a:t>
            </a:r>
            <a:r>
              <a:rPr lang="en-US" sz="1800" b="1" dirty="0" smtClean="0"/>
              <a:t>and many more (500 actually)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49" y="137076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Speeches from the US Senate and House of Representatives dating back 15 years</a:t>
            </a:r>
          </a:p>
          <a:p>
            <a:r>
              <a:rPr lang="en-US" dirty="0" smtClean="0"/>
              <a:t>Data was mined from the </a:t>
            </a:r>
            <a:r>
              <a:rPr lang="en-US" dirty="0" smtClean="0">
                <a:hlinkClick r:id="rId3"/>
              </a:rPr>
              <a:t>Capitol Words API</a:t>
            </a:r>
            <a:endParaRPr lang="en-US" dirty="0"/>
          </a:p>
          <a:p>
            <a:r>
              <a:rPr lang="en-US" dirty="0" smtClean="0"/>
              <a:t>10,000 speeches per topic for 7 topics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51216"/>
              </p:ext>
            </p:extLst>
          </p:nvPr>
        </p:nvGraphicFramePr>
        <p:xfrm>
          <a:off x="1219200" y="4191000"/>
          <a:ext cx="6728939" cy="1814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277">
                  <a:extLst>
                    <a:ext uri="{9D8B030D-6E8A-4147-A177-3AD203B41FA5}">
                      <a16:colId xmlns:a16="http://schemas.microsoft.com/office/drawing/2014/main" val="4004117297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3269180366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359393591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3605732272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4156357162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704961593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2791392385"/>
                    </a:ext>
                  </a:extLst>
                </a:gridCol>
              </a:tblGrid>
              <a:tr h="181430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Deficit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Foreign Policy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Health Care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Immigration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Marriage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Middle East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Social Security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extLst>
                  <a:ext uri="{0D108BD9-81ED-4DB2-BD59-A6C34878D82A}">
                    <a16:rowId xmlns:a16="http://schemas.microsoft.com/office/drawing/2014/main" val="7811181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64770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*Thanks Tom Saxton and Natalie Murray @ Northwestern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Multinomial Naïve Bayes </a:t>
            </a:r>
            <a:r>
              <a:rPr lang="en-US" dirty="0" err="1" smtClean="0"/>
              <a:t>Clasifier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8458200" cy="5562599"/>
          </a:xfrm>
        </p:spPr>
        <p:txBody>
          <a:bodyPr>
            <a:normAutofit/>
          </a:bodyPr>
          <a:lstStyle/>
          <a:p>
            <a:r>
              <a:rPr lang="en-US" dirty="0"/>
              <a:t>TF-IDF Based Multinomial Naïve </a:t>
            </a:r>
            <a:r>
              <a:rPr lang="en-US" dirty="0" smtClean="0"/>
              <a:t>Bayes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Approximately 70% accuracy (no boosting) to classify a novel speech </a:t>
            </a:r>
          </a:p>
          <a:p>
            <a:pPr lvl="1"/>
            <a:r>
              <a:rPr lang="en-US" dirty="0" smtClean="0"/>
              <a:t>Chance is approximately 14%, so this is pretty good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20 fold cross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You would traditionally train a classifier on a set of </a:t>
            </a:r>
            <a:r>
              <a:rPr lang="en-US" u="sng" dirty="0" smtClean="0"/>
              <a:t>speeches</a:t>
            </a:r>
            <a:r>
              <a:rPr lang="en-US" dirty="0" smtClean="0"/>
              <a:t> and see if it can classify a novel </a:t>
            </a:r>
            <a:r>
              <a:rPr lang="en-US" u="sng" dirty="0" smtClean="0"/>
              <a:t>speech</a:t>
            </a:r>
            <a:r>
              <a:rPr lang="en-US" dirty="0" smtClean="0"/>
              <a:t> into the right category.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Instead of feeding the classifier a </a:t>
            </a:r>
            <a:r>
              <a:rPr lang="en-US" u="sng" dirty="0" smtClean="0"/>
              <a:t>speech</a:t>
            </a:r>
            <a:r>
              <a:rPr lang="en-US" dirty="0" smtClean="0"/>
              <a:t>, I fed it one of my aforementioned </a:t>
            </a:r>
            <a:r>
              <a:rPr lang="en-US" u="sng" dirty="0" smtClean="0"/>
              <a:t>rhetorical frames </a:t>
            </a:r>
            <a:r>
              <a:rPr lang="en-US" sz="2400" dirty="0" smtClean="0"/>
              <a:t>(like the crime frame) </a:t>
            </a:r>
            <a:r>
              <a:rPr lang="en-US" dirty="0" smtClean="0"/>
              <a:t>to see where the highest correlation of log-likelihoods would be.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685801"/>
          <a:ext cx="8074178" cy="4114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3555690591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3797781459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2176251470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3309130598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3566668612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1133653261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2883932793"/>
                    </a:ext>
                  </a:extLst>
                </a:gridCol>
                <a:gridCol w="961277">
                  <a:extLst>
                    <a:ext uri="{9D8B030D-6E8A-4147-A177-3AD203B41FA5}">
                      <a16:colId xmlns:a16="http://schemas.microsoft.com/office/drawing/2014/main" val="2319022461"/>
                    </a:ext>
                  </a:extLst>
                </a:gridCol>
              </a:tblGrid>
              <a:tr h="1814302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Deficit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Foreign Policy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Health Care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Immigration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Marriage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Middle East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Social Security</a:t>
                      </a:r>
                      <a:endParaRPr lang="en-US" sz="2000" b="1" dirty="0"/>
                    </a:p>
                  </a:txBody>
                  <a:tcPr marL="63024" marR="63024" marT="31391" marB="31391" vert="vert270" anchor="ctr"/>
                </a:tc>
                <a:extLst>
                  <a:ext uri="{0D108BD9-81ED-4DB2-BD59-A6C34878D82A}">
                    <a16:rowId xmlns:a16="http://schemas.microsoft.com/office/drawing/2014/main" val="513406224"/>
                  </a:ext>
                </a:extLst>
              </a:tr>
              <a:tr h="46138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Christianity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-2.64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-2.25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-2.50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-2.46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-2.02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-2.52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-2.52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extLst>
                  <a:ext uri="{0D108BD9-81ED-4DB2-BD59-A6C34878D82A}">
                    <a16:rowId xmlns:a16="http://schemas.microsoft.com/office/drawing/2014/main" val="1794613505"/>
                  </a:ext>
                </a:extLst>
              </a:tr>
              <a:tr h="4597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Crime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-2.44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-2.13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-2.62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-1.98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-2.44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-2.16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extLst>
                  <a:ext uri="{0D108BD9-81ED-4DB2-BD59-A6C34878D82A}">
                    <a16:rowId xmlns:a16="http://schemas.microsoft.com/office/drawing/2014/main" val="1231175163"/>
                  </a:ext>
                </a:extLst>
              </a:tr>
              <a:tr h="4597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Finance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-1.83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-2.13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-2.39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-2.44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-2.40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-1.67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10361"/>
                  </a:ext>
                </a:extLst>
              </a:tr>
              <a:tr h="4597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-2.46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-2.27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-2.33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-1.94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-2.46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-2.38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extLst>
                  <a:ext uri="{0D108BD9-81ED-4DB2-BD59-A6C34878D82A}">
                    <a16:rowId xmlns:a16="http://schemas.microsoft.com/office/drawing/2014/main" val="1865261407"/>
                  </a:ext>
                </a:extLst>
              </a:tr>
              <a:tr h="4597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Military</a:t>
                      </a:r>
                      <a:endParaRPr lang="en-US" sz="2000" b="1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-2.82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-1.82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-2.98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-2.59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-2.88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-1.79</a:t>
                      </a:r>
                      <a:endParaRPr lang="en-US" sz="2000" b="0" dirty="0"/>
                    </a:p>
                  </a:txBody>
                  <a:tcPr marL="63024" marR="63024" marT="31391" marB="31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-2.62</a:t>
                      </a:r>
                      <a:endParaRPr lang="en-US" sz="2000" b="0" dirty="0"/>
                    </a:p>
                  </a:txBody>
                  <a:tcPr marL="63024" marR="63024" marT="31391" marB="31391"/>
                </a:tc>
                <a:extLst>
                  <a:ext uri="{0D108BD9-81ED-4DB2-BD59-A6C34878D82A}">
                    <a16:rowId xmlns:a16="http://schemas.microsoft.com/office/drawing/2014/main" val="318676359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-2089667" y="2558536"/>
            <a:ext cx="472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 (Modeled as Bag of approx 500  Words)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304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Congressional Speeches (approx 3,000 per topic)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7924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(</a:t>
            </a:r>
            <a:r>
              <a:rPr lang="el-GR" b="1" dirty="0" smtClean="0"/>
              <a:t>μ</a:t>
            </a:r>
            <a:r>
              <a:rPr lang="en-US" b="1" dirty="0" smtClean="0"/>
              <a:t>) </a:t>
            </a:r>
            <a:r>
              <a:rPr lang="en-US" dirty="0" smtClean="0"/>
              <a:t>= -2.35</a:t>
            </a:r>
          </a:p>
          <a:p>
            <a:r>
              <a:rPr lang="en-US" b="1" dirty="0" smtClean="0"/>
              <a:t>Standard Dev (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r>
              <a:rPr lang="en-US" dirty="0" smtClean="0"/>
              <a:t>= 0.31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5791200"/>
            <a:ext cx="84582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Highlighting</a:t>
            </a:r>
            <a:r>
              <a:rPr lang="en-US" dirty="0" smtClean="0"/>
              <a:t>: Represents frames that have values that 1 standard deviation above the mean (greater than -2.04). These values show where a rhetorical frame was “present” within a speech topic.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753</Words>
  <Application>Microsoft Office PowerPoint</Application>
  <PresentationFormat>On-screen Show (4:3)</PresentationFormat>
  <Paragraphs>223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Political Framing (v. 1.1) A Computational Analysis of Rhetoric</vt:lpstr>
      <vt:lpstr>PowerPoint Presentation</vt:lpstr>
      <vt:lpstr>The Motivation</vt:lpstr>
      <vt:lpstr>What is a Frame ?</vt:lpstr>
      <vt:lpstr>Example Model Frame : Crime</vt:lpstr>
      <vt:lpstr>Dataset</vt:lpstr>
      <vt:lpstr>Multinomial Naïve Bayes Clasifier</vt:lpstr>
      <vt:lpstr>The Innovation</vt:lpstr>
      <vt:lpstr>PowerPoint Presentation</vt:lpstr>
      <vt:lpstr>PowerPoint Presentation</vt:lpstr>
      <vt:lpstr>PowerPoint Presentation</vt:lpstr>
      <vt:lpstr>PowerPoint Presentation</vt:lpstr>
      <vt:lpstr>Temporal Analysis</vt:lpstr>
      <vt:lpstr>Imagine Being able …</vt:lpstr>
      <vt:lpstr> Feedback Please!</vt:lpstr>
      <vt:lpstr>Appendix 1 - 15 years Data</vt:lpstr>
      <vt:lpstr>Appendix 2 -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Code</dc:title>
  <dc:creator>Dhrumil</dc:creator>
  <cp:lastModifiedBy>Dhrumil Mehta</cp:lastModifiedBy>
  <cp:revision>40</cp:revision>
  <dcterms:created xsi:type="dcterms:W3CDTF">2013-03-02T07:20:39Z</dcterms:created>
  <dcterms:modified xsi:type="dcterms:W3CDTF">2014-08-11T07:03:30Z</dcterms:modified>
</cp:coreProperties>
</file>