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68" r:id="rId5"/>
    <p:sldId id="257" r:id="rId6"/>
    <p:sldId id="258" r:id="rId7"/>
    <p:sldId id="262" r:id="rId8"/>
    <p:sldId id="267" r:id="rId9"/>
    <p:sldId id="263" r:id="rId10"/>
    <p:sldId id="265" r:id="rId11"/>
    <p:sldId id="259" r:id="rId12"/>
    <p:sldId id="264" r:id="rId13"/>
    <p:sldId id="270" r:id="rId14"/>
    <p:sldId id="269" r:id="rId15"/>
    <p:sldId id="260" r:id="rId16"/>
    <p:sldId id="271"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63BAC4-A93E-4CD4-83E5-5C9B3ADE6FC4}"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292161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BAC4-A93E-4CD4-83E5-5C9B3ADE6FC4}"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28571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BAC4-A93E-4CD4-83E5-5C9B3ADE6FC4}"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39641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3BAC4-A93E-4CD4-83E5-5C9B3ADE6FC4}"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62637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3BAC4-A93E-4CD4-83E5-5C9B3ADE6FC4}" type="datetimeFigureOut">
              <a:rPr lang="en-US" smtClean="0"/>
              <a:t>4/25/2013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293553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3BAC4-A93E-4CD4-83E5-5C9B3ADE6FC4}"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322339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3BAC4-A93E-4CD4-83E5-5C9B3ADE6FC4}" type="datetimeFigureOut">
              <a:rPr lang="en-US" smtClean="0"/>
              <a:t>4/25/2013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196848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3BAC4-A93E-4CD4-83E5-5C9B3ADE6FC4}" type="datetimeFigureOut">
              <a:rPr lang="en-US" smtClean="0"/>
              <a:t>4/25/2013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421299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3BAC4-A93E-4CD4-83E5-5C9B3ADE6FC4}" type="datetimeFigureOut">
              <a:rPr lang="en-US" smtClean="0"/>
              <a:t>4/25/2013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202476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3BAC4-A93E-4CD4-83E5-5C9B3ADE6FC4}"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270066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3BAC4-A93E-4CD4-83E5-5C9B3ADE6FC4}" type="datetimeFigureOut">
              <a:rPr lang="en-US" smtClean="0"/>
              <a:t>4/25/2013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2BB66-3611-4AFF-8892-30DBE9DDB851}" type="slidenum">
              <a:rPr lang="en-US" smtClean="0"/>
              <a:t>‹#›</a:t>
            </a:fld>
            <a:endParaRPr lang="en-US"/>
          </a:p>
        </p:txBody>
      </p:sp>
    </p:spTree>
    <p:extLst>
      <p:ext uri="{BB962C8B-B14F-4D97-AF65-F5344CB8AC3E}">
        <p14:creationId xmlns:p14="http://schemas.microsoft.com/office/powerpoint/2010/main" val="223811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3BAC4-A93E-4CD4-83E5-5C9B3ADE6FC4}" type="datetimeFigureOut">
              <a:rPr lang="en-US" smtClean="0"/>
              <a:t>4/25/2013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2BB66-3611-4AFF-8892-30DBE9DDB851}" type="slidenum">
              <a:rPr lang="en-US" smtClean="0"/>
              <a:t>‹#›</a:t>
            </a:fld>
            <a:endParaRPr lang="en-US"/>
          </a:p>
        </p:txBody>
      </p:sp>
    </p:spTree>
    <p:extLst>
      <p:ext uri="{BB962C8B-B14F-4D97-AF65-F5344CB8AC3E}">
        <p14:creationId xmlns:p14="http://schemas.microsoft.com/office/powerpoint/2010/main" val="5229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dhrumil.mehta@gmail.com" TargetMode="External"/><Relationship Id="rId2" Type="http://schemas.openxmlformats.org/officeDocument/2006/relationships/hyperlink" Target="http://www.dhrumilmehta.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hyperlink" Target="http://www.politicalframing.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ech.nuisbe.org" TargetMode="External"/><Relationship Id="rId2" Type="http://schemas.openxmlformats.org/officeDocument/2006/relationships/hyperlink" Target="http://www.dhrumilmehta.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pensecrets.org/" TargetMode="External"/><Relationship Id="rId2" Type="http://schemas.openxmlformats.org/officeDocument/2006/relationships/hyperlink" Target="http://www.opencongress.org/" TargetMode="External"/><Relationship Id="rId1" Type="http://schemas.openxmlformats.org/officeDocument/2006/relationships/slideLayout" Target="../slideLayouts/slideLayout2.xml"/><Relationship Id="rId4" Type="http://schemas.openxmlformats.org/officeDocument/2006/relationships/hyperlink" Target="http://thomas.loc.gov/home/thoma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politicalframing.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982"/>
            <a:ext cx="9144000" cy="2387600"/>
          </a:xfrm>
        </p:spPr>
        <p:txBody>
          <a:bodyPr/>
          <a:lstStyle/>
          <a:p>
            <a:r>
              <a:rPr lang="en-US" dirty="0" smtClean="0"/>
              <a:t>Political Reporting</a:t>
            </a:r>
            <a:endParaRPr lang="en-US" dirty="0"/>
          </a:p>
        </p:txBody>
      </p:sp>
      <p:sp>
        <p:nvSpPr>
          <p:cNvPr id="3" name="Subtitle 2"/>
          <p:cNvSpPr>
            <a:spLocks noGrp="1"/>
          </p:cNvSpPr>
          <p:nvPr>
            <p:ph type="subTitle" idx="1"/>
          </p:nvPr>
        </p:nvSpPr>
        <p:spPr>
          <a:xfrm>
            <a:off x="1524000" y="2501657"/>
            <a:ext cx="9144000" cy="1655762"/>
          </a:xfrm>
        </p:spPr>
        <p:txBody>
          <a:bodyPr/>
          <a:lstStyle/>
          <a:p>
            <a:r>
              <a:rPr lang="en-US" dirty="0" smtClean="0"/>
              <a:t>A Machine Learning Approach</a:t>
            </a:r>
          </a:p>
        </p:txBody>
      </p:sp>
      <p:pic>
        <p:nvPicPr>
          <p:cNvPr id="1028" name="Picture 4" descr="http://www.underconsideration.com/brandnew/archives/usa_today_01_logo_detai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010" y="3745450"/>
            <a:ext cx="3368040" cy="1906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ityofevanston.org/news/assets/NU%20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9350" y="3702497"/>
            <a:ext cx="3260427" cy="194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719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932"/>
            <a:ext cx="10515600" cy="5557031"/>
          </a:xfrm>
        </p:spPr>
        <p:txBody>
          <a:bodyPr>
            <a:normAutofit lnSpcReduction="10000"/>
          </a:bodyPr>
          <a:lstStyle/>
          <a:p>
            <a:pPr marL="0" indent="0">
              <a:buNone/>
            </a:pPr>
            <a:r>
              <a:rPr lang="en-US" b="1" dirty="0" smtClean="0"/>
              <a:t>This approach can answer questions like :</a:t>
            </a:r>
          </a:p>
          <a:p>
            <a:r>
              <a:rPr lang="en-US" dirty="0" smtClean="0"/>
              <a:t>What major shifts have we seen in the rhetoric of congress as a whole, of particular parties/factions, or of particular congress-people with regards to a particular issue?</a:t>
            </a:r>
          </a:p>
          <a:p>
            <a:pPr marL="0" indent="0">
              <a:buNone/>
            </a:pPr>
            <a:endParaRPr lang="en-US" dirty="0" smtClean="0"/>
          </a:p>
          <a:p>
            <a:r>
              <a:rPr lang="en-US" dirty="0" smtClean="0"/>
              <a:t>When have congress people abruptly changed their speaking patterns about a particular issue?</a:t>
            </a:r>
          </a:p>
          <a:p>
            <a:endParaRPr lang="en-US" dirty="0" smtClean="0"/>
          </a:p>
          <a:p>
            <a:r>
              <a:rPr lang="en-US" dirty="0" smtClean="0"/>
              <a:t>When are voting behavior or sources of financial backing inconsistent with speech patterns? </a:t>
            </a:r>
          </a:p>
          <a:p>
            <a:endParaRPr lang="en-US" dirty="0" smtClean="0"/>
          </a:p>
          <a:p>
            <a:r>
              <a:rPr lang="en-US" dirty="0" smtClean="0"/>
              <a:t>How closely does a particular congress-person adhere to the party line with regards to a rhetoric surrounding a particular issue</a:t>
            </a:r>
            <a:endParaRPr lang="en-US" dirty="0"/>
          </a:p>
        </p:txBody>
      </p:sp>
    </p:spTree>
    <p:extLst>
      <p:ext uri="{BB962C8B-B14F-4D97-AF65-F5344CB8AC3E}">
        <p14:creationId xmlns:p14="http://schemas.microsoft.com/office/powerpoint/2010/main" val="100108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208" y="365124"/>
            <a:ext cx="10289583" cy="1325563"/>
          </a:xfrm>
        </p:spPr>
        <p:txBody>
          <a:bodyPr>
            <a:normAutofit/>
          </a:bodyPr>
          <a:lstStyle/>
          <a:p>
            <a:r>
              <a:rPr lang="en-US" dirty="0" smtClean="0"/>
              <a:t>Why this should be adopted by USA Today</a:t>
            </a:r>
            <a:endParaRPr lang="en-US" dirty="0"/>
          </a:p>
        </p:txBody>
      </p:sp>
      <p:sp>
        <p:nvSpPr>
          <p:cNvPr id="3" name="Content Placeholder 2"/>
          <p:cNvSpPr>
            <a:spLocks noGrp="1"/>
          </p:cNvSpPr>
          <p:nvPr>
            <p:ph idx="1"/>
          </p:nvPr>
        </p:nvSpPr>
        <p:spPr>
          <a:xfrm>
            <a:off x="838200" y="1690687"/>
            <a:ext cx="10515600" cy="4570627"/>
          </a:xfrm>
        </p:spPr>
        <p:txBody>
          <a:bodyPr>
            <a:normAutofit/>
          </a:bodyPr>
          <a:lstStyle/>
          <a:p>
            <a:r>
              <a:rPr lang="en-US" dirty="0" smtClean="0"/>
              <a:t>This </a:t>
            </a:r>
            <a:r>
              <a:rPr lang="en-US" u="sng" dirty="0" smtClean="0"/>
              <a:t>new methodology</a:t>
            </a:r>
            <a:r>
              <a:rPr lang="en-US" dirty="0" smtClean="0"/>
              <a:t> of rhetoric detection can improve stories by:</a:t>
            </a:r>
            <a:br>
              <a:rPr lang="en-US" dirty="0" smtClean="0"/>
            </a:br>
            <a:endParaRPr lang="en-US" dirty="0" smtClean="0"/>
          </a:p>
          <a:p>
            <a:pPr lvl="1">
              <a:buFontTx/>
              <a:buChar char="-"/>
            </a:pPr>
            <a:r>
              <a:rPr lang="en-US" dirty="0" smtClean="0"/>
              <a:t>Follow a particular topic in depth to see the rhetoric surrounding it</a:t>
            </a:r>
          </a:p>
          <a:p>
            <a:pPr lvl="1">
              <a:buFontTx/>
              <a:buChar char="-"/>
            </a:pPr>
            <a:endParaRPr lang="en-US" dirty="0"/>
          </a:p>
          <a:p>
            <a:pPr lvl="1">
              <a:buFontTx/>
              <a:buChar char="-"/>
            </a:pPr>
            <a:r>
              <a:rPr lang="en-US" dirty="0" smtClean="0"/>
              <a:t>Detect rhetorical anomalies (sudden shifts in rhetoric or politicians who stray from their own habits or from the party line) for a journalist to follow up on.</a:t>
            </a:r>
          </a:p>
          <a:p>
            <a:pPr lvl="1">
              <a:buFontTx/>
              <a:buChar char="-"/>
            </a:pPr>
            <a:endParaRPr lang="en-US" dirty="0" smtClean="0"/>
          </a:p>
          <a:p>
            <a:pPr lvl="1">
              <a:buFontTx/>
              <a:buChar char="-"/>
            </a:pPr>
            <a:r>
              <a:rPr lang="en-US" dirty="0" smtClean="0"/>
              <a:t>Cross-reference with other data sources (how does rhetoric align with campaign finance data? , voting behavior?, institutional affiliation?)</a:t>
            </a:r>
          </a:p>
          <a:p>
            <a:pPr lvl="1">
              <a:buFontTx/>
              <a:buChar char="-"/>
            </a:pPr>
            <a:endParaRPr lang="en-US" dirty="0"/>
          </a:p>
          <a:p>
            <a:pPr lvl="1">
              <a:buFontTx/>
              <a:buChar char="-"/>
            </a:pPr>
            <a:r>
              <a:rPr lang="en-US" dirty="0" smtClean="0"/>
              <a:t>Understand the arc of a story over time by analyzing changes in rhetoric</a:t>
            </a:r>
          </a:p>
          <a:p>
            <a:pPr lvl="1">
              <a:buFontTx/>
              <a:buChar char="-"/>
            </a:pPr>
            <a:endParaRPr lang="en-US" dirty="0"/>
          </a:p>
          <a:p>
            <a:pPr lvl="1">
              <a:buFontTx/>
              <a:buChar char="-"/>
            </a:pPr>
            <a:endParaRPr lang="en-US" dirty="0"/>
          </a:p>
        </p:txBody>
      </p:sp>
    </p:spTree>
    <p:extLst>
      <p:ext uri="{BB962C8B-B14F-4D97-AF65-F5344CB8AC3E}">
        <p14:creationId xmlns:p14="http://schemas.microsoft.com/office/powerpoint/2010/main" val="75430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Propose That…</a:t>
            </a:r>
            <a:endParaRPr lang="en-US" dirty="0"/>
          </a:p>
        </p:txBody>
      </p:sp>
      <p:sp>
        <p:nvSpPr>
          <p:cNvPr id="3" name="Content Placeholder 2"/>
          <p:cNvSpPr>
            <a:spLocks noGrp="1"/>
          </p:cNvSpPr>
          <p:nvPr>
            <p:ph idx="1"/>
          </p:nvPr>
        </p:nvSpPr>
        <p:spPr>
          <a:xfrm>
            <a:off x="838200" y="1825625"/>
            <a:ext cx="10739034" cy="4351338"/>
          </a:xfrm>
        </p:spPr>
        <p:txBody>
          <a:bodyPr>
            <a:normAutofit/>
          </a:bodyPr>
          <a:lstStyle/>
          <a:p>
            <a:pPr marL="0" indent="0">
              <a:buNone/>
            </a:pPr>
            <a:r>
              <a:rPr lang="en-US" dirty="0" smtClean="0"/>
              <a:t>We apply this methodology to study the corpus of president Obama’s speech as it has changed over time in order to tell a meaningful story about his presidency for publication in USA Today.</a:t>
            </a:r>
          </a:p>
          <a:p>
            <a:pPr marL="0" indent="0">
              <a:buNone/>
            </a:pPr>
            <a:endParaRPr lang="en-US" dirty="0"/>
          </a:p>
          <a:p>
            <a:pPr marL="0" indent="0">
              <a:buNone/>
            </a:pPr>
            <a:r>
              <a:rPr lang="en-US" dirty="0" smtClean="0"/>
              <a:t>The project will focus on his rhetoric overall, contrasting campaign rhetoric to presidential rhetoric as well as understanding the differences in first and second term. We will hone in on particular issues where the program detects the most salience or rhetorical shifts (for example: his rhetoric about the economy, realpolitik in foreign affairs, rhetoric surrounding the wars, or social issues such as marriage equality).</a:t>
            </a:r>
            <a:endParaRPr lang="en-US" dirty="0"/>
          </a:p>
        </p:txBody>
      </p:sp>
    </p:spTree>
    <p:extLst>
      <p:ext uri="{BB962C8B-B14F-4D97-AF65-F5344CB8AC3E}">
        <p14:creationId xmlns:p14="http://schemas.microsoft.com/office/powerpoint/2010/main" val="271780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Goals</a:t>
            </a:r>
            <a:endParaRPr lang="en-US" dirty="0"/>
          </a:p>
        </p:txBody>
      </p:sp>
      <p:sp>
        <p:nvSpPr>
          <p:cNvPr id="3" name="Content Placeholder 2"/>
          <p:cNvSpPr>
            <a:spLocks noGrp="1"/>
          </p:cNvSpPr>
          <p:nvPr>
            <p:ph idx="1"/>
          </p:nvPr>
        </p:nvSpPr>
        <p:spPr/>
        <p:txBody>
          <a:bodyPr>
            <a:normAutofit/>
          </a:bodyPr>
          <a:lstStyle/>
          <a:p>
            <a:pPr marL="0" indent="0" algn="ctr">
              <a:buNone/>
            </a:pPr>
            <a:r>
              <a:rPr lang="en-US" sz="3200" dirty="0" smtClean="0"/>
              <a:t>To write a </a:t>
            </a:r>
            <a:r>
              <a:rPr lang="en-US" sz="3200" u="sng" dirty="0" smtClean="0"/>
              <a:t>good story</a:t>
            </a:r>
            <a:r>
              <a:rPr lang="en-US" sz="3200" dirty="0" smtClean="0"/>
              <a:t> that is either identified by or made more meaningful with the insights generated from a computational analysis of political rhetoric.</a:t>
            </a:r>
            <a:endParaRPr lang="en-US" sz="3200" dirty="0"/>
          </a:p>
          <a:p>
            <a:pPr marL="0" indent="0" algn="ctr">
              <a:buNone/>
            </a:pPr>
            <a:endParaRPr lang="en-US" sz="3200" dirty="0" smtClean="0"/>
          </a:p>
          <a:p>
            <a:pPr marL="0" indent="0" algn="ctr">
              <a:buNone/>
            </a:pPr>
            <a:r>
              <a:rPr lang="en-US" sz="3200" dirty="0" smtClean="0"/>
              <a:t>To implement a </a:t>
            </a:r>
            <a:r>
              <a:rPr lang="en-US" sz="3200" u="sng" dirty="0" smtClean="0"/>
              <a:t>new method</a:t>
            </a:r>
            <a:r>
              <a:rPr lang="en-US" sz="3200" dirty="0" smtClean="0"/>
              <a:t> for identifying where important stories are and being able to use this new mode of political rhetoric analysis as a </a:t>
            </a:r>
            <a:r>
              <a:rPr lang="en-US" sz="3200" u="sng" dirty="0" smtClean="0"/>
              <a:t>tool</a:t>
            </a:r>
            <a:r>
              <a:rPr lang="en-US" sz="3200" dirty="0" smtClean="0"/>
              <a:t> for future reporting.</a:t>
            </a:r>
            <a:endParaRPr lang="en-US" sz="3200" dirty="0"/>
          </a:p>
        </p:txBody>
      </p:sp>
    </p:spTree>
    <p:extLst>
      <p:ext uri="{BB962C8B-B14F-4D97-AF65-F5344CB8AC3E}">
        <p14:creationId xmlns:p14="http://schemas.microsoft.com/office/powerpoint/2010/main" val="196876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a viable project because :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My existing project is a proof-of-concept that shows this type of analysis does yield meaningful results (See Appendix 1).</a:t>
            </a:r>
          </a:p>
          <a:p>
            <a:pPr marL="0" indent="0">
              <a:buNone/>
            </a:pPr>
            <a:endParaRPr lang="en-US" dirty="0" smtClean="0"/>
          </a:p>
          <a:p>
            <a:r>
              <a:rPr lang="en-US" dirty="0" smtClean="0"/>
              <a:t>I can work on this from now through August (we anticipate a 12 week project assuming 5hrs/week) with the support of Paul and Jodi</a:t>
            </a:r>
          </a:p>
          <a:p>
            <a:pPr marL="0" indent="0">
              <a:buNone/>
            </a:pPr>
            <a:endParaRPr lang="en-US" dirty="0" smtClean="0"/>
          </a:p>
          <a:p>
            <a:r>
              <a:rPr lang="en-US" dirty="0" smtClean="0"/>
              <a:t>I have as support from advisers and professors at Northwestern who focus on Machine Learning, Linguistics, AI, and Language Processing and am consulting professors at Medill and in Political Science. I will also be able to consult advisers at the </a:t>
            </a:r>
            <a:r>
              <a:rPr lang="en-US" dirty="0" err="1" smtClean="0"/>
              <a:t>Berkman</a:t>
            </a:r>
            <a:r>
              <a:rPr lang="en-US" dirty="0" smtClean="0"/>
              <a:t> Center for Internet and Society at Harvard and the Center for Civic Media at MIT in June.</a:t>
            </a:r>
          </a:p>
          <a:p>
            <a:endParaRPr lang="en-US" dirty="0" smtClean="0"/>
          </a:p>
          <a:p>
            <a:endParaRPr lang="en-US" dirty="0"/>
          </a:p>
        </p:txBody>
      </p:sp>
    </p:spTree>
    <p:extLst>
      <p:ext uri="{BB962C8B-B14F-4D97-AF65-F5344CB8AC3E}">
        <p14:creationId xmlns:p14="http://schemas.microsoft.com/office/powerpoint/2010/main" val="357560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50" y="607616"/>
            <a:ext cx="10515600" cy="1325563"/>
          </a:xfrm>
        </p:spPr>
        <p:txBody>
          <a:bodyPr/>
          <a:lstStyle/>
          <a:p>
            <a:r>
              <a:rPr lang="en-US" b="1" dirty="0" smtClean="0"/>
              <a:t>Contact Info	</a:t>
            </a:r>
            <a:endParaRPr lang="en-US" b="1"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Dhrumil Mehta</a:t>
            </a:r>
          </a:p>
          <a:p>
            <a:pPr marL="0" indent="0" algn="ctr">
              <a:buNone/>
            </a:pPr>
            <a:r>
              <a:rPr lang="en-US" dirty="0" smtClean="0">
                <a:hlinkClick r:id="rId2"/>
              </a:rPr>
              <a:t>www.dhrumilmehta.com</a:t>
            </a:r>
            <a:endParaRPr lang="en-US" dirty="0" smtClean="0"/>
          </a:p>
          <a:p>
            <a:pPr marL="0" indent="0" algn="ctr">
              <a:buNone/>
            </a:pPr>
            <a:r>
              <a:rPr lang="en-US" dirty="0" smtClean="0">
                <a:hlinkClick r:id="rId3"/>
              </a:rPr>
              <a:t>dhrumil.mehta@gmail.com</a:t>
            </a:r>
            <a:endParaRPr lang="en-US" dirty="0" smtClean="0"/>
          </a:p>
          <a:p>
            <a:pPr marL="0" indent="0" algn="ctr">
              <a:buNone/>
            </a:pPr>
            <a:endParaRPr lang="en-US" dirty="0"/>
          </a:p>
          <a:p>
            <a:pPr marL="0" indent="0" algn="ctr">
              <a:buNone/>
            </a:pPr>
            <a:r>
              <a:rPr lang="en-US" dirty="0" smtClean="0"/>
              <a:t>Please feel free to contact me with any further inquiries.</a:t>
            </a:r>
            <a:endParaRPr lang="en-US" dirty="0"/>
          </a:p>
        </p:txBody>
      </p:sp>
      <p:pic>
        <p:nvPicPr>
          <p:cNvPr id="4" name="Picture 2" descr="http://upload.wikimedia.org/wikipedia/en/thumb/6/69/Northwestern_University_Seal.svg/220px-Northwestern_University_Sea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8300" y="604441"/>
            <a:ext cx="2095500"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81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Appendix 1 : Detailed Analysis of Current Project</a:t>
            </a:r>
            <a:endParaRPr lang="en-US" sz="4000"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This section shows </a:t>
            </a:r>
            <a:r>
              <a:rPr lang="en-US" smtClean="0"/>
              <a:t>an example of data </a:t>
            </a:r>
            <a:r>
              <a:rPr lang="en-US" dirty="0" smtClean="0"/>
              <a:t>output of my original project to give the reader a better idea of what this program is capable of</a:t>
            </a:r>
          </a:p>
          <a:p>
            <a:pPr marL="0" indent="0">
              <a:buNone/>
            </a:pPr>
            <a:endParaRPr lang="en-US" b="1" dirty="0"/>
          </a:p>
          <a:p>
            <a:pPr marL="0" indent="0">
              <a:buNone/>
            </a:pPr>
            <a:r>
              <a:rPr lang="en-US" b="1" dirty="0" smtClean="0"/>
              <a:t>Political Framing: version 0.0 – an analysis of the past 15 years of congressional rhetoric by topic (results shown)</a:t>
            </a:r>
          </a:p>
          <a:p>
            <a:pPr marL="0" indent="0">
              <a:buNone/>
            </a:pPr>
            <a:endParaRPr lang="en-US" dirty="0" smtClean="0"/>
          </a:p>
          <a:p>
            <a:pPr marL="0" indent="0">
              <a:buNone/>
            </a:pPr>
            <a:r>
              <a:rPr lang="en-US" dirty="0" smtClean="0"/>
              <a:t>Political Framing: version 1.0 (forthcoming) – contains the results found in these slides but can also detect temporal shifts in rhetorical framing</a:t>
            </a:r>
          </a:p>
          <a:p>
            <a:pPr marL="0" indent="0">
              <a:buNone/>
            </a:pPr>
            <a:endParaRPr lang="en-US" dirty="0"/>
          </a:p>
          <a:p>
            <a:pPr marL="0" indent="0">
              <a:buNone/>
            </a:pPr>
            <a:r>
              <a:rPr lang="en-US" dirty="0" smtClean="0"/>
              <a:t>*A more technical overview can be found at </a:t>
            </a:r>
            <a:r>
              <a:rPr lang="en-US" dirty="0" smtClean="0">
                <a:hlinkClick r:id="rId2"/>
              </a:rPr>
              <a:t>www.politicalframing.com</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21945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10813597"/>
              </p:ext>
            </p:extLst>
          </p:nvPr>
        </p:nvGraphicFramePr>
        <p:xfrm>
          <a:off x="1981201" y="1197246"/>
          <a:ext cx="8074178" cy="4114801"/>
        </p:xfrm>
        <a:graphic>
          <a:graphicData uri="http://schemas.openxmlformats.org/drawingml/2006/table">
            <a:tbl>
              <a:tblPr firstRow="1" bandRow="1">
                <a:tableStyleId>{5940675A-B579-460E-94D1-54222C63F5DA}</a:tableStyleId>
              </a:tblPr>
              <a:tblGrid>
                <a:gridCol w="1345239"/>
                <a:gridCol w="961277"/>
                <a:gridCol w="961277"/>
                <a:gridCol w="961277"/>
                <a:gridCol w="961277"/>
                <a:gridCol w="961277"/>
                <a:gridCol w="961277"/>
                <a:gridCol w="961277"/>
              </a:tblGrid>
              <a:tr h="1814302">
                <a:tc>
                  <a:txBody>
                    <a:bodyPr/>
                    <a:lstStyle/>
                    <a:p>
                      <a:endParaRPr lang="en-US" sz="2000" b="1" dirty="0"/>
                    </a:p>
                  </a:txBody>
                  <a:tcPr marL="63024" marR="63024" marT="31391" marB="31391"/>
                </a:tc>
                <a:tc>
                  <a:txBody>
                    <a:bodyPr/>
                    <a:lstStyle/>
                    <a:p>
                      <a:pPr algn="l"/>
                      <a:r>
                        <a:rPr lang="en-US" sz="2000" dirty="0" smtClean="0"/>
                        <a:t>Deficit</a:t>
                      </a:r>
                      <a:endParaRPr lang="en-US" sz="2000" b="1" dirty="0"/>
                    </a:p>
                  </a:txBody>
                  <a:tcPr marL="63024" marR="63024" marT="31391" marB="31391" vert="vert270" anchor="ctr"/>
                </a:tc>
                <a:tc>
                  <a:txBody>
                    <a:bodyPr/>
                    <a:lstStyle/>
                    <a:p>
                      <a:pPr algn="l"/>
                      <a:r>
                        <a:rPr lang="en-US" sz="2000" dirty="0" smtClean="0"/>
                        <a:t>Foreign Policy</a:t>
                      </a:r>
                      <a:endParaRPr lang="en-US" sz="2000" b="1" dirty="0"/>
                    </a:p>
                  </a:txBody>
                  <a:tcPr marL="63024" marR="63024" marT="31391" marB="31391" vert="vert270" anchor="ctr"/>
                </a:tc>
                <a:tc>
                  <a:txBody>
                    <a:bodyPr/>
                    <a:lstStyle/>
                    <a:p>
                      <a:pPr algn="l"/>
                      <a:r>
                        <a:rPr lang="en-US" sz="2000" dirty="0" smtClean="0"/>
                        <a:t>Health Care</a:t>
                      </a:r>
                      <a:endParaRPr lang="en-US" sz="2000" b="1" dirty="0"/>
                    </a:p>
                  </a:txBody>
                  <a:tcPr marL="63024" marR="63024" marT="31391" marB="31391" vert="vert270" anchor="ctr"/>
                </a:tc>
                <a:tc>
                  <a:txBody>
                    <a:bodyPr/>
                    <a:lstStyle/>
                    <a:p>
                      <a:pPr algn="l"/>
                      <a:r>
                        <a:rPr lang="en-US" sz="2000" dirty="0" smtClean="0"/>
                        <a:t>Immigration</a:t>
                      </a:r>
                      <a:endParaRPr lang="en-US" sz="2000" b="1" dirty="0"/>
                    </a:p>
                  </a:txBody>
                  <a:tcPr marL="63024" marR="63024" marT="31391" marB="31391" vert="vert270" anchor="ctr"/>
                </a:tc>
                <a:tc>
                  <a:txBody>
                    <a:bodyPr/>
                    <a:lstStyle/>
                    <a:p>
                      <a:pPr algn="l"/>
                      <a:r>
                        <a:rPr lang="en-US" sz="2000" dirty="0" smtClean="0"/>
                        <a:t>Marriage</a:t>
                      </a:r>
                      <a:endParaRPr lang="en-US" sz="2000" b="1" dirty="0"/>
                    </a:p>
                  </a:txBody>
                  <a:tcPr marL="63024" marR="63024" marT="31391" marB="31391" vert="vert270" anchor="ctr"/>
                </a:tc>
                <a:tc>
                  <a:txBody>
                    <a:bodyPr/>
                    <a:lstStyle/>
                    <a:p>
                      <a:pPr algn="l"/>
                      <a:r>
                        <a:rPr lang="en-US" sz="2000" dirty="0" smtClean="0"/>
                        <a:t>Middle East</a:t>
                      </a:r>
                      <a:endParaRPr lang="en-US" sz="2000" b="1" dirty="0"/>
                    </a:p>
                  </a:txBody>
                  <a:tcPr marL="63024" marR="63024" marT="31391" marB="31391" vert="vert270" anchor="ctr"/>
                </a:tc>
                <a:tc>
                  <a:txBody>
                    <a:bodyPr/>
                    <a:lstStyle/>
                    <a:p>
                      <a:r>
                        <a:rPr lang="en-US" sz="2000" dirty="0" smtClean="0"/>
                        <a:t>Social Security</a:t>
                      </a:r>
                      <a:endParaRPr lang="en-US" sz="2000" b="1" dirty="0"/>
                    </a:p>
                  </a:txBody>
                  <a:tcPr marL="63024" marR="63024" marT="31391" marB="31391" vert="vert270" anchor="ctr"/>
                </a:tc>
              </a:tr>
              <a:tr h="461387">
                <a:tc>
                  <a:txBody>
                    <a:bodyPr/>
                    <a:lstStyle/>
                    <a:p>
                      <a:r>
                        <a:rPr lang="en-US" sz="2000" dirty="0" smtClean="0"/>
                        <a:t>Christianity</a:t>
                      </a:r>
                      <a:endParaRPr lang="en-US" sz="2000" b="1" dirty="0"/>
                    </a:p>
                  </a:txBody>
                  <a:tcPr marL="63024" marR="63024" marT="31391" marB="31391"/>
                </a:tc>
                <a:tc>
                  <a:txBody>
                    <a:bodyPr/>
                    <a:lstStyle/>
                    <a:p>
                      <a:pPr algn="ctr"/>
                      <a:r>
                        <a:rPr lang="en-US" sz="2000" dirty="0" smtClean="0"/>
                        <a:t>-2.64</a:t>
                      </a:r>
                      <a:endParaRPr lang="en-US" sz="2000" b="0" dirty="0"/>
                    </a:p>
                  </a:txBody>
                  <a:tcPr marL="63024" marR="63024" marT="31391" marB="31391"/>
                </a:tc>
                <a:tc>
                  <a:txBody>
                    <a:bodyPr/>
                    <a:lstStyle/>
                    <a:p>
                      <a:pPr algn="ctr"/>
                      <a:r>
                        <a:rPr lang="en-US" sz="2000" dirty="0" smtClean="0"/>
                        <a:t>-2.25</a:t>
                      </a:r>
                      <a:endParaRPr lang="en-US" sz="2000" b="0" dirty="0"/>
                    </a:p>
                  </a:txBody>
                  <a:tcPr marL="63024" marR="63024" marT="31391" marB="31391"/>
                </a:tc>
                <a:tc>
                  <a:txBody>
                    <a:bodyPr/>
                    <a:lstStyle/>
                    <a:p>
                      <a:pPr algn="ctr"/>
                      <a:r>
                        <a:rPr lang="en-US" sz="2000" dirty="0" smtClean="0"/>
                        <a:t>-2.50</a:t>
                      </a:r>
                      <a:endParaRPr lang="en-US" sz="2000" b="0" dirty="0"/>
                    </a:p>
                  </a:txBody>
                  <a:tcPr marL="63024" marR="63024" marT="31391" marB="31391"/>
                </a:tc>
                <a:tc>
                  <a:txBody>
                    <a:bodyPr/>
                    <a:lstStyle/>
                    <a:p>
                      <a:pPr algn="ctr"/>
                      <a:r>
                        <a:rPr lang="en-US" sz="2000" dirty="0" smtClean="0"/>
                        <a:t>-2.46</a:t>
                      </a:r>
                      <a:endParaRPr lang="en-US" sz="2000" b="0" dirty="0"/>
                    </a:p>
                  </a:txBody>
                  <a:tcPr marL="63024" marR="63024" marT="31391" marB="31391"/>
                </a:tc>
                <a:tc>
                  <a:txBody>
                    <a:bodyPr/>
                    <a:lstStyle/>
                    <a:p>
                      <a:pPr algn="ctr"/>
                      <a:r>
                        <a:rPr lang="en-US" sz="2000" dirty="0" smtClean="0"/>
                        <a:t>-2.02</a:t>
                      </a:r>
                      <a:endParaRPr lang="en-US" sz="2000" b="0" dirty="0"/>
                    </a:p>
                  </a:txBody>
                  <a:tcPr marL="63024" marR="63024" marT="31391" marB="31391"/>
                </a:tc>
                <a:tc>
                  <a:txBody>
                    <a:bodyPr/>
                    <a:lstStyle/>
                    <a:p>
                      <a:pPr algn="ctr"/>
                      <a:r>
                        <a:rPr lang="en-US" sz="2000" dirty="0" smtClean="0"/>
                        <a:t>-2.52</a:t>
                      </a:r>
                      <a:endParaRPr lang="en-US" sz="2000" b="0" dirty="0"/>
                    </a:p>
                  </a:txBody>
                  <a:tcPr marL="63024" marR="63024" marT="31391" marB="31391"/>
                </a:tc>
                <a:tc>
                  <a:txBody>
                    <a:bodyPr/>
                    <a:lstStyle/>
                    <a:p>
                      <a:pPr algn="ctr"/>
                      <a:r>
                        <a:rPr lang="en-US" sz="2000" dirty="0" smtClean="0"/>
                        <a:t>-2.52</a:t>
                      </a:r>
                      <a:endParaRPr lang="en-US" sz="2000" b="0" dirty="0"/>
                    </a:p>
                  </a:txBody>
                  <a:tcPr marL="63024" marR="63024" marT="31391" marB="31391"/>
                </a:tc>
              </a:tr>
              <a:tr h="459778">
                <a:tc>
                  <a:txBody>
                    <a:bodyPr/>
                    <a:lstStyle/>
                    <a:p>
                      <a:r>
                        <a:rPr lang="en-US" sz="2000" dirty="0" smtClean="0"/>
                        <a:t>Crime</a:t>
                      </a:r>
                      <a:endParaRPr lang="en-US" sz="2000" b="1" dirty="0"/>
                    </a:p>
                  </a:txBody>
                  <a:tcPr marL="63024" marR="63024" marT="31391" marB="31391"/>
                </a:tc>
                <a:tc>
                  <a:txBody>
                    <a:bodyPr/>
                    <a:lstStyle/>
                    <a:p>
                      <a:pPr algn="ctr"/>
                      <a:r>
                        <a:rPr lang="en-US" sz="2000" dirty="0" smtClean="0"/>
                        <a:t>-2.44</a:t>
                      </a:r>
                      <a:endParaRPr lang="en-US" sz="2000" b="0" dirty="0"/>
                    </a:p>
                  </a:txBody>
                  <a:tcPr marL="63024" marR="63024" marT="31391" marB="31391"/>
                </a:tc>
                <a:tc>
                  <a:txBody>
                    <a:bodyPr/>
                    <a:lstStyle/>
                    <a:p>
                      <a:pPr algn="ctr"/>
                      <a:r>
                        <a:rPr lang="en-US" sz="2000" dirty="0" smtClean="0"/>
                        <a:t>-2.13</a:t>
                      </a:r>
                      <a:endParaRPr lang="en-US" sz="2000" b="0" dirty="0"/>
                    </a:p>
                  </a:txBody>
                  <a:tcPr marL="63024" marR="63024" marT="31391" marB="31391"/>
                </a:tc>
                <a:tc>
                  <a:txBody>
                    <a:bodyPr/>
                    <a:lstStyle/>
                    <a:p>
                      <a:pPr algn="ctr"/>
                      <a:r>
                        <a:rPr lang="en-US" sz="2000" dirty="0" smtClean="0"/>
                        <a:t>-2.62</a:t>
                      </a:r>
                      <a:endParaRPr lang="en-US" sz="2000" b="0" dirty="0"/>
                    </a:p>
                  </a:txBody>
                  <a:tcPr marL="63024" marR="63024" marT="31391" marB="31391"/>
                </a:tc>
                <a:tc>
                  <a:txBody>
                    <a:bodyPr/>
                    <a:lstStyle/>
                    <a:p>
                      <a:pPr algn="ctr"/>
                      <a:r>
                        <a:rPr lang="en-US" sz="2000" b="1" dirty="0" smtClean="0">
                          <a:solidFill>
                            <a:srgbClr val="FF0000"/>
                          </a:solidFill>
                        </a:rPr>
                        <a:t>-1.98</a:t>
                      </a:r>
                      <a:endParaRPr lang="en-US" sz="2000" b="1" dirty="0">
                        <a:solidFill>
                          <a:srgbClr val="FF0000"/>
                        </a:solidFill>
                      </a:endParaRPr>
                    </a:p>
                  </a:txBody>
                  <a:tcPr marL="63024" marR="63024" marT="31391" marB="31391">
                    <a:solidFill>
                      <a:srgbClr val="FFFF00"/>
                    </a:solidFill>
                  </a:tcPr>
                </a:tc>
                <a:tc>
                  <a:txBody>
                    <a:bodyPr/>
                    <a:lstStyle/>
                    <a:p>
                      <a:pPr algn="ctr"/>
                      <a:r>
                        <a:rPr lang="en-US" sz="2000" dirty="0" smtClean="0"/>
                        <a:t>-2.48</a:t>
                      </a:r>
                      <a:endParaRPr lang="en-US" sz="2000" b="0" dirty="0"/>
                    </a:p>
                  </a:txBody>
                  <a:tcPr marL="63024" marR="63024" marT="31391" marB="31391"/>
                </a:tc>
                <a:tc>
                  <a:txBody>
                    <a:bodyPr/>
                    <a:lstStyle/>
                    <a:p>
                      <a:pPr algn="ctr"/>
                      <a:r>
                        <a:rPr lang="en-US" sz="2000" dirty="0" smtClean="0"/>
                        <a:t>-2.44</a:t>
                      </a:r>
                      <a:endParaRPr lang="en-US" sz="2000" b="0" dirty="0"/>
                    </a:p>
                  </a:txBody>
                  <a:tcPr marL="63024" marR="63024" marT="31391" marB="31391"/>
                </a:tc>
                <a:tc>
                  <a:txBody>
                    <a:bodyPr/>
                    <a:lstStyle/>
                    <a:p>
                      <a:pPr algn="ctr"/>
                      <a:r>
                        <a:rPr lang="en-US" sz="2000" dirty="0" smtClean="0"/>
                        <a:t>-2.16</a:t>
                      </a:r>
                      <a:endParaRPr lang="en-US" sz="2000" b="0" dirty="0"/>
                    </a:p>
                  </a:txBody>
                  <a:tcPr marL="63024" marR="63024" marT="31391" marB="31391"/>
                </a:tc>
              </a:tr>
              <a:tr h="459778">
                <a:tc>
                  <a:txBody>
                    <a:bodyPr/>
                    <a:lstStyle/>
                    <a:p>
                      <a:r>
                        <a:rPr lang="en-US" sz="2000" dirty="0" smtClean="0"/>
                        <a:t>Finance</a:t>
                      </a:r>
                      <a:endParaRPr lang="en-US" sz="2000" b="1" dirty="0"/>
                    </a:p>
                  </a:txBody>
                  <a:tcPr marL="63024" marR="63024" marT="31391" marB="31391"/>
                </a:tc>
                <a:tc>
                  <a:txBody>
                    <a:bodyPr/>
                    <a:lstStyle/>
                    <a:p>
                      <a:pPr algn="ctr"/>
                      <a:r>
                        <a:rPr lang="en-US" sz="2000" dirty="0" smtClean="0"/>
                        <a:t>-1.83</a:t>
                      </a:r>
                      <a:endParaRPr lang="en-US" sz="2000" b="0" dirty="0"/>
                    </a:p>
                  </a:txBody>
                  <a:tcPr marL="63024" marR="63024" marT="31391" marB="31391">
                    <a:solidFill>
                      <a:srgbClr val="FFFF00"/>
                    </a:solidFill>
                  </a:tcPr>
                </a:tc>
                <a:tc>
                  <a:txBody>
                    <a:bodyPr/>
                    <a:lstStyle/>
                    <a:p>
                      <a:pPr algn="ctr"/>
                      <a:r>
                        <a:rPr lang="en-US" sz="2000" dirty="0" smtClean="0"/>
                        <a:t>-2.13</a:t>
                      </a:r>
                      <a:endParaRPr lang="en-US" sz="2000" b="0" dirty="0"/>
                    </a:p>
                  </a:txBody>
                  <a:tcPr marL="63024" marR="63024" marT="31391" marB="31391"/>
                </a:tc>
                <a:tc>
                  <a:txBody>
                    <a:bodyPr/>
                    <a:lstStyle/>
                    <a:p>
                      <a:pPr algn="ctr"/>
                      <a:r>
                        <a:rPr lang="en-US" sz="2000" dirty="0" smtClean="0"/>
                        <a:t>-2.39</a:t>
                      </a:r>
                      <a:endParaRPr lang="en-US" sz="2000" b="0" dirty="0"/>
                    </a:p>
                  </a:txBody>
                  <a:tcPr marL="63024" marR="63024" marT="31391" marB="31391"/>
                </a:tc>
                <a:tc>
                  <a:txBody>
                    <a:bodyPr/>
                    <a:lstStyle/>
                    <a:p>
                      <a:pPr algn="ctr"/>
                      <a:r>
                        <a:rPr lang="en-US" sz="2000" dirty="0" smtClean="0"/>
                        <a:t>-2.48</a:t>
                      </a:r>
                      <a:endParaRPr lang="en-US" sz="2000" b="0" dirty="0"/>
                    </a:p>
                  </a:txBody>
                  <a:tcPr marL="63024" marR="63024" marT="31391" marB="31391"/>
                </a:tc>
                <a:tc>
                  <a:txBody>
                    <a:bodyPr/>
                    <a:lstStyle/>
                    <a:p>
                      <a:pPr algn="ctr"/>
                      <a:r>
                        <a:rPr lang="en-US" sz="2000" dirty="0" smtClean="0"/>
                        <a:t>-2.44</a:t>
                      </a:r>
                      <a:endParaRPr lang="en-US" sz="2000" b="0" dirty="0"/>
                    </a:p>
                  </a:txBody>
                  <a:tcPr marL="63024" marR="63024" marT="31391" marB="31391"/>
                </a:tc>
                <a:tc>
                  <a:txBody>
                    <a:bodyPr/>
                    <a:lstStyle/>
                    <a:p>
                      <a:pPr algn="ctr"/>
                      <a:r>
                        <a:rPr lang="en-US" sz="2000" dirty="0" smtClean="0"/>
                        <a:t>-2.40</a:t>
                      </a:r>
                      <a:endParaRPr lang="en-US" sz="2000" b="0" dirty="0"/>
                    </a:p>
                  </a:txBody>
                  <a:tcPr marL="63024" marR="63024" marT="31391" marB="31391"/>
                </a:tc>
                <a:tc>
                  <a:txBody>
                    <a:bodyPr/>
                    <a:lstStyle/>
                    <a:p>
                      <a:pPr algn="ctr"/>
                      <a:r>
                        <a:rPr lang="en-US" sz="2000" dirty="0" smtClean="0"/>
                        <a:t>-1.67</a:t>
                      </a:r>
                      <a:endParaRPr lang="en-US" sz="2000" b="0" dirty="0"/>
                    </a:p>
                  </a:txBody>
                  <a:tcPr marL="63024" marR="63024" marT="31391" marB="31391">
                    <a:solidFill>
                      <a:srgbClr val="FFFF00"/>
                    </a:solidFill>
                  </a:tcPr>
                </a:tc>
              </a:tr>
              <a:tr h="459778">
                <a:tc>
                  <a:txBody>
                    <a:bodyPr/>
                    <a:lstStyle/>
                    <a:p>
                      <a:r>
                        <a:rPr lang="en-US" sz="2000" dirty="0" smtClean="0"/>
                        <a:t>Sex</a:t>
                      </a:r>
                      <a:endParaRPr lang="en-US" sz="2000" b="1" dirty="0"/>
                    </a:p>
                  </a:txBody>
                  <a:tcPr marL="63024" marR="63024" marT="31391" marB="31391"/>
                </a:tc>
                <a:tc>
                  <a:txBody>
                    <a:bodyPr/>
                    <a:lstStyle/>
                    <a:p>
                      <a:pPr algn="ctr"/>
                      <a:r>
                        <a:rPr lang="en-US" sz="2000" dirty="0" smtClean="0"/>
                        <a:t>-2.46</a:t>
                      </a:r>
                      <a:endParaRPr lang="en-US" sz="2000" b="0" dirty="0"/>
                    </a:p>
                  </a:txBody>
                  <a:tcPr marL="63024" marR="63024" marT="31391" marB="31391"/>
                </a:tc>
                <a:tc>
                  <a:txBody>
                    <a:bodyPr/>
                    <a:lstStyle/>
                    <a:p>
                      <a:pPr algn="ctr"/>
                      <a:r>
                        <a:rPr lang="en-US" sz="2000" dirty="0" smtClean="0"/>
                        <a:t>-2.27</a:t>
                      </a:r>
                      <a:endParaRPr lang="en-US" sz="2000" b="0" dirty="0"/>
                    </a:p>
                  </a:txBody>
                  <a:tcPr marL="63024" marR="63024" marT="31391" marB="31391"/>
                </a:tc>
                <a:tc>
                  <a:txBody>
                    <a:bodyPr/>
                    <a:lstStyle/>
                    <a:p>
                      <a:pPr algn="ctr"/>
                      <a:r>
                        <a:rPr lang="en-US" sz="2000" dirty="0" smtClean="0"/>
                        <a:t>-2.42</a:t>
                      </a:r>
                      <a:endParaRPr lang="en-US" sz="2000" b="0" dirty="0"/>
                    </a:p>
                  </a:txBody>
                  <a:tcPr marL="63024" marR="63024" marT="31391" marB="31391"/>
                </a:tc>
                <a:tc>
                  <a:txBody>
                    <a:bodyPr/>
                    <a:lstStyle/>
                    <a:p>
                      <a:pPr algn="ctr"/>
                      <a:r>
                        <a:rPr lang="en-US" sz="2000" dirty="0" smtClean="0"/>
                        <a:t>-2.33</a:t>
                      </a:r>
                      <a:endParaRPr lang="en-US" sz="2000" b="0" dirty="0"/>
                    </a:p>
                  </a:txBody>
                  <a:tcPr marL="63024" marR="63024" marT="31391" marB="31391"/>
                </a:tc>
                <a:tc>
                  <a:txBody>
                    <a:bodyPr/>
                    <a:lstStyle/>
                    <a:p>
                      <a:pPr algn="ctr"/>
                      <a:r>
                        <a:rPr lang="en-US" sz="2000" dirty="0" smtClean="0"/>
                        <a:t>-1.94</a:t>
                      </a:r>
                      <a:endParaRPr lang="en-US" sz="2000" b="0" dirty="0"/>
                    </a:p>
                  </a:txBody>
                  <a:tcPr marL="63024" marR="63024" marT="31391" marB="31391">
                    <a:solidFill>
                      <a:srgbClr val="FFFF00"/>
                    </a:solidFill>
                  </a:tcPr>
                </a:tc>
                <a:tc>
                  <a:txBody>
                    <a:bodyPr/>
                    <a:lstStyle/>
                    <a:p>
                      <a:pPr algn="ctr"/>
                      <a:r>
                        <a:rPr lang="en-US" sz="2000" dirty="0" smtClean="0"/>
                        <a:t>-2.46</a:t>
                      </a:r>
                      <a:endParaRPr lang="en-US" sz="2000" b="0" dirty="0"/>
                    </a:p>
                  </a:txBody>
                  <a:tcPr marL="63024" marR="63024" marT="31391" marB="31391"/>
                </a:tc>
                <a:tc>
                  <a:txBody>
                    <a:bodyPr/>
                    <a:lstStyle/>
                    <a:p>
                      <a:pPr algn="ctr"/>
                      <a:r>
                        <a:rPr lang="en-US" sz="2000" dirty="0" smtClean="0"/>
                        <a:t>-2.38</a:t>
                      </a:r>
                      <a:endParaRPr lang="en-US" sz="2000" b="0" dirty="0"/>
                    </a:p>
                  </a:txBody>
                  <a:tcPr marL="63024" marR="63024" marT="31391" marB="31391"/>
                </a:tc>
              </a:tr>
              <a:tr h="459778">
                <a:tc>
                  <a:txBody>
                    <a:bodyPr/>
                    <a:lstStyle/>
                    <a:p>
                      <a:r>
                        <a:rPr lang="en-US" sz="2000" dirty="0" smtClean="0"/>
                        <a:t>Military</a:t>
                      </a:r>
                      <a:endParaRPr lang="en-US" sz="2000" b="1" dirty="0"/>
                    </a:p>
                  </a:txBody>
                  <a:tcPr marL="63024" marR="63024" marT="31391" marB="31391"/>
                </a:tc>
                <a:tc>
                  <a:txBody>
                    <a:bodyPr/>
                    <a:lstStyle/>
                    <a:p>
                      <a:pPr algn="ctr"/>
                      <a:r>
                        <a:rPr lang="en-US" sz="2000" dirty="0" smtClean="0"/>
                        <a:t>-2.82</a:t>
                      </a:r>
                      <a:endParaRPr lang="en-US" sz="2000" b="0" dirty="0"/>
                    </a:p>
                  </a:txBody>
                  <a:tcPr marL="63024" marR="63024" marT="31391" marB="31391"/>
                </a:tc>
                <a:tc>
                  <a:txBody>
                    <a:bodyPr/>
                    <a:lstStyle/>
                    <a:p>
                      <a:pPr algn="ctr"/>
                      <a:r>
                        <a:rPr lang="en-US" sz="2000" dirty="0" smtClean="0"/>
                        <a:t>-1.82</a:t>
                      </a:r>
                      <a:endParaRPr lang="en-US" sz="2000" b="0" dirty="0"/>
                    </a:p>
                  </a:txBody>
                  <a:tcPr marL="63024" marR="63024" marT="31391" marB="31391">
                    <a:solidFill>
                      <a:srgbClr val="FFFF00"/>
                    </a:solidFill>
                  </a:tcPr>
                </a:tc>
                <a:tc>
                  <a:txBody>
                    <a:bodyPr/>
                    <a:lstStyle/>
                    <a:p>
                      <a:pPr algn="ctr"/>
                      <a:r>
                        <a:rPr lang="en-US" sz="2000" dirty="0" smtClean="0"/>
                        <a:t>-2.98</a:t>
                      </a:r>
                      <a:endParaRPr lang="en-US" sz="2000" b="0" dirty="0"/>
                    </a:p>
                  </a:txBody>
                  <a:tcPr marL="63024" marR="63024" marT="31391" marB="31391"/>
                </a:tc>
                <a:tc>
                  <a:txBody>
                    <a:bodyPr/>
                    <a:lstStyle/>
                    <a:p>
                      <a:pPr algn="ctr"/>
                      <a:r>
                        <a:rPr lang="en-US" sz="2000" dirty="0" smtClean="0"/>
                        <a:t>-2.59</a:t>
                      </a:r>
                      <a:endParaRPr lang="en-US" sz="2000" b="0" dirty="0"/>
                    </a:p>
                  </a:txBody>
                  <a:tcPr marL="63024" marR="63024" marT="31391" marB="31391"/>
                </a:tc>
                <a:tc>
                  <a:txBody>
                    <a:bodyPr/>
                    <a:lstStyle/>
                    <a:p>
                      <a:pPr algn="ctr"/>
                      <a:r>
                        <a:rPr lang="en-US" sz="2000" dirty="0" smtClean="0"/>
                        <a:t>-2.88</a:t>
                      </a:r>
                      <a:endParaRPr lang="en-US" sz="2000" b="0" dirty="0"/>
                    </a:p>
                  </a:txBody>
                  <a:tcPr marL="63024" marR="63024" marT="31391" marB="31391"/>
                </a:tc>
                <a:tc>
                  <a:txBody>
                    <a:bodyPr/>
                    <a:lstStyle/>
                    <a:p>
                      <a:pPr algn="ctr"/>
                      <a:r>
                        <a:rPr lang="en-US" sz="2000" dirty="0" smtClean="0"/>
                        <a:t>-1.79</a:t>
                      </a:r>
                      <a:endParaRPr lang="en-US" sz="2000" b="0" dirty="0"/>
                    </a:p>
                  </a:txBody>
                  <a:tcPr marL="63024" marR="63024" marT="31391" marB="31391">
                    <a:solidFill>
                      <a:srgbClr val="FFFF00"/>
                    </a:solidFill>
                  </a:tcPr>
                </a:tc>
                <a:tc>
                  <a:txBody>
                    <a:bodyPr/>
                    <a:lstStyle/>
                    <a:p>
                      <a:pPr algn="ctr"/>
                      <a:r>
                        <a:rPr lang="en-US" sz="2000" dirty="0" smtClean="0"/>
                        <a:t>-2.62</a:t>
                      </a:r>
                      <a:endParaRPr lang="en-US" sz="2000" b="0" dirty="0"/>
                    </a:p>
                  </a:txBody>
                  <a:tcPr marL="63024" marR="63024" marT="31391" marB="31391"/>
                </a:tc>
              </a:tr>
            </a:tbl>
          </a:graphicData>
        </a:graphic>
      </p:graphicFrame>
      <p:sp>
        <p:nvSpPr>
          <p:cNvPr id="3" name="TextBox 2"/>
          <p:cNvSpPr txBox="1"/>
          <p:nvPr/>
        </p:nvSpPr>
        <p:spPr>
          <a:xfrm rot="16200000">
            <a:off x="-565667" y="3069980"/>
            <a:ext cx="4724403" cy="369332"/>
          </a:xfrm>
          <a:prstGeom prst="rect">
            <a:avLst/>
          </a:prstGeom>
          <a:noFill/>
        </p:spPr>
        <p:txBody>
          <a:bodyPr wrap="square" rtlCol="0">
            <a:spAutoFit/>
          </a:bodyPr>
          <a:lstStyle/>
          <a:p>
            <a:r>
              <a:rPr lang="en-US" dirty="0"/>
              <a:t>Frame  (Modeled as Bag of approx 500  Words)</a:t>
            </a:r>
          </a:p>
        </p:txBody>
      </p:sp>
      <p:sp>
        <p:nvSpPr>
          <p:cNvPr id="5" name="TextBox 4"/>
          <p:cNvSpPr txBox="1"/>
          <p:nvPr/>
        </p:nvSpPr>
        <p:spPr>
          <a:xfrm>
            <a:off x="3886200" y="816244"/>
            <a:ext cx="4953000" cy="369332"/>
          </a:xfrm>
          <a:prstGeom prst="rect">
            <a:avLst/>
          </a:prstGeom>
          <a:noFill/>
        </p:spPr>
        <p:txBody>
          <a:bodyPr wrap="square" rtlCol="0">
            <a:spAutoFit/>
          </a:bodyPr>
          <a:lstStyle/>
          <a:p>
            <a:r>
              <a:rPr lang="en-US" dirty="0"/>
              <a:t>Congressional Speeches (approx 3,000 per topic)</a:t>
            </a:r>
          </a:p>
        </p:txBody>
      </p:sp>
      <p:sp>
        <p:nvSpPr>
          <p:cNvPr id="6" name="TextBox 5"/>
          <p:cNvSpPr txBox="1"/>
          <p:nvPr/>
        </p:nvSpPr>
        <p:spPr>
          <a:xfrm>
            <a:off x="1981201" y="5339849"/>
            <a:ext cx="7924800" cy="923330"/>
          </a:xfrm>
          <a:prstGeom prst="rect">
            <a:avLst/>
          </a:prstGeom>
          <a:noFill/>
          <a:ln>
            <a:noFill/>
          </a:ln>
        </p:spPr>
        <p:txBody>
          <a:bodyPr wrap="square" rtlCol="0">
            <a:spAutoFit/>
          </a:bodyPr>
          <a:lstStyle/>
          <a:p>
            <a:r>
              <a:rPr lang="en-US" b="1" dirty="0"/>
              <a:t>Mean (</a:t>
            </a:r>
            <a:r>
              <a:rPr lang="el-GR" b="1" dirty="0"/>
              <a:t>μ</a:t>
            </a:r>
            <a:r>
              <a:rPr lang="en-US" b="1" dirty="0"/>
              <a:t>) </a:t>
            </a:r>
            <a:r>
              <a:rPr lang="en-US" dirty="0"/>
              <a:t>= -2.35</a:t>
            </a:r>
          </a:p>
          <a:p>
            <a:r>
              <a:rPr lang="en-US" b="1" dirty="0"/>
              <a:t>Standard Dev (</a:t>
            </a:r>
            <a:r>
              <a:rPr lang="el-GR" b="1" dirty="0"/>
              <a:t>σ</a:t>
            </a:r>
            <a:r>
              <a:rPr lang="en-US" b="1" dirty="0"/>
              <a:t>) </a:t>
            </a:r>
            <a:r>
              <a:rPr lang="en-US" dirty="0"/>
              <a:t>= 0.31</a:t>
            </a:r>
          </a:p>
          <a:p>
            <a:endParaRPr lang="en-US" dirty="0"/>
          </a:p>
        </p:txBody>
      </p:sp>
      <p:sp>
        <p:nvSpPr>
          <p:cNvPr id="7" name="Rectangle 6"/>
          <p:cNvSpPr/>
          <p:nvPr/>
        </p:nvSpPr>
        <p:spPr>
          <a:xfrm>
            <a:off x="1981201" y="5934670"/>
            <a:ext cx="8458200" cy="923330"/>
          </a:xfrm>
          <a:prstGeom prst="rect">
            <a:avLst/>
          </a:prstGeom>
          <a:solidFill>
            <a:srgbClr val="FFFF00"/>
          </a:solidFill>
        </p:spPr>
        <p:txBody>
          <a:bodyPr wrap="square">
            <a:spAutoFit/>
          </a:bodyPr>
          <a:lstStyle/>
          <a:p>
            <a:r>
              <a:rPr lang="en-US" b="1" dirty="0"/>
              <a:t>Highlighting</a:t>
            </a:r>
            <a:r>
              <a:rPr lang="en-US" dirty="0"/>
              <a:t>: Represents frames that have values that 1 standard deviation above the mean (greater than -2.04). These values show where a rhetorical frame was “present” within a speech topic.</a:t>
            </a:r>
          </a:p>
        </p:txBody>
      </p:sp>
      <p:cxnSp>
        <p:nvCxnSpPr>
          <p:cNvPr id="25" name="Straight Arrow Connector 24"/>
          <p:cNvCxnSpPr/>
          <p:nvPr/>
        </p:nvCxnSpPr>
        <p:spPr>
          <a:xfrm>
            <a:off x="7010400" y="3864244"/>
            <a:ext cx="762000" cy="16764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20000" y="5540644"/>
            <a:ext cx="3657600" cy="369332"/>
          </a:xfrm>
          <a:prstGeom prst="rect">
            <a:avLst/>
          </a:prstGeom>
          <a:noFill/>
        </p:spPr>
        <p:txBody>
          <a:bodyPr wrap="square" rtlCol="0">
            <a:spAutoFit/>
          </a:bodyPr>
          <a:lstStyle/>
          <a:p>
            <a:r>
              <a:rPr lang="en-US" b="1" dirty="0">
                <a:solidFill>
                  <a:srgbClr val="FF0000"/>
                </a:solidFill>
              </a:rPr>
              <a:t>Interesting, lets dig deeper ….</a:t>
            </a:r>
          </a:p>
        </p:txBody>
      </p:sp>
      <p:sp>
        <p:nvSpPr>
          <p:cNvPr id="9" name="Rectangle 8"/>
          <p:cNvSpPr/>
          <p:nvPr/>
        </p:nvSpPr>
        <p:spPr>
          <a:xfrm>
            <a:off x="1796534" y="25647"/>
            <a:ext cx="8797986" cy="707886"/>
          </a:xfrm>
          <a:prstGeom prst="rect">
            <a:avLst/>
          </a:prstGeom>
        </p:spPr>
        <p:txBody>
          <a:bodyPr wrap="none">
            <a:spAutoFit/>
          </a:bodyPr>
          <a:lstStyle/>
          <a:p>
            <a:r>
              <a:rPr lang="en-US" sz="4000" dirty="0" smtClean="0">
                <a:solidFill>
                  <a:srgbClr val="000000"/>
                </a:solidFill>
              </a:rPr>
              <a:t>Framing of Speeches in Congress by Topic</a:t>
            </a:r>
            <a:endParaRPr lang="en-US" sz="4000" dirty="0"/>
          </a:p>
        </p:txBody>
      </p:sp>
    </p:spTree>
    <p:extLst>
      <p:ext uri="{BB962C8B-B14F-4D97-AF65-F5344CB8AC3E}">
        <p14:creationId xmlns:p14="http://schemas.microsoft.com/office/powerpoint/2010/main" val="148725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285999" y="2286000"/>
          <a:ext cx="7848601" cy="2962276"/>
        </p:xfrm>
        <a:graphic>
          <a:graphicData uri="http://schemas.openxmlformats.org/drawingml/2006/table">
            <a:tbl>
              <a:tblPr/>
              <a:tblGrid>
                <a:gridCol w="2057402"/>
                <a:gridCol w="1371600"/>
                <a:gridCol w="1447800"/>
                <a:gridCol w="1371600"/>
                <a:gridCol w="1600199"/>
              </a:tblGrid>
              <a:tr h="438083">
                <a:tc>
                  <a:txBody>
                    <a:bodyPr/>
                    <a:lstStyle/>
                    <a:p>
                      <a:pPr algn="l" fontAlgn="b"/>
                      <a:endParaRPr lang="en-US" sz="2400" b="1" i="0" u="none" strike="noStrike" dirty="0">
                        <a:solidFill>
                          <a:srgbClr val="000000"/>
                        </a:solidFill>
                        <a:latin typeface="Calibri"/>
                      </a:endParaRP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D:R </a:t>
                      </a:r>
                      <a:r>
                        <a:rPr lang="en-US" sz="2400" b="0" i="0" u="none" strike="noStrike" dirty="0" smtClean="0">
                          <a:solidFill>
                            <a:srgbClr val="000000"/>
                          </a:solidFill>
                          <a:latin typeface="Calibri"/>
                        </a:rPr>
                        <a:t>Ratio</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Outcome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dirty="0">
                          <a:solidFill>
                            <a:srgbClr val="000000"/>
                          </a:solidFill>
                          <a:latin typeface="Calibri"/>
                        </a:rPr>
                        <a:t>Christianity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-0.51396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-0.9116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0.563801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a:solidFill>
                            <a:srgbClr val="000000"/>
                          </a:solidFill>
                          <a:latin typeface="Calibri"/>
                        </a:rPr>
                        <a:t>CommonWords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-1.02E+00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-0.44991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2.256513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dirty="0">
                          <a:solidFill>
                            <a:srgbClr val="000000"/>
                          </a:solidFill>
                          <a:latin typeface="Calibri"/>
                        </a:rPr>
                        <a:t>Crime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a:solidFill>
                            <a:srgbClr val="000000"/>
                          </a:solidFill>
                          <a:latin typeface="Calibri"/>
                        </a:rPr>
                        <a:t>-1.23073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dirty="0">
                          <a:solidFill>
                            <a:srgbClr val="FF0000"/>
                          </a:solidFill>
                          <a:latin typeface="Calibri"/>
                        </a:rPr>
                        <a:t>-0.34542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dirty="0">
                          <a:solidFill>
                            <a:srgbClr val="000000"/>
                          </a:solidFill>
                          <a:latin typeface="Calibri"/>
                        </a:rPr>
                        <a:t>3.562965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17222">
                <a:tc>
                  <a:txBody>
                    <a:bodyPr/>
                    <a:lstStyle/>
                    <a:p>
                      <a:pPr algn="l" fontAlgn="b"/>
                      <a:r>
                        <a:rPr lang="en-US" sz="2400" b="0" i="0" u="none" strike="noStrike" dirty="0">
                          <a:solidFill>
                            <a:srgbClr val="000000"/>
                          </a:solidFill>
                          <a:latin typeface="Calibri"/>
                        </a:rPr>
                        <a:t>Finance</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-0.62183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-0.76994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0.807632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222">
                <a:tc>
                  <a:txBody>
                    <a:bodyPr/>
                    <a:lstStyle/>
                    <a:p>
                      <a:pPr algn="l" fontAlgn="b"/>
                      <a:r>
                        <a:rPr lang="en-US" sz="2400" b="0" i="0" u="none" strike="noStrike" dirty="0">
                          <a:solidFill>
                            <a:srgbClr val="000000"/>
                          </a:solidFill>
                          <a:latin typeface="Calibri"/>
                        </a:rPr>
                        <a:t>Military</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-0.7046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-0.68182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1.033402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Republican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8083">
                <a:tc>
                  <a:txBody>
                    <a:bodyPr/>
                    <a:lstStyle/>
                    <a:p>
                      <a:pPr algn="l" fontAlgn="b"/>
                      <a:r>
                        <a:rPr lang="en-US" sz="2400" b="0" i="0" u="none" strike="noStrike" dirty="0">
                          <a:solidFill>
                            <a:srgbClr val="000000"/>
                          </a:solidFill>
                          <a:latin typeface="Calibri"/>
                        </a:rPr>
                        <a:t>Sex</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-0.568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a:solidFill>
                            <a:srgbClr val="000000"/>
                          </a:solidFill>
                          <a:latin typeface="Calibri"/>
                        </a:rPr>
                        <a:t>-0.83623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0.679234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Democrat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2057400" y="1143001"/>
            <a:ext cx="8515216" cy="461665"/>
          </a:xfrm>
          <a:prstGeom prst="rect">
            <a:avLst/>
          </a:prstGeom>
        </p:spPr>
        <p:txBody>
          <a:bodyPr wrap="none">
            <a:spAutoFit/>
          </a:bodyPr>
          <a:lstStyle/>
          <a:p>
            <a:r>
              <a:rPr lang="en-US" sz="2400" b="1" dirty="0">
                <a:solidFill>
                  <a:srgbClr val="000000"/>
                </a:solidFill>
              </a:rPr>
              <a:t>Binomial Classifier trained only on </a:t>
            </a:r>
            <a:r>
              <a:rPr lang="en-US" sz="2400" b="1" u="sng" dirty="0">
                <a:solidFill>
                  <a:srgbClr val="000000"/>
                </a:solidFill>
              </a:rPr>
              <a:t>Immigration</a:t>
            </a:r>
            <a:r>
              <a:rPr lang="en-US" sz="2400" b="1" dirty="0">
                <a:solidFill>
                  <a:srgbClr val="000000"/>
                </a:solidFill>
              </a:rPr>
              <a:t>-Related Speeches</a:t>
            </a:r>
            <a:endParaRPr lang="en-US" sz="2400" dirty="0"/>
          </a:p>
        </p:txBody>
      </p:sp>
      <p:sp>
        <p:nvSpPr>
          <p:cNvPr id="7" name="Rectangle 6"/>
          <p:cNvSpPr/>
          <p:nvPr/>
        </p:nvSpPr>
        <p:spPr>
          <a:xfrm rot="16200000">
            <a:off x="47656" y="3076545"/>
            <a:ext cx="3962400" cy="400110"/>
          </a:xfrm>
          <a:prstGeom prst="rect">
            <a:avLst/>
          </a:prstGeom>
        </p:spPr>
        <p:txBody>
          <a:bodyPr wrap="square">
            <a:spAutoFit/>
          </a:bodyPr>
          <a:lstStyle/>
          <a:p>
            <a:r>
              <a:rPr lang="en-US" sz="2000" b="1" dirty="0">
                <a:solidFill>
                  <a:srgbClr val="000000"/>
                </a:solidFill>
              </a:rPr>
              <a:t>RHETORICAL FRAMES</a:t>
            </a:r>
            <a:endParaRPr lang="en-US" sz="2000" dirty="0"/>
          </a:p>
        </p:txBody>
      </p:sp>
      <p:sp>
        <p:nvSpPr>
          <p:cNvPr id="8" name="Rectangle 7"/>
          <p:cNvSpPr/>
          <p:nvPr/>
        </p:nvSpPr>
        <p:spPr>
          <a:xfrm>
            <a:off x="2133600" y="457200"/>
            <a:ext cx="8213210" cy="707886"/>
          </a:xfrm>
          <a:prstGeom prst="rect">
            <a:avLst/>
          </a:prstGeom>
        </p:spPr>
        <p:txBody>
          <a:bodyPr wrap="none">
            <a:spAutoFit/>
          </a:bodyPr>
          <a:lstStyle/>
          <a:p>
            <a:r>
              <a:rPr lang="en-US" sz="4000" dirty="0">
                <a:solidFill>
                  <a:srgbClr val="000000"/>
                </a:solidFill>
              </a:rPr>
              <a:t>Digging Deeper on a Single Data Point</a:t>
            </a:r>
            <a:endParaRPr lang="en-US" sz="4000" dirty="0"/>
          </a:p>
        </p:txBody>
      </p:sp>
      <p:sp>
        <p:nvSpPr>
          <p:cNvPr id="9" name="TextBox 8"/>
          <p:cNvSpPr txBox="1"/>
          <p:nvPr/>
        </p:nvSpPr>
        <p:spPr>
          <a:xfrm>
            <a:off x="3276600" y="5638801"/>
            <a:ext cx="5791200" cy="923330"/>
          </a:xfrm>
          <a:prstGeom prst="rect">
            <a:avLst/>
          </a:prstGeom>
          <a:noFill/>
        </p:spPr>
        <p:txBody>
          <a:bodyPr wrap="square" rtlCol="0">
            <a:spAutoFit/>
          </a:bodyPr>
          <a:lstStyle/>
          <a:p>
            <a:r>
              <a:rPr lang="en-US" b="1" dirty="0">
                <a:solidFill>
                  <a:srgbClr val="FF0000"/>
                </a:solidFill>
              </a:rPr>
              <a:t>Cool, so in immigration related speeches, republicans use “crime rhetoric” way more frequently than democrats </a:t>
            </a:r>
            <a:r>
              <a:rPr lang="en-US" b="1" dirty="0" smtClean="0">
                <a:solidFill>
                  <a:srgbClr val="FF0000"/>
                </a:solidFill>
              </a:rPr>
              <a:t>do (at an almost 3.5 to 1 ratio)!</a:t>
            </a:r>
            <a:endParaRPr lang="en-US" b="1" dirty="0">
              <a:solidFill>
                <a:srgbClr val="FF0000"/>
              </a:solidFill>
            </a:endParaRPr>
          </a:p>
        </p:txBody>
      </p:sp>
    </p:spTree>
    <p:extLst>
      <p:ext uri="{BB962C8B-B14F-4D97-AF65-F5344CB8AC3E}">
        <p14:creationId xmlns:p14="http://schemas.microsoft.com/office/powerpoint/2010/main" val="155625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50" y="2767806"/>
            <a:ext cx="10515600" cy="1325563"/>
          </a:xfrm>
        </p:spPr>
        <p:txBody>
          <a:bodyPr/>
          <a:lstStyle/>
          <a:p>
            <a:r>
              <a:rPr lang="en-US" dirty="0" smtClean="0"/>
              <a:t>About Me</a:t>
            </a:r>
            <a:endParaRPr lang="en-US" dirty="0"/>
          </a:p>
        </p:txBody>
      </p:sp>
    </p:spTree>
    <p:extLst>
      <p:ext uri="{BB962C8B-B14F-4D97-AF65-F5344CB8AC3E}">
        <p14:creationId xmlns:p14="http://schemas.microsoft.com/office/powerpoint/2010/main" val="1241047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6300"/>
            <a:ext cx="10515600" cy="5276850"/>
          </a:xfrm>
        </p:spPr>
        <p:txBody>
          <a:bodyPr>
            <a:normAutofit/>
          </a:bodyPr>
          <a:lstStyle/>
          <a:p>
            <a:pPr marL="0" indent="0">
              <a:buNone/>
            </a:pPr>
            <a:r>
              <a:rPr lang="en-US" b="1" dirty="0" smtClean="0"/>
              <a:t>Dhrumil Mehta : </a:t>
            </a:r>
            <a:r>
              <a:rPr lang="en-US" b="1" dirty="0" smtClean="0">
                <a:solidFill>
                  <a:srgbClr val="9C5BCD"/>
                </a:solidFill>
              </a:rPr>
              <a:t>Northwestern University</a:t>
            </a:r>
          </a:p>
          <a:p>
            <a:pPr marL="0" indent="0">
              <a:buNone/>
            </a:pPr>
            <a:r>
              <a:rPr lang="en-US" dirty="0" smtClean="0"/>
              <a:t>Ba/</a:t>
            </a:r>
            <a:r>
              <a:rPr lang="en-US" dirty="0" err="1" smtClean="0"/>
              <a:t>Ms</a:t>
            </a:r>
            <a:r>
              <a:rPr lang="en-US" dirty="0" smtClean="0"/>
              <a:t> Candidate – Philosophy &amp; Computer Science </a:t>
            </a:r>
          </a:p>
          <a:p>
            <a:pPr marL="0" indent="0">
              <a:buNone/>
            </a:pPr>
            <a:r>
              <a:rPr lang="en-US" b="1" dirty="0" smtClean="0">
                <a:solidFill>
                  <a:srgbClr val="0070C0"/>
                </a:solidFill>
                <a:hlinkClick r:id="rId2"/>
              </a:rPr>
              <a:t>www.dhrumilmehta.com</a:t>
            </a:r>
            <a:endParaRPr lang="en-US" b="1" dirty="0" smtClean="0">
              <a:solidFill>
                <a:srgbClr val="0070C0"/>
              </a:solidFill>
            </a:endParaRPr>
          </a:p>
          <a:p>
            <a:pPr marL="0" indent="0">
              <a:buNone/>
            </a:pPr>
            <a:r>
              <a:rPr lang="en-US" dirty="0" smtClean="0"/>
              <a:t/>
            </a:r>
            <a:br>
              <a:rPr lang="en-US" dirty="0" smtClean="0"/>
            </a:br>
            <a:r>
              <a:rPr lang="en-US" dirty="0" smtClean="0"/>
              <a:t>Student Fellow – Knight Lab for Media Innovation</a:t>
            </a:r>
          </a:p>
          <a:p>
            <a:pPr marL="0" indent="0">
              <a:buNone/>
            </a:pPr>
            <a:r>
              <a:rPr lang="en-US" dirty="0" smtClean="0"/>
              <a:t>CTO &amp; Founder – ISBE Tech (</a:t>
            </a:r>
            <a:r>
              <a:rPr lang="en-US" dirty="0" smtClean="0">
                <a:hlinkClick r:id="rId3"/>
              </a:rPr>
              <a:t>tech.nuisbe.org</a:t>
            </a:r>
            <a:r>
              <a:rPr lang="en-US" dirty="0" smtClean="0"/>
              <a:t>)</a:t>
            </a:r>
          </a:p>
          <a:p>
            <a:pPr marL="0" indent="0">
              <a:buNone/>
            </a:pPr>
            <a:endParaRPr lang="en-US" dirty="0"/>
          </a:p>
          <a:p>
            <a:pPr marL="0" indent="0">
              <a:buNone/>
            </a:pPr>
            <a:r>
              <a:rPr lang="en-US" dirty="0" err="1" smtClean="0"/>
              <a:t>Berkman</a:t>
            </a:r>
            <a:r>
              <a:rPr lang="en-US" dirty="0" smtClean="0"/>
              <a:t> Center Intern (Summer 2013) – </a:t>
            </a:r>
            <a:r>
              <a:rPr lang="en-US" dirty="0" err="1" smtClean="0"/>
              <a:t>MediaCloud</a:t>
            </a:r>
            <a:r>
              <a:rPr lang="en-US" dirty="0" smtClean="0"/>
              <a:t> (Harvard &amp; MIT) </a:t>
            </a:r>
          </a:p>
          <a:p>
            <a:pPr marL="0" indent="0" algn="ctr">
              <a:buNone/>
            </a:pPr>
            <a:r>
              <a:rPr lang="en-US" sz="2400" i="1" dirty="0" smtClean="0"/>
              <a:t/>
            </a:r>
            <a:br>
              <a:rPr lang="en-US" sz="2400" i="1" dirty="0" smtClean="0"/>
            </a:br>
            <a:r>
              <a:rPr lang="en-US" sz="2400" i="1" dirty="0" smtClean="0"/>
              <a:t>“I Attended NICAR 2013 in Louisville, KY where I met Jodi and Paul”</a:t>
            </a:r>
          </a:p>
        </p:txBody>
      </p:sp>
      <p:pic>
        <p:nvPicPr>
          <p:cNvPr id="6" name="Picture 5"/>
          <p:cNvPicPr>
            <a:picLocks noChangeAspect="1"/>
          </p:cNvPicPr>
          <p:nvPr/>
        </p:nvPicPr>
        <p:blipFill rotWithShape="1">
          <a:blip r:embed="rId4"/>
          <a:srcRect l="35212" t="3906" r="35358" b="24219"/>
          <a:stretch/>
        </p:blipFill>
        <p:spPr>
          <a:xfrm>
            <a:off x="8714754" y="876300"/>
            <a:ext cx="1997766" cy="2743200"/>
          </a:xfrm>
          <a:prstGeom prst="rect">
            <a:avLst/>
          </a:prstGeom>
        </p:spPr>
      </p:pic>
      <p:pic>
        <p:nvPicPr>
          <p:cNvPr id="8" name="Picture 2" descr="Knight La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868" y="5873963"/>
            <a:ext cx="36480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6"/>
          <a:srcRect l="14941" t="17108" r="39676" b="75053"/>
          <a:stretch/>
        </p:blipFill>
        <p:spPr>
          <a:xfrm>
            <a:off x="4967610" y="6020633"/>
            <a:ext cx="5904854" cy="573437"/>
          </a:xfrm>
          <a:prstGeom prst="rect">
            <a:avLst/>
          </a:prstGeom>
        </p:spPr>
      </p:pic>
    </p:spTree>
    <p:extLst>
      <p:ext uri="{BB962C8B-B14F-4D97-AF65-F5344CB8AC3E}">
        <p14:creationId xmlns:p14="http://schemas.microsoft.com/office/powerpoint/2010/main" val="4234811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479675"/>
            <a:ext cx="10515600" cy="1325563"/>
          </a:xfrm>
        </p:spPr>
        <p:txBody>
          <a:bodyPr/>
          <a:lstStyle/>
          <a:p>
            <a:r>
              <a:rPr lang="en-US" dirty="0" smtClean="0"/>
              <a:t>Current Methods of Reporting on Congress</a:t>
            </a:r>
            <a:endParaRPr lang="en-US" dirty="0"/>
          </a:p>
        </p:txBody>
      </p:sp>
    </p:spTree>
    <p:extLst>
      <p:ext uri="{BB962C8B-B14F-4D97-AF65-F5344CB8AC3E}">
        <p14:creationId xmlns:p14="http://schemas.microsoft.com/office/powerpoint/2010/main" val="1012601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on Congress Today</a:t>
            </a:r>
            <a:endParaRPr lang="en-US" dirty="0"/>
          </a:p>
        </p:txBody>
      </p:sp>
      <p:sp>
        <p:nvSpPr>
          <p:cNvPr id="3" name="Content Placeholder 2"/>
          <p:cNvSpPr>
            <a:spLocks noGrp="1"/>
          </p:cNvSpPr>
          <p:nvPr>
            <p:ph idx="1"/>
          </p:nvPr>
        </p:nvSpPr>
        <p:spPr/>
        <p:txBody>
          <a:bodyPr/>
          <a:lstStyle/>
          <a:p>
            <a:r>
              <a:rPr lang="en-US" dirty="0" smtClean="0"/>
              <a:t>&lt;&lt; Paul, can you please fill in here the current methods we use &gt;&gt;</a:t>
            </a:r>
          </a:p>
          <a:p>
            <a:pPr marL="0" indent="0">
              <a:buNone/>
            </a:pPr>
            <a:endParaRPr lang="en-US" dirty="0"/>
          </a:p>
        </p:txBody>
      </p:sp>
    </p:spTree>
    <p:extLst>
      <p:ext uri="{BB962C8B-B14F-4D97-AF65-F5344CB8AC3E}">
        <p14:creationId xmlns:p14="http://schemas.microsoft.com/office/powerpoint/2010/main" val="667117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Data-Driven Congressional Analysis Today</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Today we use computers to study:</a:t>
            </a:r>
          </a:p>
          <a:p>
            <a:pPr lvl="1"/>
            <a:r>
              <a:rPr lang="en-US" b="1" dirty="0" smtClean="0"/>
              <a:t>Campaign finance data</a:t>
            </a:r>
          </a:p>
          <a:p>
            <a:pPr lvl="1"/>
            <a:r>
              <a:rPr lang="en-US" b="1" dirty="0" smtClean="0"/>
              <a:t>Record of Voting Behavior</a:t>
            </a:r>
          </a:p>
          <a:p>
            <a:pPr lvl="1"/>
            <a:r>
              <a:rPr lang="en-US" b="1" dirty="0" smtClean="0"/>
              <a:t>Geographical Data</a:t>
            </a:r>
          </a:p>
          <a:p>
            <a:pPr lvl="1"/>
            <a:r>
              <a:rPr lang="en-US" b="1" dirty="0" smtClean="0"/>
              <a:t>Party / Affiliation Data</a:t>
            </a:r>
          </a:p>
          <a:p>
            <a:pPr lvl="1"/>
            <a:r>
              <a:rPr lang="en-US" b="1" dirty="0" smtClean="0"/>
              <a:t>Revolving Door (institutional affiliation) Data</a:t>
            </a:r>
            <a:endParaRPr lang="en-US" b="1" dirty="0"/>
          </a:p>
          <a:p>
            <a:pPr marL="0" indent="0">
              <a:buNone/>
            </a:pPr>
            <a:r>
              <a:rPr lang="en-US" b="1" dirty="0" smtClean="0"/>
              <a:t>From sources like . . . </a:t>
            </a:r>
            <a:endParaRPr lang="en-US" dirty="0" smtClean="0">
              <a:hlinkClick r:id="rId2"/>
            </a:endParaRPr>
          </a:p>
          <a:p>
            <a:pPr lvl="1"/>
            <a:r>
              <a:rPr lang="en-US" dirty="0" smtClean="0">
                <a:hlinkClick r:id="rId2"/>
              </a:rPr>
              <a:t>http://www.opencongress.org/</a:t>
            </a:r>
            <a:endParaRPr lang="en-US" dirty="0" smtClean="0"/>
          </a:p>
          <a:p>
            <a:pPr lvl="1"/>
            <a:r>
              <a:rPr lang="en-US" dirty="0" smtClean="0">
                <a:hlinkClick r:id="rId3"/>
              </a:rPr>
              <a:t>http://www.opensecrets.org/</a:t>
            </a:r>
            <a:endParaRPr lang="en-US" dirty="0" smtClean="0"/>
          </a:p>
          <a:p>
            <a:pPr lvl="1"/>
            <a:r>
              <a:rPr lang="en-US" dirty="0" smtClean="0">
                <a:hlinkClick r:id="rId4"/>
              </a:rPr>
              <a:t>http://thomas.loc.gov/home/thomas.php</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2705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lnSpc>
                <a:spcPct val="200000"/>
              </a:lnSpc>
              <a:buNone/>
            </a:pPr>
            <a:r>
              <a:rPr lang="en-US" b="1" dirty="0" smtClean="0"/>
              <a:t>But the next step in data-analysis is to see </a:t>
            </a:r>
            <a:r>
              <a:rPr lang="en-US" b="1" u="sng" dirty="0" smtClean="0"/>
              <a:t>natural language</a:t>
            </a:r>
            <a:r>
              <a:rPr lang="en-US" b="1" dirty="0" smtClean="0"/>
              <a:t> as a form of data itself. The </a:t>
            </a:r>
            <a:r>
              <a:rPr lang="en-US" b="1" u="sng" dirty="0" smtClean="0"/>
              <a:t>speech</a:t>
            </a:r>
            <a:r>
              <a:rPr lang="en-US" b="1" dirty="0" smtClean="0"/>
              <a:t> of congress-people can be scanned </a:t>
            </a:r>
            <a:r>
              <a:rPr lang="en-US" b="1" u="sng" dirty="0" smtClean="0"/>
              <a:t>algorithmically</a:t>
            </a:r>
            <a:r>
              <a:rPr lang="en-US" b="1" dirty="0" smtClean="0"/>
              <a:t> to come up with </a:t>
            </a:r>
            <a:r>
              <a:rPr lang="en-US" b="1" u="sng" dirty="0" smtClean="0"/>
              <a:t>insights</a:t>
            </a:r>
            <a:r>
              <a:rPr lang="en-US" b="1" dirty="0" smtClean="0"/>
              <a:t> that lead to stories …</a:t>
            </a:r>
            <a:endParaRPr lang="en-US" b="1" dirty="0"/>
          </a:p>
        </p:txBody>
      </p:sp>
      <p:sp>
        <p:nvSpPr>
          <p:cNvPr id="4" name="Rectangle 3"/>
          <p:cNvSpPr/>
          <p:nvPr/>
        </p:nvSpPr>
        <p:spPr>
          <a:xfrm>
            <a:off x="9048750" y="438150"/>
            <a:ext cx="2305050"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p:cNvSpPr/>
          <p:nvPr/>
        </p:nvSpPr>
        <p:spPr>
          <a:xfrm>
            <a:off x="9439275" y="231775"/>
            <a:ext cx="1914525" cy="1593850"/>
          </a:xfrm>
          <a:prstGeom prst="diamon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78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575"/>
            <a:ext cx="10515600" cy="1325563"/>
          </a:xfrm>
        </p:spPr>
        <p:txBody>
          <a:bodyPr/>
          <a:lstStyle/>
          <a:p>
            <a:r>
              <a:rPr lang="en-US" dirty="0" smtClean="0"/>
              <a:t>A New Approach</a:t>
            </a:r>
            <a:endParaRPr lang="en-US" dirty="0"/>
          </a:p>
        </p:txBody>
      </p:sp>
      <p:sp>
        <p:nvSpPr>
          <p:cNvPr id="3" name="Content Placeholder 2"/>
          <p:cNvSpPr>
            <a:spLocks noGrp="1"/>
          </p:cNvSpPr>
          <p:nvPr>
            <p:ph idx="1"/>
          </p:nvPr>
        </p:nvSpPr>
        <p:spPr>
          <a:xfrm>
            <a:off x="838200" y="3386138"/>
            <a:ext cx="10515600" cy="784225"/>
          </a:xfrm>
        </p:spPr>
        <p:txBody>
          <a:bodyPr>
            <a:normAutofit lnSpcReduction="10000"/>
          </a:bodyPr>
          <a:lstStyle/>
          <a:p>
            <a:pPr marL="0" indent="0">
              <a:buNone/>
            </a:pPr>
            <a:r>
              <a:rPr lang="en-US" dirty="0" smtClean="0"/>
              <a:t>Finding good stories by using </a:t>
            </a:r>
            <a:r>
              <a:rPr lang="en-US" u="sng" dirty="0" smtClean="0"/>
              <a:t>machine learning </a:t>
            </a:r>
            <a:r>
              <a:rPr lang="en-US" dirty="0" smtClean="0"/>
              <a:t>to study large corpora of </a:t>
            </a:r>
            <a:r>
              <a:rPr lang="en-US" u="sng" dirty="0" smtClean="0"/>
              <a:t>natural language data</a:t>
            </a:r>
            <a:r>
              <a:rPr lang="en-US" dirty="0" smtClean="0"/>
              <a:t>.</a:t>
            </a:r>
            <a:endParaRPr lang="en-US" dirty="0"/>
          </a:p>
        </p:txBody>
      </p:sp>
    </p:spTree>
    <p:extLst>
      <p:ext uri="{BB962C8B-B14F-4D97-AF65-F5344CB8AC3E}">
        <p14:creationId xmlns:p14="http://schemas.microsoft.com/office/powerpoint/2010/main" val="235836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Project</a:t>
            </a:r>
            <a:endParaRPr lang="en-US" dirty="0"/>
          </a:p>
        </p:txBody>
      </p:sp>
      <p:sp>
        <p:nvSpPr>
          <p:cNvPr id="3" name="Content Placeholder 2"/>
          <p:cNvSpPr>
            <a:spLocks noGrp="1"/>
          </p:cNvSpPr>
          <p:nvPr>
            <p:ph idx="1"/>
          </p:nvPr>
        </p:nvSpPr>
        <p:spPr>
          <a:xfrm>
            <a:off x="838200" y="1518834"/>
            <a:ext cx="10515600" cy="4658129"/>
          </a:xfrm>
        </p:spPr>
        <p:txBody>
          <a:bodyPr>
            <a:normAutofit lnSpcReduction="10000"/>
          </a:bodyPr>
          <a:lstStyle/>
          <a:p>
            <a:pPr marL="0" indent="0">
              <a:buNone/>
            </a:pPr>
            <a:r>
              <a:rPr lang="en-US" sz="2400" b="1" dirty="0" smtClean="0"/>
              <a:t>Political Framing : A Machine Learning Approach to Studying Political Rhetoric</a:t>
            </a:r>
          </a:p>
          <a:p>
            <a:pPr marL="0" indent="0">
              <a:buNone/>
            </a:pPr>
            <a:endParaRPr lang="en-US" sz="2400" b="1" dirty="0"/>
          </a:p>
          <a:p>
            <a:pPr marL="0" indent="0">
              <a:buNone/>
            </a:pPr>
            <a:r>
              <a:rPr lang="en-US" dirty="0" smtClean="0"/>
              <a:t>-- A more technical analysis can be found at :</a:t>
            </a:r>
          </a:p>
          <a:p>
            <a:pPr marL="0" indent="0">
              <a:buNone/>
            </a:pPr>
            <a:r>
              <a:rPr lang="en-US" dirty="0" smtClean="0">
                <a:hlinkClick r:id="rId2"/>
              </a:rPr>
              <a:t>www.politicalframing.com</a:t>
            </a:r>
            <a:endParaRPr lang="en-US" dirty="0" smtClean="0"/>
          </a:p>
          <a:p>
            <a:pPr marL="0" indent="0">
              <a:buNone/>
            </a:pPr>
            <a:endParaRPr lang="en-US" dirty="0"/>
          </a:p>
          <a:p>
            <a:pPr marL="0" indent="0">
              <a:buNone/>
            </a:pPr>
            <a:r>
              <a:rPr lang="en-US" dirty="0" smtClean="0"/>
              <a:t>-- Project won 2</a:t>
            </a:r>
            <a:r>
              <a:rPr lang="en-US" baseline="30000" dirty="0" smtClean="0"/>
              <a:t>nd</a:t>
            </a:r>
            <a:r>
              <a:rPr lang="en-US" dirty="0" smtClean="0"/>
              <a:t> place at the Electrical Engineering and Computer Science (EECS) project fair at Northwestern.</a:t>
            </a:r>
          </a:p>
          <a:p>
            <a:pPr marL="0" indent="0">
              <a:buNone/>
            </a:pPr>
            <a:endParaRPr lang="en-US" dirty="0"/>
          </a:p>
          <a:p>
            <a:pPr marL="0" indent="0">
              <a:buNone/>
            </a:pPr>
            <a:r>
              <a:rPr lang="en-US" dirty="0" smtClean="0"/>
              <a:t>-- The main idea is that we can study the </a:t>
            </a:r>
            <a:r>
              <a:rPr lang="en-US" u="sng" dirty="0" smtClean="0"/>
              <a:t>rhetoric</a:t>
            </a:r>
            <a:r>
              <a:rPr lang="en-US" dirty="0"/>
              <a:t> </a:t>
            </a:r>
            <a:r>
              <a:rPr lang="en-US" dirty="0" smtClean="0"/>
              <a:t>of congress-people computationally in order to find new stories… </a:t>
            </a:r>
            <a:endParaRPr lang="en-US" u="sng" dirty="0"/>
          </a:p>
        </p:txBody>
      </p:sp>
    </p:spTree>
    <p:extLst>
      <p:ext uri="{BB962C8B-B14F-4D97-AF65-F5344CB8AC3E}">
        <p14:creationId xmlns:p14="http://schemas.microsoft.com/office/powerpoint/2010/main" val="1919109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971</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Political Reporting</vt:lpstr>
      <vt:lpstr>About Me</vt:lpstr>
      <vt:lpstr>PowerPoint Presentation</vt:lpstr>
      <vt:lpstr>Current Methods of Reporting on Congress</vt:lpstr>
      <vt:lpstr>Reporting on Congress Today</vt:lpstr>
      <vt:lpstr>Data-Driven Congressional Analysis Today</vt:lpstr>
      <vt:lpstr>PowerPoint Presentation</vt:lpstr>
      <vt:lpstr>A New Approach</vt:lpstr>
      <vt:lpstr>My Project</vt:lpstr>
      <vt:lpstr>PowerPoint Presentation</vt:lpstr>
      <vt:lpstr>Why this should be adopted by USA Today</vt:lpstr>
      <vt:lpstr>We Propose That…</vt:lpstr>
      <vt:lpstr>The Goals</vt:lpstr>
      <vt:lpstr>This is a viable project because : </vt:lpstr>
      <vt:lpstr>Contact Info </vt:lpstr>
      <vt:lpstr>Appendix 1 : Detailed Analysis of Current Project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on Congress</dc:title>
  <dc:creator>Dhrumil Mehta</dc:creator>
  <cp:lastModifiedBy>Dhrumil Mehta</cp:lastModifiedBy>
  <cp:revision>24</cp:revision>
  <dcterms:created xsi:type="dcterms:W3CDTF">2013-04-25T05:35:10Z</dcterms:created>
  <dcterms:modified xsi:type="dcterms:W3CDTF">2013-04-25T10:00:51Z</dcterms:modified>
</cp:coreProperties>
</file>