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60" r:id="rId3"/>
    <p:sldId id="259" r:id="rId4"/>
    <p:sldId id="272" r:id="rId5"/>
    <p:sldId id="273" r:id="rId6"/>
    <p:sldId id="263" r:id="rId7"/>
    <p:sldId id="264" r:id="rId8"/>
    <p:sldId id="270" r:id="rId9"/>
    <p:sldId id="269" r:id="rId10"/>
    <p:sldId id="262" r:id="rId11"/>
    <p:sldId id="268" r:id="rId12"/>
    <p:sldId id="261" r:id="rId13"/>
    <p:sldId id="274" r:id="rId14"/>
    <p:sldId id="258"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8" d="100"/>
          <a:sy n="58" d="100"/>
        </p:scale>
        <p:origin x="1662" y="6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64F908D-ED43-4FD0-8D78-EBD7AD4E5A7D}" type="datetimeFigureOut">
              <a:rPr lang="en-US"/>
              <a:t>5/13/2013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326FCF-F26F-43DF-9830-E3E0545C3D18}" type="slidenum">
              <a:rPr lang="en-US"/>
              <a:t>‹#›</a:t>
            </a:fld>
            <a:endParaRPr lang="en-US"/>
          </a:p>
        </p:txBody>
      </p:sp>
    </p:spTree>
    <p:extLst>
      <p:ext uri="{BB962C8B-B14F-4D97-AF65-F5344CB8AC3E}">
        <p14:creationId xmlns:p14="http://schemas.microsoft.com/office/powerpoint/2010/main" val="34281870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5326FCF-F26F-43DF-9830-E3E0545C3D18}" type="slidenum">
              <a:rPr lang="en-US"/>
              <a:t>1</a:t>
            </a:fld>
            <a:endParaRPr lang="en-US"/>
          </a:p>
        </p:txBody>
      </p:sp>
    </p:spTree>
    <p:extLst>
      <p:ext uri="{BB962C8B-B14F-4D97-AF65-F5344CB8AC3E}">
        <p14:creationId xmlns:p14="http://schemas.microsoft.com/office/powerpoint/2010/main" val="24400690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5326FCF-F26F-43DF-9830-E3E0545C3D18}" type="slidenum">
              <a:rPr lang="en-US"/>
              <a:t>2</a:t>
            </a:fld>
            <a:endParaRPr lang="en-US"/>
          </a:p>
        </p:txBody>
      </p:sp>
    </p:spTree>
    <p:extLst>
      <p:ext uri="{BB962C8B-B14F-4D97-AF65-F5344CB8AC3E}">
        <p14:creationId xmlns:p14="http://schemas.microsoft.com/office/powerpoint/2010/main" val="7781342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5326FCF-F26F-43DF-9830-E3E0545C3D18}" type="slidenum">
              <a:rPr lang="en-US"/>
              <a:t>3</a:t>
            </a:fld>
            <a:endParaRPr lang="en-US"/>
          </a:p>
        </p:txBody>
      </p:sp>
    </p:spTree>
    <p:extLst>
      <p:ext uri="{BB962C8B-B14F-4D97-AF65-F5344CB8AC3E}">
        <p14:creationId xmlns:p14="http://schemas.microsoft.com/office/powerpoint/2010/main" val="34336976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5326FCF-F26F-43DF-9830-E3E0545C3D18}" type="slidenum">
              <a:rPr lang="en-US"/>
              <a:t>4</a:t>
            </a:fld>
            <a:endParaRPr lang="en-US"/>
          </a:p>
        </p:txBody>
      </p:sp>
    </p:spTree>
    <p:extLst>
      <p:ext uri="{BB962C8B-B14F-4D97-AF65-F5344CB8AC3E}">
        <p14:creationId xmlns:p14="http://schemas.microsoft.com/office/powerpoint/2010/main" val="1775066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5326FCF-F26F-43DF-9830-E3E0545C3D18}" type="slidenum">
              <a:rPr lang="en-US"/>
              <a:t>5</a:t>
            </a:fld>
            <a:endParaRPr lang="en-US"/>
          </a:p>
        </p:txBody>
      </p:sp>
    </p:spTree>
    <p:extLst>
      <p:ext uri="{BB962C8B-B14F-4D97-AF65-F5344CB8AC3E}">
        <p14:creationId xmlns:p14="http://schemas.microsoft.com/office/powerpoint/2010/main" val="24266104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279C6CA-2B6B-4789-A0CC-2BE234DD3CEC}" type="datetimeFigureOut">
              <a:rPr lang="en-US" smtClean="0"/>
              <a:t>5/13/2013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7A64C7-89FE-4BEB-959B-B7EE76D59D9F}"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279C6CA-2B6B-4789-A0CC-2BE234DD3CEC}" type="datetimeFigureOut">
              <a:rPr lang="en-US" smtClean="0"/>
              <a:t>5/13/2013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7A64C7-89FE-4BEB-959B-B7EE76D59D9F}"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279C6CA-2B6B-4789-A0CC-2BE234DD3CEC}" type="datetimeFigureOut">
              <a:rPr lang="en-US" smtClean="0"/>
              <a:t>5/13/2013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7A64C7-89FE-4BEB-959B-B7EE76D59D9F}"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279C6CA-2B6B-4789-A0CC-2BE234DD3CEC}" type="datetimeFigureOut">
              <a:rPr lang="en-US" smtClean="0"/>
              <a:t>5/13/2013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7A64C7-89FE-4BEB-959B-B7EE76D59D9F}"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279C6CA-2B6B-4789-A0CC-2BE234DD3CEC}" type="datetimeFigureOut">
              <a:rPr lang="en-US" smtClean="0"/>
              <a:t>5/13/2013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7A64C7-89FE-4BEB-959B-B7EE76D59D9F}"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279C6CA-2B6B-4789-A0CC-2BE234DD3CEC}" type="datetimeFigureOut">
              <a:rPr lang="en-US" smtClean="0"/>
              <a:t>5/13/2013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7A64C7-89FE-4BEB-959B-B7EE76D59D9F}"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279C6CA-2B6B-4789-A0CC-2BE234DD3CEC}" type="datetimeFigureOut">
              <a:rPr lang="en-US" smtClean="0"/>
              <a:t>5/13/2013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F7A64C7-89FE-4BEB-959B-B7EE76D59D9F}"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279C6CA-2B6B-4789-A0CC-2BE234DD3CEC}" type="datetimeFigureOut">
              <a:rPr lang="en-US" smtClean="0"/>
              <a:t>5/13/2013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F7A64C7-89FE-4BEB-959B-B7EE76D59D9F}"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279C6CA-2B6B-4789-A0CC-2BE234DD3CEC}" type="datetimeFigureOut">
              <a:rPr lang="en-US" smtClean="0"/>
              <a:t>5/13/2013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F7A64C7-89FE-4BEB-959B-B7EE76D59D9F}"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279C6CA-2B6B-4789-A0CC-2BE234DD3CEC}" type="datetimeFigureOut">
              <a:rPr lang="en-US" smtClean="0"/>
              <a:t>5/13/2013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7A64C7-89FE-4BEB-959B-B7EE76D59D9F}"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279C6CA-2B6B-4789-A0CC-2BE234DD3CEC}" type="datetimeFigureOut">
              <a:rPr lang="en-US" smtClean="0"/>
              <a:t>5/13/2013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7A64C7-89FE-4BEB-959B-B7EE76D59D9F}"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279C6CA-2B6B-4789-A0CC-2BE234DD3CEC}" type="datetimeFigureOut">
              <a:rPr lang="en-US" smtClean="0"/>
              <a:t>5/13/2013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7A64C7-89FE-4BEB-959B-B7EE76D59D9F}"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www.dhrumilmehta.com/" TargetMode="External"/><Relationship Id="rId2" Type="http://schemas.openxmlformats.org/officeDocument/2006/relationships/hyperlink" Target="mailto:dhrumil.mehta@gmail.com" TargetMode="External"/><Relationship Id="rId1" Type="http://schemas.openxmlformats.org/officeDocument/2006/relationships/slideLayout" Target="../slideLayouts/slideLayout2.xml"/><Relationship Id="rId4" Type="http://schemas.openxmlformats.org/officeDocument/2006/relationships/hyperlink" Target="http://www.politicalframing.com/"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capitolwords.org/api/1/"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5628"/>
            <a:ext cx="7772400" cy="1470025"/>
          </a:xfrm>
        </p:spPr>
        <p:txBody>
          <a:bodyPr>
            <a:normAutofit/>
          </a:bodyPr>
          <a:lstStyle/>
          <a:p>
            <a:r>
              <a:rPr lang="en-US" dirty="0" smtClean="0"/>
              <a:t>Political Framing (v. 0.0)</a:t>
            </a:r>
            <a:br>
              <a:rPr lang="en-US" dirty="0" smtClean="0"/>
            </a:br>
            <a:r>
              <a:rPr lang="en-US" sz="3600" dirty="0" smtClean="0">
                <a:solidFill>
                  <a:schemeClr val="bg1">
                    <a:lumMod val="65000"/>
                  </a:schemeClr>
                </a:solidFill>
              </a:rPr>
              <a:t>A Computational Analysis of Rhetoric</a:t>
            </a:r>
            <a:endParaRPr lang="en-US" dirty="0"/>
          </a:p>
        </p:txBody>
      </p:sp>
      <p:sp>
        <p:nvSpPr>
          <p:cNvPr id="3" name="Subtitle 2"/>
          <p:cNvSpPr>
            <a:spLocks noGrp="1"/>
          </p:cNvSpPr>
          <p:nvPr>
            <p:ph type="subTitle" idx="1"/>
          </p:nvPr>
        </p:nvSpPr>
        <p:spPr>
          <a:xfrm>
            <a:off x="1447129" y="3219534"/>
            <a:ext cx="6400800" cy="1752600"/>
          </a:xfrm>
        </p:spPr>
        <p:txBody>
          <a:bodyPr>
            <a:normAutofit lnSpcReduction="10000"/>
          </a:bodyPr>
          <a:lstStyle/>
          <a:p>
            <a:r>
              <a:rPr lang="en-US" dirty="0"/>
              <a:t>Dhrumil Mehta</a:t>
            </a:r>
          </a:p>
          <a:p>
            <a:r>
              <a:rPr lang="en-US" sz="2400" dirty="0"/>
              <a:t>Northwestern University</a:t>
            </a:r>
          </a:p>
          <a:p>
            <a:endParaRPr lang="en-US" sz="2400" dirty="0">
              <a:cs typeface="Calibri"/>
            </a:endParaRPr>
          </a:p>
          <a:p>
            <a:r>
              <a:rPr lang="en-US" sz="2400" dirty="0">
                <a:cs typeface="Calibri"/>
              </a:rPr>
              <a:t>dhrumil.mehta@gmail.com</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457201" y="685801"/>
          <a:ext cx="8074178" cy="4114801"/>
        </p:xfrm>
        <a:graphic>
          <a:graphicData uri="http://schemas.openxmlformats.org/drawingml/2006/table">
            <a:tbl>
              <a:tblPr firstRow="1" bandRow="1">
                <a:tableStyleId>{5940675A-B579-460E-94D1-54222C63F5DA}</a:tableStyleId>
              </a:tblPr>
              <a:tblGrid>
                <a:gridCol w="1345239"/>
                <a:gridCol w="961277"/>
                <a:gridCol w="961277"/>
                <a:gridCol w="961277"/>
                <a:gridCol w="961277"/>
                <a:gridCol w="961277"/>
                <a:gridCol w="961277"/>
                <a:gridCol w="961277"/>
              </a:tblGrid>
              <a:tr h="1814302">
                <a:tc>
                  <a:txBody>
                    <a:bodyPr/>
                    <a:lstStyle/>
                    <a:p>
                      <a:endParaRPr lang="en-US" sz="2000" b="1" dirty="0"/>
                    </a:p>
                  </a:txBody>
                  <a:tcPr marL="63024" marR="63024" marT="31391" marB="31391"/>
                </a:tc>
                <a:tc>
                  <a:txBody>
                    <a:bodyPr/>
                    <a:lstStyle/>
                    <a:p>
                      <a:pPr algn="l"/>
                      <a:r>
                        <a:rPr lang="en-US" sz="2000" dirty="0" smtClean="0"/>
                        <a:t>Deficit</a:t>
                      </a:r>
                      <a:endParaRPr lang="en-US" sz="2000" b="1" dirty="0"/>
                    </a:p>
                  </a:txBody>
                  <a:tcPr marL="63024" marR="63024" marT="31391" marB="31391" vert="vert270" anchor="ctr"/>
                </a:tc>
                <a:tc>
                  <a:txBody>
                    <a:bodyPr/>
                    <a:lstStyle/>
                    <a:p>
                      <a:pPr algn="l"/>
                      <a:r>
                        <a:rPr lang="en-US" sz="2000" dirty="0" smtClean="0"/>
                        <a:t>Foreign Policy</a:t>
                      </a:r>
                      <a:endParaRPr lang="en-US" sz="2000" b="1" dirty="0"/>
                    </a:p>
                  </a:txBody>
                  <a:tcPr marL="63024" marR="63024" marT="31391" marB="31391" vert="vert270" anchor="ctr"/>
                </a:tc>
                <a:tc>
                  <a:txBody>
                    <a:bodyPr/>
                    <a:lstStyle/>
                    <a:p>
                      <a:pPr algn="l"/>
                      <a:r>
                        <a:rPr lang="en-US" sz="2000" dirty="0" smtClean="0"/>
                        <a:t>Health Care</a:t>
                      </a:r>
                      <a:endParaRPr lang="en-US" sz="2000" b="1" dirty="0"/>
                    </a:p>
                  </a:txBody>
                  <a:tcPr marL="63024" marR="63024" marT="31391" marB="31391" vert="vert270" anchor="ctr"/>
                </a:tc>
                <a:tc>
                  <a:txBody>
                    <a:bodyPr/>
                    <a:lstStyle/>
                    <a:p>
                      <a:pPr algn="l"/>
                      <a:r>
                        <a:rPr lang="en-US" sz="2000" dirty="0" smtClean="0"/>
                        <a:t>Immigration</a:t>
                      </a:r>
                      <a:endParaRPr lang="en-US" sz="2000" b="1" dirty="0"/>
                    </a:p>
                  </a:txBody>
                  <a:tcPr marL="63024" marR="63024" marT="31391" marB="31391" vert="vert270" anchor="ctr"/>
                </a:tc>
                <a:tc>
                  <a:txBody>
                    <a:bodyPr/>
                    <a:lstStyle/>
                    <a:p>
                      <a:pPr algn="l"/>
                      <a:r>
                        <a:rPr lang="en-US" sz="2000" dirty="0" smtClean="0"/>
                        <a:t>Marriage</a:t>
                      </a:r>
                      <a:endParaRPr lang="en-US" sz="2000" b="1" dirty="0"/>
                    </a:p>
                  </a:txBody>
                  <a:tcPr marL="63024" marR="63024" marT="31391" marB="31391" vert="vert270" anchor="ctr"/>
                </a:tc>
                <a:tc>
                  <a:txBody>
                    <a:bodyPr/>
                    <a:lstStyle/>
                    <a:p>
                      <a:pPr algn="l"/>
                      <a:r>
                        <a:rPr lang="en-US" sz="2000" dirty="0" smtClean="0"/>
                        <a:t>Middle East</a:t>
                      </a:r>
                      <a:endParaRPr lang="en-US" sz="2000" b="1" dirty="0"/>
                    </a:p>
                  </a:txBody>
                  <a:tcPr marL="63024" marR="63024" marT="31391" marB="31391" vert="vert270" anchor="ctr"/>
                </a:tc>
                <a:tc>
                  <a:txBody>
                    <a:bodyPr/>
                    <a:lstStyle/>
                    <a:p>
                      <a:r>
                        <a:rPr lang="en-US" sz="2000" dirty="0" smtClean="0"/>
                        <a:t>Social Security</a:t>
                      </a:r>
                      <a:endParaRPr lang="en-US" sz="2000" b="1" dirty="0"/>
                    </a:p>
                  </a:txBody>
                  <a:tcPr marL="63024" marR="63024" marT="31391" marB="31391" vert="vert270" anchor="ctr"/>
                </a:tc>
              </a:tr>
              <a:tr h="461387">
                <a:tc>
                  <a:txBody>
                    <a:bodyPr/>
                    <a:lstStyle/>
                    <a:p>
                      <a:r>
                        <a:rPr lang="en-US" sz="2000" dirty="0" smtClean="0"/>
                        <a:t>Christianity</a:t>
                      </a:r>
                      <a:endParaRPr lang="en-US" sz="2000" b="1" dirty="0"/>
                    </a:p>
                  </a:txBody>
                  <a:tcPr marL="63024" marR="63024" marT="31391" marB="31391"/>
                </a:tc>
                <a:tc>
                  <a:txBody>
                    <a:bodyPr/>
                    <a:lstStyle/>
                    <a:p>
                      <a:pPr algn="ctr"/>
                      <a:r>
                        <a:rPr lang="en-US" sz="2000" dirty="0" smtClean="0"/>
                        <a:t>-2.64</a:t>
                      </a:r>
                      <a:endParaRPr lang="en-US" sz="2000" b="0" dirty="0"/>
                    </a:p>
                  </a:txBody>
                  <a:tcPr marL="63024" marR="63024" marT="31391" marB="31391"/>
                </a:tc>
                <a:tc>
                  <a:txBody>
                    <a:bodyPr/>
                    <a:lstStyle/>
                    <a:p>
                      <a:pPr algn="ctr"/>
                      <a:r>
                        <a:rPr lang="en-US" sz="2000" dirty="0" smtClean="0"/>
                        <a:t>-2.25</a:t>
                      </a:r>
                      <a:endParaRPr lang="en-US" sz="2000" b="0" dirty="0"/>
                    </a:p>
                  </a:txBody>
                  <a:tcPr marL="63024" marR="63024" marT="31391" marB="31391"/>
                </a:tc>
                <a:tc>
                  <a:txBody>
                    <a:bodyPr/>
                    <a:lstStyle/>
                    <a:p>
                      <a:pPr algn="ctr"/>
                      <a:r>
                        <a:rPr lang="en-US" sz="2000" dirty="0" smtClean="0"/>
                        <a:t>-2.50</a:t>
                      </a:r>
                      <a:endParaRPr lang="en-US" sz="2000" b="0" dirty="0"/>
                    </a:p>
                  </a:txBody>
                  <a:tcPr marL="63024" marR="63024" marT="31391" marB="31391"/>
                </a:tc>
                <a:tc>
                  <a:txBody>
                    <a:bodyPr/>
                    <a:lstStyle/>
                    <a:p>
                      <a:pPr algn="ctr"/>
                      <a:r>
                        <a:rPr lang="en-US" sz="2000" dirty="0" smtClean="0"/>
                        <a:t>-2.46</a:t>
                      </a:r>
                      <a:endParaRPr lang="en-US" sz="2000" b="0" dirty="0"/>
                    </a:p>
                  </a:txBody>
                  <a:tcPr marL="63024" marR="63024" marT="31391" marB="31391"/>
                </a:tc>
                <a:tc>
                  <a:txBody>
                    <a:bodyPr/>
                    <a:lstStyle/>
                    <a:p>
                      <a:pPr algn="ctr"/>
                      <a:r>
                        <a:rPr lang="en-US" sz="2000" dirty="0" smtClean="0"/>
                        <a:t>-2.02</a:t>
                      </a:r>
                      <a:endParaRPr lang="en-US" sz="2000" b="0" dirty="0"/>
                    </a:p>
                  </a:txBody>
                  <a:tcPr marL="63024" marR="63024" marT="31391" marB="31391"/>
                </a:tc>
                <a:tc>
                  <a:txBody>
                    <a:bodyPr/>
                    <a:lstStyle/>
                    <a:p>
                      <a:pPr algn="ctr"/>
                      <a:r>
                        <a:rPr lang="en-US" sz="2000" dirty="0" smtClean="0"/>
                        <a:t>-2.52</a:t>
                      </a:r>
                      <a:endParaRPr lang="en-US" sz="2000" b="0" dirty="0"/>
                    </a:p>
                  </a:txBody>
                  <a:tcPr marL="63024" marR="63024" marT="31391" marB="31391"/>
                </a:tc>
                <a:tc>
                  <a:txBody>
                    <a:bodyPr/>
                    <a:lstStyle/>
                    <a:p>
                      <a:pPr algn="ctr"/>
                      <a:r>
                        <a:rPr lang="en-US" sz="2000" dirty="0" smtClean="0"/>
                        <a:t>-2.52</a:t>
                      </a:r>
                      <a:endParaRPr lang="en-US" sz="2000" b="0" dirty="0"/>
                    </a:p>
                  </a:txBody>
                  <a:tcPr marL="63024" marR="63024" marT="31391" marB="31391"/>
                </a:tc>
              </a:tr>
              <a:tr h="459778">
                <a:tc>
                  <a:txBody>
                    <a:bodyPr/>
                    <a:lstStyle/>
                    <a:p>
                      <a:r>
                        <a:rPr lang="en-US" sz="2000" dirty="0" smtClean="0"/>
                        <a:t>Crime</a:t>
                      </a:r>
                      <a:endParaRPr lang="en-US" sz="2000" b="1" dirty="0"/>
                    </a:p>
                  </a:txBody>
                  <a:tcPr marL="63024" marR="63024" marT="31391" marB="31391"/>
                </a:tc>
                <a:tc>
                  <a:txBody>
                    <a:bodyPr/>
                    <a:lstStyle/>
                    <a:p>
                      <a:pPr algn="ctr"/>
                      <a:r>
                        <a:rPr lang="en-US" sz="2000" dirty="0" smtClean="0"/>
                        <a:t>-2.44</a:t>
                      </a:r>
                      <a:endParaRPr lang="en-US" sz="2000" b="0" dirty="0"/>
                    </a:p>
                  </a:txBody>
                  <a:tcPr marL="63024" marR="63024" marT="31391" marB="31391"/>
                </a:tc>
                <a:tc>
                  <a:txBody>
                    <a:bodyPr/>
                    <a:lstStyle/>
                    <a:p>
                      <a:pPr algn="ctr"/>
                      <a:r>
                        <a:rPr lang="en-US" sz="2000" dirty="0" smtClean="0"/>
                        <a:t>-2.13</a:t>
                      </a:r>
                      <a:endParaRPr lang="en-US" sz="2000" b="0" dirty="0"/>
                    </a:p>
                  </a:txBody>
                  <a:tcPr marL="63024" marR="63024" marT="31391" marB="31391"/>
                </a:tc>
                <a:tc>
                  <a:txBody>
                    <a:bodyPr/>
                    <a:lstStyle/>
                    <a:p>
                      <a:pPr algn="ctr"/>
                      <a:r>
                        <a:rPr lang="en-US" sz="2000" dirty="0" smtClean="0"/>
                        <a:t>-2.62</a:t>
                      </a:r>
                      <a:endParaRPr lang="en-US" sz="2000" b="0" dirty="0"/>
                    </a:p>
                  </a:txBody>
                  <a:tcPr marL="63024" marR="63024" marT="31391" marB="31391"/>
                </a:tc>
                <a:tc>
                  <a:txBody>
                    <a:bodyPr/>
                    <a:lstStyle/>
                    <a:p>
                      <a:pPr algn="ctr"/>
                      <a:r>
                        <a:rPr lang="en-US" sz="2000" b="1" dirty="0" smtClean="0">
                          <a:solidFill>
                            <a:srgbClr val="FF0000"/>
                          </a:solidFill>
                        </a:rPr>
                        <a:t>-1.98</a:t>
                      </a:r>
                      <a:endParaRPr lang="en-US" sz="2000" b="1" dirty="0">
                        <a:solidFill>
                          <a:srgbClr val="FF0000"/>
                        </a:solidFill>
                      </a:endParaRPr>
                    </a:p>
                  </a:txBody>
                  <a:tcPr marL="63024" marR="63024" marT="31391" marB="31391">
                    <a:solidFill>
                      <a:srgbClr val="FFFF00"/>
                    </a:solidFill>
                  </a:tcPr>
                </a:tc>
                <a:tc>
                  <a:txBody>
                    <a:bodyPr/>
                    <a:lstStyle/>
                    <a:p>
                      <a:pPr algn="ctr"/>
                      <a:r>
                        <a:rPr lang="en-US" sz="2000" dirty="0" smtClean="0"/>
                        <a:t>-2.48</a:t>
                      </a:r>
                      <a:endParaRPr lang="en-US" sz="2000" b="0" dirty="0"/>
                    </a:p>
                  </a:txBody>
                  <a:tcPr marL="63024" marR="63024" marT="31391" marB="31391"/>
                </a:tc>
                <a:tc>
                  <a:txBody>
                    <a:bodyPr/>
                    <a:lstStyle/>
                    <a:p>
                      <a:pPr algn="ctr"/>
                      <a:r>
                        <a:rPr lang="en-US" sz="2000" dirty="0" smtClean="0"/>
                        <a:t>-2.44</a:t>
                      </a:r>
                      <a:endParaRPr lang="en-US" sz="2000" b="0" dirty="0"/>
                    </a:p>
                  </a:txBody>
                  <a:tcPr marL="63024" marR="63024" marT="31391" marB="31391"/>
                </a:tc>
                <a:tc>
                  <a:txBody>
                    <a:bodyPr/>
                    <a:lstStyle/>
                    <a:p>
                      <a:pPr algn="ctr"/>
                      <a:r>
                        <a:rPr lang="en-US" sz="2000" dirty="0" smtClean="0"/>
                        <a:t>-2.16</a:t>
                      </a:r>
                      <a:endParaRPr lang="en-US" sz="2000" b="0" dirty="0"/>
                    </a:p>
                  </a:txBody>
                  <a:tcPr marL="63024" marR="63024" marT="31391" marB="31391"/>
                </a:tc>
              </a:tr>
              <a:tr h="459778">
                <a:tc>
                  <a:txBody>
                    <a:bodyPr/>
                    <a:lstStyle/>
                    <a:p>
                      <a:r>
                        <a:rPr lang="en-US" sz="2000" dirty="0" smtClean="0"/>
                        <a:t>Finance</a:t>
                      </a:r>
                      <a:endParaRPr lang="en-US" sz="2000" b="1" dirty="0"/>
                    </a:p>
                  </a:txBody>
                  <a:tcPr marL="63024" marR="63024" marT="31391" marB="31391"/>
                </a:tc>
                <a:tc>
                  <a:txBody>
                    <a:bodyPr/>
                    <a:lstStyle/>
                    <a:p>
                      <a:pPr algn="ctr"/>
                      <a:r>
                        <a:rPr lang="en-US" sz="2000" dirty="0" smtClean="0"/>
                        <a:t>-1.83</a:t>
                      </a:r>
                      <a:endParaRPr lang="en-US" sz="2000" b="0" dirty="0"/>
                    </a:p>
                  </a:txBody>
                  <a:tcPr marL="63024" marR="63024" marT="31391" marB="31391">
                    <a:solidFill>
                      <a:srgbClr val="FFFF00"/>
                    </a:solidFill>
                  </a:tcPr>
                </a:tc>
                <a:tc>
                  <a:txBody>
                    <a:bodyPr/>
                    <a:lstStyle/>
                    <a:p>
                      <a:pPr algn="ctr"/>
                      <a:r>
                        <a:rPr lang="en-US" sz="2000" dirty="0" smtClean="0"/>
                        <a:t>-2.13</a:t>
                      </a:r>
                      <a:endParaRPr lang="en-US" sz="2000" b="0" dirty="0"/>
                    </a:p>
                  </a:txBody>
                  <a:tcPr marL="63024" marR="63024" marT="31391" marB="31391"/>
                </a:tc>
                <a:tc>
                  <a:txBody>
                    <a:bodyPr/>
                    <a:lstStyle/>
                    <a:p>
                      <a:pPr algn="ctr"/>
                      <a:r>
                        <a:rPr lang="en-US" sz="2000" dirty="0" smtClean="0"/>
                        <a:t>-2.39</a:t>
                      </a:r>
                      <a:endParaRPr lang="en-US" sz="2000" b="0" dirty="0"/>
                    </a:p>
                  </a:txBody>
                  <a:tcPr marL="63024" marR="63024" marT="31391" marB="31391"/>
                </a:tc>
                <a:tc>
                  <a:txBody>
                    <a:bodyPr/>
                    <a:lstStyle/>
                    <a:p>
                      <a:pPr algn="ctr"/>
                      <a:r>
                        <a:rPr lang="en-US" sz="2000" dirty="0" smtClean="0"/>
                        <a:t>-2.48</a:t>
                      </a:r>
                      <a:endParaRPr lang="en-US" sz="2000" b="0" dirty="0"/>
                    </a:p>
                  </a:txBody>
                  <a:tcPr marL="63024" marR="63024" marT="31391" marB="31391"/>
                </a:tc>
                <a:tc>
                  <a:txBody>
                    <a:bodyPr/>
                    <a:lstStyle/>
                    <a:p>
                      <a:pPr algn="ctr"/>
                      <a:r>
                        <a:rPr lang="en-US" sz="2000" dirty="0" smtClean="0"/>
                        <a:t>-2.44</a:t>
                      </a:r>
                      <a:endParaRPr lang="en-US" sz="2000" b="0" dirty="0"/>
                    </a:p>
                  </a:txBody>
                  <a:tcPr marL="63024" marR="63024" marT="31391" marB="31391"/>
                </a:tc>
                <a:tc>
                  <a:txBody>
                    <a:bodyPr/>
                    <a:lstStyle/>
                    <a:p>
                      <a:pPr algn="ctr"/>
                      <a:r>
                        <a:rPr lang="en-US" sz="2000" dirty="0" smtClean="0"/>
                        <a:t>-2.40</a:t>
                      </a:r>
                      <a:endParaRPr lang="en-US" sz="2000" b="0" dirty="0"/>
                    </a:p>
                  </a:txBody>
                  <a:tcPr marL="63024" marR="63024" marT="31391" marB="31391"/>
                </a:tc>
                <a:tc>
                  <a:txBody>
                    <a:bodyPr/>
                    <a:lstStyle/>
                    <a:p>
                      <a:pPr algn="ctr"/>
                      <a:r>
                        <a:rPr lang="en-US" sz="2000" dirty="0" smtClean="0"/>
                        <a:t>-1.67</a:t>
                      </a:r>
                      <a:endParaRPr lang="en-US" sz="2000" b="0" dirty="0"/>
                    </a:p>
                  </a:txBody>
                  <a:tcPr marL="63024" marR="63024" marT="31391" marB="31391">
                    <a:solidFill>
                      <a:srgbClr val="FFFF00"/>
                    </a:solidFill>
                  </a:tcPr>
                </a:tc>
              </a:tr>
              <a:tr h="459778">
                <a:tc>
                  <a:txBody>
                    <a:bodyPr/>
                    <a:lstStyle/>
                    <a:p>
                      <a:r>
                        <a:rPr lang="en-US" sz="2000" dirty="0" smtClean="0"/>
                        <a:t>Sex</a:t>
                      </a:r>
                      <a:endParaRPr lang="en-US" sz="2000" b="1" dirty="0"/>
                    </a:p>
                  </a:txBody>
                  <a:tcPr marL="63024" marR="63024" marT="31391" marB="31391"/>
                </a:tc>
                <a:tc>
                  <a:txBody>
                    <a:bodyPr/>
                    <a:lstStyle/>
                    <a:p>
                      <a:pPr algn="ctr"/>
                      <a:r>
                        <a:rPr lang="en-US" sz="2000" dirty="0" smtClean="0"/>
                        <a:t>-2.46</a:t>
                      </a:r>
                      <a:endParaRPr lang="en-US" sz="2000" b="0" dirty="0"/>
                    </a:p>
                  </a:txBody>
                  <a:tcPr marL="63024" marR="63024" marT="31391" marB="31391"/>
                </a:tc>
                <a:tc>
                  <a:txBody>
                    <a:bodyPr/>
                    <a:lstStyle/>
                    <a:p>
                      <a:pPr algn="ctr"/>
                      <a:r>
                        <a:rPr lang="en-US" sz="2000" dirty="0" smtClean="0"/>
                        <a:t>-2.27</a:t>
                      </a:r>
                      <a:endParaRPr lang="en-US" sz="2000" b="0" dirty="0"/>
                    </a:p>
                  </a:txBody>
                  <a:tcPr marL="63024" marR="63024" marT="31391" marB="31391"/>
                </a:tc>
                <a:tc>
                  <a:txBody>
                    <a:bodyPr/>
                    <a:lstStyle/>
                    <a:p>
                      <a:pPr algn="ctr"/>
                      <a:r>
                        <a:rPr lang="en-US" sz="2000" dirty="0" smtClean="0"/>
                        <a:t>-2.42</a:t>
                      </a:r>
                      <a:endParaRPr lang="en-US" sz="2000" b="0" dirty="0"/>
                    </a:p>
                  </a:txBody>
                  <a:tcPr marL="63024" marR="63024" marT="31391" marB="31391"/>
                </a:tc>
                <a:tc>
                  <a:txBody>
                    <a:bodyPr/>
                    <a:lstStyle/>
                    <a:p>
                      <a:pPr algn="ctr"/>
                      <a:r>
                        <a:rPr lang="en-US" sz="2000" dirty="0" smtClean="0"/>
                        <a:t>-2.33</a:t>
                      </a:r>
                      <a:endParaRPr lang="en-US" sz="2000" b="0" dirty="0"/>
                    </a:p>
                  </a:txBody>
                  <a:tcPr marL="63024" marR="63024" marT="31391" marB="31391"/>
                </a:tc>
                <a:tc>
                  <a:txBody>
                    <a:bodyPr/>
                    <a:lstStyle/>
                    <a:p>
                      <a:pPr algn="ctr"/>
                      <a:r>
                        <a:rPr lang="en-US" sz="2000" dirty="0" smtClean="0"/>
                        <a:t>-1.94</a:t>
                      </a:r>
                      <a:endParaRPr lang="en-US" sz="2000" b="0" dirty="0"/>
                    </a:p>
                  </a:txBody>
                  <a:tcPr marL="63024" marR="63024" marT="31391" marB="31391">
                    <a:solidFill>
                      <a:srgbClr val="FFFF00"/>
                    </a:solidFill>
                  </a:tcPr>
                </a:tc>
                <a:tc>
                  <a:txBody>
                    <a:bodyPr/>
                    <a:lstStyle/>
                    <a:p>
                      <a:pPr algn="ctr"/>
                      <a:r>
                        <a:rPr lang="en-US" sz="2000" dirty="0" smtClean="0"/>
                        <a:t>-2.46</a:t>
                      </a:r>
                      <a:endParaRPr lang="en-US" sz="2000" b="0" dirty="0"/>
                    </a:p>
                  </a:txBody>
                  <a:tcPr marL="63024" marR="63024" marT="31391" marB="31391"/>
                </a:tc>
                <a:tc>
                  <a:txBody>
                    <a:bodyPr/>
                    <a:lstStyle/>
                    <a:p>
                      <a:pPr algn="ctr"/>
                      <a:r>
                        <a:rPr lang="en-US" sz="2000" dirty="0" smtClean="0"/>
                        <a:t>-2.38</a:t>
                      </a:r>
                      <a:endParaRPr lang="en-US" sz="2000" b="0" dirty="0"/>
                    </a:p>
                  </a:txBody>
                  <a:tcPr marL="63024" marR="63024" marT="31391" marB="31391"/>
                </a:tc>
              </a:tr>
              <a:tr h="459778">
                <a:tc>
                  <a:txBody>
                    <a:bodyPr/>
                    <a:lstStyle/>
                    <a:p>
                      <a:r>
                        <a:rPr lang="en-US" sz="2000" dirty="0" smtClean="0"/>
                        <a:t>Military</a:t>
                      </a:r>
                      <a:endParaRPr lang="en-US" sz="2000" b="1" dirty="0"/>
                    </a:p>
                  </a:txBody>
                  <a:tcPr marL="63024" marR="63024" marT="31391" marB="31391"/>
                </a:tc>
                <a:tc>
                  <a:txBody>
                    <a:bodyPr/>
                    <a:lstStyle/>
                    <a:p>
                      <a:pPr algn="ctr"/>
                      <a:r>
                        <a:rPr lang="en-US" sz="2000" dirty="0" smtClean="0"/>
                        <a:t>-2.82</a:t>
                      </a:r>
                      <a:endParaRPr lang="en-US" sz="2000" b="0" dirty="0"/>
                    </a:p>
                  </a:txBody>
                  <a:tcPr marL="63024" marR="63024" marT="31391" marB="31391"/>
                </a:tc>
                <a:tc>
                  <a:txBody>
                    <a:bodyPr/>
                    <a:lstStyle/>
                    <a:p>
                      <a:pPr algn="ctr"/>
                      <a:r>
                        <a:rPr lang="en-US" sz="2000" dirty="0" smtClean="0"/>
                        <a:t>-1.82</a:t>
                      </a:r>
                      <a:endParaRPr lang="en-US" sz="2000" b="0" dirty="0"/>
                    </a:p>
                  </a:txBody>
                  <a:tcPr marL="63024" marR="63024" marT="31391" marB="31391">
                    <a:solidFill>
                      <a:srgbClr val="FFFF00"/>
                    </a:solidFill>
                  </a:tcPr>
                </a:tc>
                <a:tc>
                  <a:txBody>
                    <a:bodyPr/>
                    <a:lstStyle/>
                    <a:p>
                      <a:pPr algn="ctr"/>
                      <a:r>
                        <a:rPr lang="en-US" sz="2000" dirty="0" smtClean="0"/>
                        <a:t>-2.98</a:t>
                      </a:r>
                      <a:endParaRPr lang="en-US" sz="2000" b="0" dirty="0"/>
                    </a:p>
                  </a:txBody>
                  <a:tcPr marL="63024" marR="63024" marT="31391" marB="31391"/>
                </a:tc>
                <a:tc>
                  <a:txBody>
                    <a:bodyPr/>
                    <a:lstStyle/>
                    <a:p>
                      <a:pPr algn="ctr"/>
                      <a:r>
                        <a:rPr lang="en-US" sz="2000" dirty="0" smtClean="0"/>
                        <a:t>-2.59</a:t>
                      </a:r>
                      <a:endParaRPr lang="en-US" sz="2000" b="0" dirty="0"/>
                    </a:p>
                  </a:txBody>
                  <a:tcPr marL="63024" marR="63024" marT="31391" marB="31391"/>
                </a:tc>
                <a:tc>
                  <a:txBody>
                    <a:bodyPr/>
                    <a:lstStyle/>
                    <a:p>
                      <a:pPr algn="ctr"/>
                      <a:r>
                        <a:rPr lang="en-US" sz="2000" dirty="0" smtClean="0"/>
                        <a:t>-2.88</a:t>
                      </a:r>
                      <a:endParaRPr lang="en-US" sz="2000" b="0" dirty="0"/>
                    </a:p>
                  </a:txBody>
                  <a:tcPr marL="63024" marR="63024" marT="31391" marB="31391"/>
                </a:tc>
                <a:tc>
                  <a:txBody>
                    <a:bodyPr/>
                    <a:lstStyle/>
                    <a:p>
                      <a:pPr algn="ctr"/>
                      <a:r>
                        <a:rPr lang="en-US" sz="2000" dirty="0" smtClean="0"/>
                        <a:t>-1.79</a:t>
                      </a:r>
                      <a:endParaRPr lang="en-US" sz="2000" b="0" dirty="0"/>
                    </a:p>
                  </a:txBody>
                  <a:tcPr marL="63024" marR="63024" marT="31391" marB="31391">
                    <a:solidFill>
                      <a:srgbClr val="FFFF00"/>
                    </a:solidFill>
                  </a:tcPr>
                </a:tc>
                <a:tc>
                  <a:txBody>
                    <a:bodyPr/>
                    <a:lstStyle/>
                    <a:p>
                      <a:pPr algn="ctr"/>
                      <a:r>
                        <a:rPr lang="en-US" sz="2000" dirty="0" smtClean="0"/>
                        <a:t>-2.62</a:t>
                      </a:r>
                      <a:endParaRPr lang="en-US" sz="2000" b="0" dirty="0"/>
                    </a:p>
                  </a:txBody>
                  <a:tcPr marL="63024" marR="63024" marT="31391" marB="31391"/>
                </a:tc>
              </a:tr>
            </a:tbl>
          </a:graphicData>
        </a:graphic>
      </p:graphicFrame>
      <p:sp>
        <p:nvSpPr>
          <p:cNvPr id="3" name="TextBox 2"/>
          <p:cNvSpPr txBox="1"/>
          <p:nvPr/>
        </p:nvSpPr>
        <p:spPr>
          <a:xfrm rot="16200000">
            <a:off x="-2089667" y="2558536"/>
            <a:ext cx="4724403" cy="369332"/>
          </a:xfrm>
          <a:prstGeom prst="rect">
            <a:avLst/>
          </a:prstGeom>
          <a:noFill/>
        </p:spPr>
        <p:txBody>
          <a:bodyPr wrap="square" rtlCol="0">
            <a:spAutoFit/>
          </a:bodyPr>
          <a:lstStyle/>
          <a:p>
            <a:r>
              <a:rPr lang="en-US" dirty="0" smtClean="0"/>
              <a:t>Frame  (Modeled as Bag of approx 500  Words)</a:t>
            </a:r>
            <a:endParaRPr lang="en-US" dirty="0"/>
          </a:p>
        </p:txBody>
      </p:sp>
      <p:sp>
        <p:nvSpPr>
          <p:cNvPr id="5" name="TextBox 4"/>
          <p:cNvSpPr txBox="1"/>
          <p:nvPr/>
        </p:nvSpPr>
        <p:spPr>
          <a:xfrm>
            <a:off x="2362200" y="304800"/>
            <a:ext cx="4953000" cy="369332"/>
          </a:xfrm>
          <a:prstGeom prst="rect">
            <a:avLst/>
          </a:prstGeom>
          <a:noFill/>
        </p:spPr>
        <p:txBody>
          <a:bodyPr wrap="square" rtlCol="0">
            <a:spAutoFit/>
          </a:bodyPr>
          <a:lstStyle/>
          <a:p>
            <a:r>
              <a:rPr lang="en-US" dirty="0" smtClean="0"/>
              <a:t>Congressional Speeches (approx 3,000 per topic)</a:t>
            </a:r>
            <a:endParaRPr lang="en-US" dirty="0"/>
          </a:p>
        </p:txBody>
      </p:sp>
      <p:sp>
        <p:nvSpPr>
          <p:cNvPr id="6" name="TextBox 5"/>
          <p:cNvSpPr txBox="1"/>
          <p:nvPr/>
        </p:nvSpPr>
        <p:spPr>
          <a:xfrm>
            <a:off x="457200" y="5029200"/>
            <a:ext cx="7924800" cy="923330"/>
          </a:xfrm>
          <a:prstGeom prst="rect">
            <a:avLst/>
          </a:prstGeom>
          <a:noFill/>
          <a:ln>
            <a:noFill/>
          </a:ln>
        </p:spPr>
        <p:txBody>
          <a:bodyPr wrap="square" rtlCol="0">
            <a:spAutoFit/>
          </a:bodyPr>
          <a:lstStyle/>
          <a:p>
            <a:r>
              <a:rPr lang="en-US" b="1" dirty="0" smtClean="0"/>
              <a:t>Mean (</a:t>
            </a:r>
            <a:r>
              <a:rPr lang="el-GR" b="1" dirty="0" smtClean="0"/>
              <a:t>μ</a:t>
            </a:r>
            <a:r>
              <a:rPr lang="en-US" b="1" dirty="0" smtClean="0"/>
              <a:t>) </a:t>
            </a:r>
            <a:r>
              <a:rPr lang="en-US" dirty="0" smtClean="0"/>
              <a:t>= -2.35</a:t>
            </a:r>
          </a:p>
          <a:p>
            <a:r>
              <a:rPr lang="en-US" b="1" dirty="0" smtClean="0"/>
              <a:t>Standard Dev (</a:t>
            </a:r>
            <a:r>
              <a:rPr lang="el-GR" b="1" dirty="0" smtClean="0"/>
              <a:t>σ</a:t>
            </a:r>
            <a:r>
              <a:rPr lang="en-US" b="1" dirty="0" smtClean="0"/>
              <a:t>) </a:t>
            </a:r>
            <a:r>
              <a:rPr lang="en-US" dirty="0" smtClean="0"/>
              <a:t>= 0.31</a:t>
            </a:r>
          </a:p>
          <a:p>
            <a:endParaRPr lang="en-US" dirty="0"/>
          </a:p>
        </p:txBody>
      </p:sp>
      <p:sp>
        <p:nvSpPr>
          <p:cNvPr id="7" name="Rectangle 6"/>
          <p:cNvSpPr/>
          <p:nvPr/>
        </p:nvSpPr>
        <p:spPr>
          <a:xfrm>
            <a:off x="381000" y="5791200"/>
            <a:ext cx="8458200" cy="923330"/>
          </a:xfrm>
          <a:prstGeom prst="rect">
            <a:avLst/>
          </a:prstGeom>
          <a:solidFill>
            <a:srgbClr val="FFFF00"/>
          </a:solidFill>
        </p:spPr>
        <p:txBody>
          <a:bodyPr wrap="square">
            <a:spAutoFit/>
          </a:bodyPr>
          <a:lstStyle/>
          <a:p>
            <a:r>
              <a:rPr lang="en-US" b="1" dirty="0" smtClean="0"/>
              <a:t>Highlighting</a:t>
            </a:r>
            <a:r>
              <a:rPr lang="en-US" dirty="0" smtClean="0"/>
              <a:t>: Represents frames that have values that 1 standard deviation above the mean (greater than -2.04). These values show where a rhetorical frame was “present” within a speech topic.</a:t>
            </a:r>
            <a:endParaRPr lang="en-US" dirty="0"/>
          </a:p>
        </p:txBody>
      </p:sp>
      <p:cxnSp>
        <p:nvCxnSpPr>
          <p:cNvPr id="25" name="Straight Arrow Connector 24"/>
          <p:cNvCxnSpPr/>
          <p:nvPr/>
        </p:nvCxnSpPr>
        <p:spPr>
          <a:xfrm>
            <a:off x="5486400" y="3352800"/>
            <a:ext cx="762000" cy="1676400"/>
          </a:xfrm>
          <a:prstGeom prst="straightConnector1">
            <a:avLst/>
          </a:prstGeom>
          <a:ln w="762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6096000" y="5029200"/>
            <a:ext cx="3657600" cy="369332"/>
          </a:xfrm>
          <a:prstGeom prst="rect">
            <a:avLst/>
          </a:prstGeom>
          <a:noFill/>
        </p:spPr>
        <p:txBody>
          <a:bodyPr wrap="square" rtlCol="0">
            <a:spAutoFit/>
          </a:bodyPr>
          <a:lstStyle/>
          <a:p>
            <a:r>
              <a:rPr lang="en-US" b="1" dirty="0" smtClean="0">
                <a:solidFill>
                  <a:srgbClr val="FF0000"/>
                </a:solidFill>
              </a:rPr>
              <a:t>Interesting, lets dig deeper ….</a:t>
            </a:r>
            <a:endParaRPr lang="en-US" b="1"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down)">
                                      <p:cBhvr>
                                        <p:cTn id="7" dur="500"/>
                                        <p:tgtEl>
                                          <p:spTgt spid="25"/>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29"/>
                                        </p:tgtEl>
                                        <p:attrNameLst>
                                          <p:attrName>style.visibility</p:attrName>
                                        </p:attrNameLst>
                                      </p:cBhvr>
                                      <p:to>
                                        <p:strVal val="visible"/>
                                      </p:to>
                                    </p:set>
                                    <p:animEffect transition="in" filter="wipe(down)">
                                      <p:cBhvr>
                                        <p:cTn id="10"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nvGraphicFramePr>
        <p:xfrm>
          <a:off x="761998" y="2286000"/>
          <a:ext cx="7848601" cy="2962276"/>
        </p:xfrm>
        <a:graphic>
          <a:graphicData uri="http://schemas.openxmlformats.org/drawingml/2006/table">
            <a:tbl>
              <a:tblPr/>
              <a:tblGrid>
                <a:gridCol w="2057402"/>
                <a:gridCol w="1371600"/>
                <a:gridCol w="1447800"/>
                <a:gridCol w="1371600"/>
                <a:gridCol w="1600199"/>
              </a:tblGrid>
              <a:tr h="438083">
                <a:tc>
                  <a:txBody>
                    <a:bodyPr/>
                    <a:lstStyle/>
                    <a:p>
                      <a:pPr algn="l" fontAlgn="b"/>
                      <a:endParaRPr lang="en-US" sz="2400" b="1" i="0" u="none" strike="noStrike" dirty="0">
                        <a:solidFill>
                          <a:srgbClr val="000000"/>
                        </a:solidFill>
                        <a:latin typeface="Calibri"/>
                      </a:endParaRPr>
                    </a:p>
                  </a:txBody>
                  <a:tcPr marL="9525" marR="9525" marT="9525"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l" fontAlgn="b"/>
                      <a:r>
                        <a:rPr lang="en-US" sz="2400" b="0" i="0" u="none" strike="noStrike" dirty="0" smtClean="0">
                          <a:solidFill>
                            <a:srgbClr val="000000"/>
                          </a:solidFill>
                          <a:latin typeface="Calibri"/>
                        </a:rPr>
                        <a:t>Democrat</a:t>
                      </a:r>
                      <a:endParaRPr lang="en-US" sz="2400" b="0" i="0" u="none" strike="noStrike" dirty="0">
                        <a:solidFill>
                          <a:srgbClr val="000000"/>
                        </a:solidFill>
                        <a:latin typeface="Calibri"/>
                      </a:endParaRP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2400" b="0" i="0" u="none" strike="noStrike" dirty="0" smtClean="0">
                          <a:solidFill>
                            <a:srgbClr val="000000"/>
                          </a:solidFill>
                          <a:latin typeface="Calibri"/>
                        </a:rPr>
                        <a:t>Republican</a:t>
                      </a:r>
                      <a:endParaRPr lang="en-US" sz="24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2400" b="0" i="0" u="none" strike="noStrike" dirty="0">
                          <a:solidFill>
                            <a:srgbClr val="000000"/>
                          </a:solidFill>
                          <a:latin typeface="Calibri"/>
                        </a:rPr>
                        <a:t>D:R </a:t>
                      </a:r>
                      <a:r>
                        <a:rPr lang="en-US" sz="2400" b="0" i="0" u="none" strike="noStrike" dirty="0" smtClean="0">
                          <a:solidFill>
                            <a:srgbClr val="000000"/>
                          </a:solidFill>
                          <a:latin typeface="Calibri"/>
                        </a:rPr>
                        <a:t>Ratio</a:t>
                      </a:r>
                      <a:endParaRPr lang="en-US" sz="24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2400" b="0" i="0" u="none" strike="noStrike" dirty="0">
                          <a:solidFill>
                            <a:srgbClr val="000000"/>
                          </a:solidFill>
                          <a:latin typeface="Calibri"/>
                        </a:rPr>
                        <a:t>Outcome</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17222">
                <a:tc>
                  <a:txBody>
                    <a:bodyPr/>
                    <a:lstStyle/>
                    <a:p>
                      <a:pPr algn="l" fontAlgn="b"/>
                      <a:r>
                        <a:rPr lang="en-US" sz="2400" b="0" i="0" u="none" strike="noStrike" dirty="0">
                          <a:solidFill>
                            <a:srgbClr val="000000"/>
                          </a:solidFill>
                          <a:latin typeface="Calibri"/>
                        </a:rPr>
                        <a:t>Christianity</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2400" b="0" i="0" u="none" strike="noStrike">
                          <a:solidFill>
                            <a:srgbClr val="000000"/>
                          </a:solidFill>
                          <a:latin typeface="Calibri"/>
                        </a:rPr>
                        <a:t>-0.51396</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2400" b="0" i="0" u="none" strike="noStrike">
                          <a:solidFill>
                            <a:srgbClr val="000000"/>
                          </a:solidFill>
                          <a:latin typeface="Calibri"/>
                        </a:rPr>
                        <a:t>-0.9116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2400" b="0" i="0" u="none" strike="noStrike">
                          <a:solidFill>
                            <a:srgbClr val="000000"/>
                          </a:solidFill>
                          <a:latin typeface="Calibri"/>
                        </a:rPr>
                        <a:t>0.563801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2400" b="0" i="0" u="none" strike="noStrike" dirty="0" smtClean="0">
                          <a:solidFill>
                            <a:srgbClr val="000000"/>
                          </a:solidFill>
                          <a:latin typeface="Calibri"/>
                        </a:rPr>
                        <a:t>Democrat</a:t>
                      </a:r>
                      <a:endParaRPr lang="en-US" sz="24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17222">
                <a:tc>
                  <a:txBody>
                    <a:bodyPr/>
                    <a:lstStyle/>
                    <a:p>
                      <a:pPr algn="l" fontAlgn="b"/>
                      <a:r>
                        <a:rPr lang="en-US" sz="2400" b="0" i="0" u="none" strike="noStrike">
                          <a:solidFill>
                            <a:srgbClr val="000000"/>
                          </a:solidFill>
                          <a:latin typeface="Calibri"/>
                        </a:rPr>
                        <a:t>CommonWords</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2400" b="0" i="0" u="none" strike="noStrike">
                          <a:solidFill>
                            <a:srgbClr val="000000"/>
                          </a:solidFill>
                          <a:latin typeface="Calibri"/>
                        </a:rPr>
                        <a:t>-1.02E+00</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2400" b="0" i="0" u="none" strike="noStrike">
                          <a:solidFill>
                            <a:srgbClr val="000000"/>
                          </a:solidFill>
                          <a:latin typeface="Calibri"/>
                        </a:rPr>
                        <a:t>-0.44991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2400" b="0" i="0" u="none" strike="noStrike">
                          <a:solidFill>
                            <a:srgbClr val="000000"/>
                          </a:solidFill>
                          <a:latin typeface="Calibri"/>
                        </a:rPr>
                        <a:t>2.256513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2400" b="0" i="0" u="none" strike="noStrike" dirty="0" smtClean="0">
                          <a:solidFill>
                            <a:srgbClr val="000000"/>
                          </a:solidFill>
                          <a:latin typeface="Calibri"/>
                        </a:rPr>
                        <a:t>Republican</a:t>
                      </a:r>
                      <a:endParaRPr lang="en-US" sz="24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17222">
                <a:tc>
                  <a:txBody>
                    <a:bodyPr/>
                    <a:lstStyle/>
                    <a:p>
                      <a:pPr algn="l" fontAlgn="b"/>
                      <a:r>
                        <a:rPr lang="en-US" sz="2400" b="0" i="0" u="none" strike="noStrike" dirty="0">
                          <a:solidFill>
                            <a:srgbClr val="000000"/>
                          </a:solidFill>
                          <a:latin typeface="Calibri"/>
                        </a:rPr>
                        <a:t>Crime</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b"/>
                      <a:r>
                        <a:rPr lang="en-US" sz="2400" b="0" i="0" u="none" strike="noStrike">
                          <a:solidFill>
                            <a:srgbClr val="000000"/>
                          </a:solidFill>
                          <a:latin typeface="Calibri"/>
                        </a:rPr>
                        <a:t>-1.23073</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b"/>
                      <a:r>
                        <a:rPr lang="en-US" sz="2400" b="0" i="0" u="none" strike="noStrike" dirty="0">
                          <a:solidFill>
                            <a:srgbClr val="FF0000"/>
                          </a:solidFill>
                          <a:latin typeface="Calibri"/>
                        </a:rPr>
                        <a:t>-0.34542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b"/>
                      <a:r>
                        <a:rPr lang="en-US" sz="2400" b="0" i="0" u="none" strike="noStrike" dirty="0">
                          <a:solidFill>
                            <a:srgbClr val="000000"/>
                          </a:solidFill>
                          <a:latin typeface="Calibri"/>
                        </a:rPr>
                        <a:t>3.562965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b"/>
                      <a:r>
                        <a:rPr lang="en-US" sz="2400" b="0" i="0" u="none" strike="noStrike" dirty="0" smtClean="0">
                          <a:solidFill>
                            <a:srgbClr val="000000"/>
                          </a:solidFill>
                          <a:latin typeface="Calibri"/>
                        </a:rPr>
                        <a:t>Republican</a:t>
                      </a:r>
                      <a:endParaRPr lang="en-US" sz="24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r>
              <a:tr h="417222">
                <a:tc>
                  <a:txBody>
                    <a:bodyPr/>
                    <a:lstStyle/>
                    <a:p>
                      <a:pPr algn="l" fontAlgn="b"/>
                      <a:r>
                        <a:rPr lang="en-US" sz="2400" b="0" i="0" u="none" strike="noStrike" dirty="0">
                          <a:solidFill>
                            <a:srgbClr val="000000"/>
                          </a:solidFill>
                          <a:latin typeface="Calibri"/>
                        </a:rPr>
                        <a:t>Finance</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2400" b="0" i="0" u="none" strike="noStrike">
                          <a:solidFill>
                            <a:srgbClr val="000000"/>
                          </a:solidFill>
                          <a:latin typeface="Calibri"/>
                        </a:rPr>
                        <a:t>-0.62183</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2400" b="0" i="0" u="none" strike="noStrike">
                          <a:solidFill>
                            <a:srgbClr val="000000"/>
                          </a:solidFill>
                          <a:latin typeface="Calibri"/>
                        </a:rPr>
                        <a:t>-0.76994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2400" b="0" i="0" u="none" strike="noStrike">
                          <a:solidFill>
                            <a:srgbClr val="000000"/>
                          </a:solidFill>
                          <a:latin typeface="Calibri"/>
                        </a:rPr>
                        <a:t>0.807632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2400" b="0" i="0" u="none" strike="noStrike" dirty="0" smtClean="0">
                          <a:solidFill>
                            <a:srgbClr val="000000"/>
                          </a:solidFill>
                          <a:latin typeface="Calibri"/>
                        </a:rPr>
                        <a:t>Democrat</a:t>
                      </a:r>
                      <a:endParaRPr lang="en-US" sz="24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17222">
                <a:tc>
                  <a:txBody>
                    <a:bodyPr/>
                    <a:lstStyle/>
                    <a:p>
                      <a:pPr algn="l" fontAlgn="b"/>
                      <a:r>
                        <a:rPr lang="en-US" sz="2400" b="0" i="0" u="none" strike="noStrike" dirty="0">
                          <a:solidFill>
                            <a:srgbClr val="000000"/>
                          </a:solidFill>
                          <a:latin typeface="Calibri"/>
                        </a:rPr>
                        <a:t>Military</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2400" b="0" i="0" u="none" strike="noStrike">
                          <a:solidFill>
                            <a:srgbClr val="000000"/>
                          </a:solidFill>
                          <a:latin typeface="Calibri"/>
                        </a:rPr>
                        <a:t>-0.7046</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2400" b="0" i="0" u="none" strike="noStrike">
                          <a:solidFill>
                            <a:srgbClr val="000000"/>
                          </a:solidFill>
                          <a:latin typeface="Calibri"/>
                        </a:rPr>
                        <a:t>-0.68182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2400" b="0" i="0" u="none" strike="noStrike">
                          <a:solidFill>
                            <a:srgbClr val="000000"/>
                          </a:solidFill>
                          <a:latin typeface="Calibri"/>
                        </a:rPr>
                        <a:t>1.033402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2400" b="0" i="0" u="none" strike="noStrike" dirty="0" smtClean="0">
                          <a:solidFill>
                            <a:srgbClr val="000000"/>
                          </a:solidFill>
                          <a:latin typeface="Calibri"/>
                        </a:rPr>
                        <a:t>Republican</a:t>
                      </a:r>
                      <a:endParaRPr lang="en-US" sz="24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38083">
                <a:tc>
                  <a:txBody>
                    <a:bodyPr/>
                    <a:lstStyle/>
                    <a:p>
                      <a:pPr algn="l" fontAlgn="b"/>
                      <a:r>
                        <a:rPr lang="en-US" sz="2400" b="0" i="0" u="none" strike="noStrike" dirty="0">
                          <a:solidFill>
                            <a:srgbClr val="000000"/>
                          </a:solidFill>
                          <a:latin typeface="Calibri"/>
                        </a:rPr>
                        <a:t>Sex</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2400" b="0" i="0" u="none" strike="noStrike" dirty="0">
                          <a:solidFill>
                            <a:srgbClr val="000000"/>
                          </a:solidFill>
                          <a:latin typeface="Calibri"/>
                        </a:rPr>
                        <a:t>-0.568</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2400" b="0" i="0" u="none" strike="noStrike">
                          <a:solidFill>
                            <a:srgbClr val="000000"/>
                          </a:solidFill>
                          <a:latin typeface="Calibri"/>
                        </a:rPr>
                        <a:t>-0.83623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2400" b="0" i="0" u="none" strike="noStrike" dirty="0">
                          <a:solidFill>
                            <a:srgbClr val="000000"/>
                          </a:solidFill>
                          <a:latin typeface="Calibri"/>
                        </a:rPr>
                        <a:t>0.679234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2400" b="0" i="0" u="none" strike="noStrike" dirty="0" smtClean="0">
                          <a:solidFill>
                            <a:srgbClr val="000000"/>
                          </a:solidFill>
                          <a:latin typeface="Calibri"/>
                        </a:rPr>
                        <a:t>Democrat</a:t>
                      </a:r>
                      <a:endParaRPr lang="en-US" sz="24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6" name="Rectangle 5"/>
          <p:cNvSpPr/>
          <p:nvPr/>
        </p:nvSpPr>
        <p:spPr>
          <a:xfrm>
            <a:off x="533400" y="1143000"/>
            <a:ext cx="8515216" cy="461665"/>
          </a:xfrm>
          <a:prstGeom prst="rect">
            <a:avLst/>
          </a:prstGeom>
        </p:spPr>
        <p:txBody>
          <a:bodyPr wrap="none">
            <a:spAutoFit/>
          </a:bodyPr>
          <a:lstStyle/>
          <a:p>
            <a:r>
              <a:rPr lang="en-US" sz="2400" b="1" dirty="0" smtClean="0">
                <a:solidFill>
                  <a:srgbClr val="000000"/>
                </a:solidFill>
              </a:rPr>
              <a:t>Binomial Classifier trained only on </a:t>
            </a:r>
            <a:r>
              <a:rPr lang="en-US" sz="2400" b="1" u="sng" dirty="0" smtClean="0">
                <a:solidFill>
                  <a:srgbClr val="000000"/>
                </a:solidFill>
              </a:rPr>
              <a:t>Immigration</a:t>
            </a:r>
            <a:r>
              <a:rPr lang="en-US" sz="2400" b="1" dirty="0" smtClean="0">
                <a:solidFill>
                  <a:srgbClr val="000000"/>
                </a:solidFill>
              </a:rPr>
              <a:t>-Related Speeches</a:t>
            </a:r>
            <a:endParaRPr lang="en-US" sz="2400" dirty="0"/>
          </a:p>
        </p:txBody>
      </p:sp>
      <p:sp>
        <p:nvSpPr>
          <p:cNvPr id="7" name="Rectangle 6"/>
          <p:cNvSpPr/>
          <p:nvPr/>
        </p:nvSpPr>
        <p:spPr>
          <a:xfrm rot="16200000">
            <a:off x="-1476344" y="3076545"/>
            <a:ext cx="3962400" cy="400110"/>
          </a:xfrm>
          <a:prstGeom prst="rect">
            <a:avLst/>
          </a:prstGeom>
        </p:spPr>
        <p:txBody>
          <a:bodyPr wrap="square">
            <a:spAutoFit/>
          </a:bodyPr>
          <a:lstStyle/>
          <a:p>
            <a:r>
              <a:rPr lang="en-US" sz="2000" b="1" dirty="0" smtClean="0">
                <a:solidFill>
                  <a:srgbClr val="000000"/>
                </a:solidFill>
              </a:rPr>
              <a:t>RHETORICAL FRAMES</a:t>
            </a:r>
            <a:endParaRPr lang="en-US" sz="2000" dirty="0"/>
          </a:p>
        </p:txBody>
      </p:sp>
      <p:sp>
        <p:nvSpPr>
          <p:cNvPr id="8" name="Rectangle 7"/>
          <p:cNvSpPr/>
          <p:nvPr/>
        </p:nvSpPr>
        <p:spPr>
          <a:xfrm>
            <a:off x="609600" y="457200"/>
            <a:ext cx="8213210" cy="707886"/>
          </a:xfrm>
          <a:prstGeom prst="rect">
            <a:avLst/>
          </a:prstGeom>
        </p:spPr>
        <p:txBody>
          <a:bodyPr wrap="none">
            <a:spAutoFit/>
          </a:bodyPr>
          <a:lstStyle/>
          <a:p>
            <a:r>
              <a:rPr lang="en-US" sz="4000" dirty="0" smtClean="0">
                <a:solidFill>
                  <a:srgbClr val="000000"/>
                </a:solidFill>
              </a:rPr>
              <a:t>Digging Deeper on a Single Data Point</a:t>
            </a:r>
            <a:endParaRPr lang="en-US" sz="4000" dirty="0"/>
          </a:p>
        </p:txBody>
      </p:sp>
      <p:sp>
        <p:nvSpPr>
          <p:cNvPr id="9" name="TextBox 8"/>
          <p:cNvSpPr txBox="1"/>
          <p:nvPr/>
        </p:nvSpPr>
        <p:spPr>
          <a:xfrm>
            <a:off x="1752600" y="5638800"/>
            <a:ext cx="5791200" cy="646331"/>
          </a:xfrm>
          <a:prstGeom prst="rect">
            <a:avLst/>
          </a:prstGeom>
          <a:noFill/>
        </p:spPr>
        <p:txBody>
          <a:bodyPr wrap="square" rtlCol="0">
            <a:spAutoFit/>
          </a:bodyPr>
          <a:lstStyle/>
          <a:p>
            <a:r>
              <a:rPr lang="en-US" b="1" dirty="0" smtClean="0">
                <a:solidFill>
                  <a:srgbClr val="FF0000"/>
                </a:solidFill>
              </a:rPr>
              <a:t>Cool, so in immigration related speeches, republicans use “crime rhetoric” way more frequently than democrats do.</a:t>
            </a:r>
            <a:endParaRPr lang="en-US" b="1"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Dhrumil\Dropbox\DhrumilStuff\EECS349\Final Project\Paper\ptxdata.png"/>
          <p:cNvPicPr>
            <a:picLocks noChangeAspect="1" noChangeArrowheads="1"/>
          </p:cNvPicPr>
          <p:nvPr/>
        </p:nvPicPr>
        <p:blipFill>
          <a:blip r:embed="rId2" cstate="print"/>
          <a:srcRect l="10943" r="4800"/>
          <a:stretch>
            <a:fillRect/>
          </a:stretch>
        </p:blipFill>
        <p:spPr bwMode="auto">
          <a:xfrm>
            <a:off x="228600" y="953869"/>
            <a:ext cx="5867400" cy="4953000"/>
          </a:xfrm>
          <a:prstGeom prst="rect">
            <a:avLst/>
          </a:prstGeom>
          <a:noFill/>
        </p:spPr>
      </p:pic>
      <p:sp>
        <p:nvSpPr>
          <p:cNvPr id="5" name="TextBox 4"/>
          <p:cNvSpPr txBox="1"/>
          <p:nvPr/>
        </p:nvSpPr>
        <p:spPr>
          <a:xfrm>
            <a:off x="6248400" y="1563469"/>
            <a:ext cx="2895600" cy="2031325"/>
          </a:xfrm>
          <a:prstGeom prst="rect">
            <a:avLst/>
          </a:prstGeom>
          <a:noFill/>
        </p:spPr>
        <p:txBody>
          <a:bodyPr wrap="square" rtlCol="0">
            <a:spAutoFit/>
          </a:bodyPr>
          <a:lstStyle/>
          <a:p>
            <a:r>
              <a:rPr lang="en-US" b="1" dirty="0" smtClean="0"/>
              <a:t>Mean (</a:t>
            </a:r>
            <a:r>
              <a:rPr lang="el-GR" b="1" dirty="0" smtClean="0"/>
              <a:t>μ</a:t>
            </a:r>
            <a:r>
              <a:rPr lang="en-US" b="1" dirty="0" smtClean="0"/>
              <a:t>) </a:t>
            </a:r>
            <a:r>
              <a:rPr lang="en-US" dirty="0" smtClean="0"/>
              <a:t>= -2.35</a:t>
            </a:r>
          </a:p>
          <a:p>
            <a:r>
              <a:rPr lang="en-US" b="1" dirty="0" smtClean="0"/>
              <a:t>Standard Dev (</a:t>
            </a:r>
            <a:r>
              <a:rPr lang="el-GR" b="1" dirty="0" smtClean="0"/>
              <a:t>σ</a:t>
            </a:r>
            <a:r>
              <a:rPr lang="en-US" b="1" dirty="0" smtClean="0"/>
              <a:t>) </a:t>
            </a:r>
            <a:r>
              <a:rPr lang="en-US" dirty="0" smtClean="0"/>
              <a:t>= 0.31</a:t>
            </a:r>
          </a:p>
          <a:p>
            <a:endParaRPr lang="en-US" dirty="0"/>
          </a:p>
          <a:p>
            <a:r>
              <a:rPr lang="en-US" dirty="0" smtClean="0"/>
              <a:t>Frame is present if Log Likelihood is greater than -2.04, 1 standard deviation above the mean.</a:t>
            </a:r>
            <a:endParaRPr lang="en-US" dirty="0"/>
          </a:p>
        </p:txBody>
      </p:sp>
      <p:cxnSp>
        <p:nvCxnSpPr>
          <p:cNvPr id="8" name="Straight Connector 7"/>
          <p:cNvCxnSpPr/>
          <p:nvPr/>
        </p:nvCxnSpPr>
        <p:spPr>
          <a:xfrm>
            <a:off x="3124200" y="1334869"/>
            <a:ext cx="0" cy="449580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2362200" y="5830669"/>
            <a:ext cx="1066318" cy="369332"/>
          </a:xfrm>
          <a:prstGeom prst="rect">
            <a:avLst/>
          </a:prstGeom>
        </p:spPr>
        <p:txBody>
          <a:bodyPr wrap="none">
            <a:spAutoFit/>
          </a:bodyPr>
          <a:lstStyle/>
          <a:p>
            <a:r>
              <a:rPr lang="en-US" b="1" dirty="0" smtClean="0"/>
              <a:t>Mean (</a:t>
            </a:r>
            <a:r>
              <a:rPr lang="el-GR" b="1" dirty="0" smtClean="0"/>
              <a:t>μ</a:t>
            </a:r>
            <a:r>
              <a:rPr lang="en-US" b="1" dirty="0" smtClean="0"/>
              <a:t>)</a:t>
            </a:r>
            <a:endParaRPr lang="en-US" dirty="0"/>
          </a:p>
        </p:txBody>
      </p:sp>
      <p:sp>
        <p:nvSpPr>
          <p:cNvPr id="11" name="Oval 10"/>
          <p:cNvSpPr/>
          <p:nvPr/>
        </p:nvSpPr>
        <p:spPr>
          <a:xfrm>
            <a:off x="3733800" y="3773269"/>
            <a:ext cx="2057400" cy="2057400"/>
          </a:xfrm>
          <a:prstGeom prst="ellipse">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b="1">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cxnSp>
        <p:nvCxnSpPr>
          <p:cNvPr id="12" name="Straight Arrow Connector 11"/>
          <p:cNvCxnSpPr/>
          <p:nvPr/>
        </p:nvCxnSpPr>
        <p:spPr>
          <a:xfrm>
            <a:off x="5486400" y="5525869"/>
            <a:ext cx="304800" cy="533400"/>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5257800" y="6135469"/>
            <a:ext cx="3124200" cy="646331"/>
          </a:xfrm>
          <a:prstGeom prst="rect">
            <a:avLst/>
          </a:prstGeom>
          <a:solidFill>
            <a:srgbClr val="FFFF00"/>
          </a:solidFill>
        </p:spPr>
        <p:txBody>
          <a:bodyPr wrap="square">
            <a:spAutoFit/>
          </a:bodyPr>
          <a:lstStyle/>
          <a:p>
            <a:r>
              <a:rPr lang="en-US" b="1" dirty="0" smtClean="0"/>
              <a:t>Frame Present in Topic:</a:t>
            </a:r>
          </a:p>
          <a:p>
            <a:r>
              <a:rPr lang="en-US" dirty="0" smtClean="0"/>
              <a:t>(highlighted in yellow in chart)</a:t>
            </a:r>
            <a:endParaRPr lang="en-US" dirty="0"/>
          </a:p>
        </p:txBody>
      </p:sp>
      <p:graphicFrame>
        <p:nvGraphicFramePr>
          <p:cNvPr id="15" name="Table 14"/>
          <p:cNvGraphicFramePr>
            <a:graphicFrameLocks noGrp="1"/>
          </p:cNvGraphicFramePr>
          <p:nvPr/>
        </p:nvGraphicFramePr>
        <p:xfrm>
          <a:off x="6477000" y="3925669"/>
          <a:ext cx="2407920" cy="1600200"/>
        </p:xfrm>
        <a:graphic>
          <a:graphicData uri="http://schemas.openxmlformats.org/drawingml/2006/table">
            <a:tbl>
              <a:tblPr>
                <a:tableStyleId>{5940675A-B579-460E-94D1-54222C63F5DA}</a:tableStyleId>
              </a:tblPr>
              <a:tblGrid>
                <a:gridCol w="747285"/>
                <a:gridCol w="1660635"/>
              </a:tblGrid>
              <a:tr h="320040">
                <a:tc>
                  <a:txBody>
                    <a:bodyPr/>
                    <a:lstStyle/>
                    <a:p>
                      <a:pPr algn="l" fontAlgn="b"/>
                      <a:r>
                        <a:rPr lang="en-US" sz="1800" u="none" strike="noStrike" dirty="0"/>
                        <a:t>2stdev</a:t>
                      </a:r>
                      <a:endParaRPr lang="en-US" sz="1800" b="0" i="0" u="none" strike="noStrike" dirty="0">
                        <a:solidFill>
                          <a:srgbClr val="000000"/>
                        </a:solidFill>
                        <a:latin typeface="Calibri"/>
                      </a:endParaRPr>
                    </a:p>
                  </a:txBody>
                  <a:tcPr marL="16002" marR="16002" marT="16002" marB="0" anchor="b"/>
                </a:tc>
                <a:tc>
                  <a:txBody>
                    <a:bodyPr/>
                    <a:lstStyle/>
                    <a:p>
                      <a:pPr algn="r" fontAlgn="b"/>
                      <a:r>
                        <a:rPr lang="en-US" sz="1800" u="none" strike="noStrike" dirty="0"/>
                        <a:t>-1.739740558</a:t>
                      </a:r>
                      <a:endParaRPr lang="en-US" sz="1800" b="0" i="0" u="none" strike="noStrike" dirty="0">
                        <a:solidFill>
                          <a:srgbClr val="000000"/>
                        </a:solidFill>
                        <a:latin typeface="Calibri"/>
                      </a:endParaRPr>
                    </a:p>
                  </a:txBody>
                  <a:tcPr marL="16002" marR="16002" marT="16002" marB="0" anchor="b"/>
                </a:tc>
              </a:tr>
              <a:tr h="320040">
                <a:tc>
                  <a:txBody>
                    <a:bodyPr/>
                    <a:lstStyle/>
                    <a:p>
                      <a:pPr algn="l" fontAlgn="b"/>
                      <a:r>
                        <a:rPr lang="en-US" sz="1800" u="none" strike="noStrike"/>
                        <a:t>1stdev</a:t>
                      </a:r>
                      <a:endParaRPr lang="en-US" sz="1800" b="0" i="0" u="none" strike="noStrike">
                        <a:solidFill>
                          <a:srgbClr val="000000"/>
                        </a:solidFill>
                        <a:latin typeface="Calibri"/>
                      </a:endParaRPr>
                    </a:p>
                  </a:txBody>
                  <a:tcPr marL="16002" marR="16002" marT="16002" marB="0" anchor="b"/>
                </a:tc>
                <a:tc>
                  <a:txBody>
                    <a:bodyPr/>
                    <a:lstStyle/>
                    <a:p>
                      <a:pPr algn="r" fontAlgn="b"/>
                      <a:r>
                        <a:rPr lang="en-US" sz="1800" u="none" strike="noStrike" dirty="0"/>
                        <a:t>-2.045013136</a:t>
                      </a:r>
                      <a:endParaRPr lang="en-US" sz="1800" b="0" i="0" u="none" strike="noStrike" dirty="0">
                        <a:solidFill>
                          <a:srgbClr val="000000"/>
                        </a:solidFill>
                        <a:latin typeface="Calibri"/>
                      </a:endParaRPr>
                    </a:p>
                  </a:txBody>
                  <a:tcPr marL="16002" marR="16002" marT="16002" marB="0" anchor="b"/>
                </a:tc>
              </a:tr>
              <a:tr h="320040">
                <a:tc>
                  <a:txBody>
                    <a:bodyPr/>
                    <a:lstStyle/>
                    <a:p>
                      <a:pPr algn="l" fontAlgn="b"/>
                      <a:r>
                        <a:rPr lang="en-US" sz="1800" u="none" strike="noStrike"/>
                        <a:t>Mean</a:t>
                      </a:r>
                      <a:endParaRPr lang="en-US" sz="1800" b="0" i="0" u="none" strike="noStrike">
                        <a:solidFill>
                          <a:srgbClr val="000000"/>
                        </a:solidFill>
                        <a:latin typeface="Calibri"/>
                      </a:endParaRPr>
                    </a:p>
                  </a:txBody>
                  <a:tcPr marL="16002" marR="16002" marT="16002" marB="0" anchor="b"/>
                </a:tc>
                <a:tc>
                  <a:txBody>
                    <a:bodyPr/>
                    <a:lstStyle/>
                    <a:p>
                      <a:pPr algn="r" fontAlgn="b"/>
                      <a:r>
                        <a:rPr lang="en-US" sz="1800" u="none" strike="noStrike"/>
                        <a:t>-2.350285714</a:t>
                      </a:r>
                      <a:endParaRPr lang="en-US" sz="1800" b="0" i="0" u="none" strike="noStrike">
                        <a:solidFill>
                          <a:srgbClr val="000000"/>
                        </a:solidFill>
                        <a:latin typeface="Calibri"/>
                      </a:endParaRPr>
                    </a:p>
                  </a:txBody>
                  <a:tcPr marL="16002" marR="16002" marT="16002" marB="0" anchor="b"/>
                </a:tc>
              </a:tr>
              <a:tr h="320040">
                <a:tc>
                  <a:txBody>
                    <a:bodyPr/>
                    <a:lstStyle/>
                    <a:p>
                      <a:pPr algn="l" fontAlgn="b"/>
                      <a:r>
                        <a:rPr lang="en-US" sz="1800" u="none" strike="noStrike"/>
                        <a:t>1Stdev</a:t>
                      </a:r>
                      <a:endParaRPr lang="en-US" sz="1800" b="0" i="0" u="none" strike="noStrike">
                        <a:solidFill>
                          <a:srgbClr val="000000"/>
                        </a:solidFill>
                        <a:latin typeface="Calibri"/>
                      </a:endParaRPr>
                    </a:p>
                  </a:txBody>
                  <a:tcPr marL="16002" marR="16002" marT="16002" marB="0" anchor="b"/>
                </a:tc>
                <a:tc>
                  <a:txBody>
                    <a:bodyPr/>
                    <a:lstStyle/>
                    <a:p>
                      <a:pPr algn="r" fontAlgn="b"/>
                      <a:r>
                        <a:rPr lang="en-US" sz="1800" u="none" strike="noStrike"/>
                        <a:t>-2.655558292</a:t>
                      </a:r>
                      <a:endParaRPr lang="en-US" sz="1800" b="0" i="0" u="none" strike="noStrike">
                        <a:solidFill>
                          <a:srgbClr val="000000"/>
                        </a:solidFill>
                        <a:latin typeface="Calibri"/>
                      </a:endParaRPr>
                    </a:p>
                  </a:txBody>
                  <a:tcPr marL="16002" marR="16002" marT="16002" marB="0" anchor="b"/>
                </a:tc>
              </a:tr>
              <a:tr h="320040">
                <a:tc>
                  <a:txBody>
                    <a:bodyPr/>
                    <a:lstStyle/>
                    <a:p>
                      <a:pPr algn="l" fontAlgn="b"/>
                      <a:r>
                        <a:rPr lang="en-US" sz="1800" u="none" strike="noStrike"/>
                        <a:t>2Stdev</a:t>
                      </a:r>
                      <a:endParaRPr lang="en-US" sz="1800" b="0" i="0" u="none" strike="noStrike">
                        <a:solidFill>
                          <a:srgbClr val="000000"/>
                        </a:solidFill>
                        <a:latin typeface="Calibri"/>
                      </a:endParaRPr>
                    </a:p>
                  </a:txBody>
                  <a:tcPr marL="16002" marR="16002" marT="16002" marB="0" anchor="b"/>
                </a:tc>
                <a:tc>
                  <a:txBody>
                    <a:bodyPr/>
                    <a:lstStyle/>
                    <a:p>
                      <a:pPr algn="r" fontAlgn="b"/>
                      <a:r>
                        <a:rPr lang="en-US" sz="1800" u="none" strike="noStrike" dirty="0"/>
                        <a:t>-2.96083087</a:t>
                      </a:r>
                      <a:endParaRPr lang="en-US" sz="1800" b="0" i="0" u="none" strike="noStrike" dirty="0">
                        <a:solidFill>
                          <a:srgbClr val="000000"/>
                        </a:solidFill>
                        <a:latin typeface="Calibri"/>
                      </a:endParaRPr>
                    </a:p>
                  </a:txBody>
                  <a:tcPr marL="16002" marR="16002" marT="16002" marB="0" anchor="b"/>
                </a:tc>
              </a:tr>
            </a:tbl>
          </a:graphicData>
        </a:graphic>
      </p:graphicFrame>
      <p:sp>
        <p:nvSpPr>
          <p:cNvPr id="10" name="TextBox 9"/>
          <p:cNvSpPr txBox="1"/>
          <p:nvPr/>
        </p:nvSpPr>
        <p:spPr>
          <a:xfrm>
            <a:off x="609600" y="206514"/>
            <a:ext cx="8077200" cy="707886"/>
          </a:xfrm>
          <a:prstGeom prst="rect">
            <a:avLst/>
          </a:prstGeom>
          <a:noFill/>
        </p:spPr>
        <p:txBody>
          <a:bodyPr wrap="square" rtlCol="0">
            <a:spAutoFit/>
          </a:bodyPr>
          <a:lstStyle/>
          <a:p>
            <a:pPr algn="ctr"/>
            <a:r>
              <a:rPr lang="en-US" sz="4000" dirty="0" smtClean="0"/>
              <a:t>Data Table Visualized</a:t>
            </a:r>
            <a:endParaRPr lang="en-US" sz="40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Imagine…</a:t>
            </a:r>
            <a:endParaRPr lang="en-US" dirty="0"/>
          </a:p>
        </p:txBody>
      </p:sp>
      <p:sp>
        <p:nvSpPr>
          <p:cNvPr id="3" name="Content Placeholder 2"/>
          <p:cNvSpPr>
            <a:spLocks noGrp="1"/>
          </p:cNvSpPr>
          <p:nvPr>
            <p:ph idx="1"/>
          </p:nvPr>
        </p:nvSpPr>
        <p:spPr/>
        <p:txBody>
          <a:bodyPr/>
          <a:lstStyle/>
          <a:p>
            <a:r>
              <a:rPr lang="en-US" dirty="0" smtClean="0"/>
              <a:t>Being able to do this rhetorical analysis with any legislative body </a:t>
            </a:r>
          </a:p>
          <a:p>
            <a:r>
              <a:rPr lang="en-US" dirty="0" smtClean="0"/>
              <a:t>For any law-maker or politician</a:t>
            </a:r>
          </a:p>
          <a:p>
            <a:r>
              <a:rPr lang="en-US" dirty="0" smtClean="0"/>
              <a:t>AND analyze changes over time + key pivot points in rhetoric….</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Feedback Please!</a:t>
            </a:r>
            <a:br>
              <a:rPr lang="en-US" dirty="0" smtClean="0"/>
            </a:br>
            <a:r>
              <a:rPr lang="en-US" sz="2700" dirty="0" smtClean="0">
                <a:solidFill>
                  <a:schemeClr val="bg1">
                    <a:lumMod val="50000"/>
                  </a:schemeClr>
                </a:solidFill>
              </a:rPr>
              <a:t>Is it useful? Is it interesting? </a:t>
            </a:r>
            <a:endParaRPr lang="en-US" dirty="0">
              <a:solidFill>
                <a:schemeClr val="bg1">
                  <a:lumMod val="50000"/>
                </a:schemeClr>
              </a:solidFill>
            </a:endParaRPr>
          </a:p>
        </p:txBody>
      </p:sp>
      <p:sp>
        <p:nvSpPr>
          <p:cNvPr id="3" name="Content Placeholder 2"/>
          <p:cNvSpPr>
            <a:spLocks noGrp="1"/>
          </p:cNvSpPr>
          <p:nvPr>
            <p:ph idx="1"/>
          </p:nvPr>
        </p:nvSpPr>
        <p:spPr/>
        <p:txBody>
          <a:bodyPr>
            <a:normAutofit lnSpcReduction="10000"/>
          </a:bodyPr>
          <a:lstStyle/>
          <a:p>
            <a:pPr algn="ctr">
              <a:buNone/>
            </a:pPr>
            <a:endParaRPr lang="en-US" dirty="0" smtClean="0">
              <a:hlinkClick r:id="rId2"/>
            </a:endParaRPr>
          </a:p>
          <a:p>
            <a:pPr algn="ctr">
              <a:buNone/>
            </a:pPr>
            <a:r>
              <a:rPr lang="en-US" dirty="0" smtClean="0">
                <a:hlinkClick r:id="rId2"/>
              </a:rPr>
              <a:t>dhrumil.mehta@gmail.com</a:t>
            </a:r>
            <a:endParaRPr lang="en-US" dirty="0" smtClean="0"/>
          </a:p>
          <a:p>
            <a:pPr algn="ctr">
              <a:buNone/>
            </a:pPr>
            <a:endParaRPr lang="en-US" dirty="0" smtClean="0">
              <a:hlinkClick r:id="rId3"/>
            </a:endParaRPr>
          </a:p>
          <a:p>
            <a:pPr algn="ctr">
              <a:buNone/>
            </a:pPr>
            <a:r>
              <a:rPr lang="en-US" dirty="0" smtClean="0">
                <a:hlinkClick r:id="rId4"/>
              </a:rPr>
              <a:t>www.politicalframing.com</a:t>
            </a:r>
            <a:endParaRPr lang="en-US" dirty="0" smtClean="0"/>
          </a:p>
          <a:p>
            <a:pPr algn="ctr">
              <a:buNone/>
            </a:pPr>
            <a:endParaRPr lang="en-US" dirty="0" smtClean="0"/>
          </a:p>
          <a:p>
            <a:pPr algn="ctr">
              <a:buNone/>
            </a:pPr>
            <a:endParaRPr lang="en-US" dirty="0"/>
          </a:p>
          <a:p>
            <a:pPr algn="ctr">
              <a:buNone/>
            </a:pPr>
            <a:r>
              <a:rPr lang="en-US" sz="2600" dirty="0" smtClean="0"/>
              <a:t>p.s. I am seeking a summer internship in data journalism. I’m handy with machine learning and data in general – please email me if you are interested in my work.</a:t>
            </a:r>
          </a:p>
          <a:p>
            <a:pPr algn="ctr">
              <a:buNone/>
            </a:pPr>
            <a:endParaRPr lang="en-US" dirty="0" smtClean="0"/>
          </a:p>
          <a:p>
            <a:pPr algn="ctr">
              <a:buNone/>
            </a:pP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1143000"/>
          </a:xfrm>
        </p:spPr>
        <p:txBody>
          <a:bodyPr>
            <a:normAutofit fontScale="90000"/>
          </a:bodyPr>
          <a:lstStyle/>
          <a:p>
            <a:r>
              <a:rPr lang="en-US" dirty="0" smtClean="0"/>
              <a:t>Political Framing (v. 0.0)</a:t>
            </a:r>
            <a:br>
              <a:rPr lang="en-US" dirty="0" smtClean="0"/>
            </a:br>
            <a:r>
              <a:rPr lang="en-US" sz="3600" dirty="0" smtClean="0">
                <a:solidFill>
                  <a:schemeClr val="bg1">
                    <a:lumMod val="65000"/>
                  </a:schemeClr>
                </a:solidFill>
              </a:rPr>
              <a:t>A Machine Learning Approach</a:t>
            </a:r>
            <a:endParaRPr lang="en-US" dirty="0"/>
          </a:p>
        </p:txBody>
      </p:sp>
      <p:sp>
        <p:nvSpPr>
          <p:cNvPr id="3" name="Content Placeholder 2"/>
          <p:cNvSpPr>
            <a:spLocks noGrp="1"/>
          </p:cNvSpPr>
          <p:nvPr>
            <p:ph idx="1"/>
          </p:nvPr>
        </p:nvSpPr>
        <p:spPr>
          <a:xfrm>
            <a:off x="533400" y="2590800"/>
            <a:ext cx="8229600" cy="1981200"/>
          </a:xfrm>
        </p:spPr>
        <p:txBody>
          <a:bodyPr>
            <a:normAutofit/>
          </a:bodyPr>
          <a:lstStyle/>
          <a:p>
            <a:pPr algn="ctr">
              <a:buNone/>
            </a:pPr>
            <a:r>
              <a:rPr lang="en-US" dirty="0">
                <a:cs typeface="Calibri"/>
              </a:rPr>
              <a:t>Goal: To computationally detect rhetorical framing </a:t>
            </a:r>
            <a:r>
              <a:rPr lang="en-US" dirty="0"/>
              <a:t>in political speeches. </a:t>
            </a:r>
            <a:endParaRPr lang="en-US" dirty="0">
              <a:solidFill>
                <a:srgbClr val="000000"/>
              </a:solidFill>
              <a:latin typeface="Calibri"/>
              <a:cs typeface="Calibri"/>
            </a:endParaRPr>
          </a:p>
        </p:txBody>
      </p:sp>
      <p:sp>
        <p:nvSpPr>
          <p:cNvPr id="4" name="Rectangle 3"/>
          <p:cNvSpPr/>
          <p:nvPr/>
        </p:nvSpPr>
        <p:spPr>
          <a:xfrm>
            <a:off x="457200" y="5638800"/>
            <a:ext cx="8458200" cy="646331"/>
          </a:xfrm>
          <a:prstGeom prst="rect">
            <a:avLst/>
          </a:prstGeom>
        </p:spPr>
        <p:txBody>
          <a:bodyPr wrap="square">
            <a:spAutoFit/>
          </a:bodyPr>
          <a:lstStyle/>
          <a:p>
            <a:r>
              <a:rPr lang="en-US" dirty="0" smtClean="0"/>
              <a:t>*Please note that this project is in the preliminary stages, so although the data is sparse, initial results show that the methodology provides meaningful results.</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Motivation</a:t>
            </a:r>
            <a:endParaRPr lang="en-US" dirty="0"/>
          </a:p>
        </p:txBody>
      </p:sp>
      <p:sp>
        <p:nvSpPr>
          <p:cNvPr id="3" name="Content Placeholder 2"/>
          <p:cNvSpPr>
            <a:spLocks noGrp="1"/>
          </p:cNvSpPr>
          <p:nvPr>
            <p:ph idx="1"/>
          </p:nvPr>
        </p:nvSpPr>
        <p:spPr>
          <a:xfrm>
            <a:off x="457200" y="1371600"/>
            <a:ext cx="8229600" cy="5029200"/>
          </a:xfrm>
        </p:spPr>
        <p:txBody>
          <a:bodyPr>
            <a:normAutofit fontScale="92500" lnSpcReduction="20000"/>
          </a:bodyPr>
          <a:lstStyle/>
          <a:p>
            <a:pPr>
              <a:buNone/>
            </a:pPr>
            <a:r>
              <a:rPr lang="en-US" dirty="0" smtClean="0"/>
              <a:t>Our politicians tend to frame issues very deliberately in their speaking patterns (particularly in congress). They may talk about immigration through the frame of crime, or war through the frame of liberation. These framings surface as deeply embedded metaphors in their language. </a:t>
            </a:r>
          </a:p>
          <a:p>
            <a:pPr>
              <a:buNone/>
            </a:pPr>
            <a:endParaRPr lang="en-US" dirty="0"/>
          </a:p>
          <a:p>
            <a:pPr>
              <a:buNone/>
            </a:pPr>
            <a:r>
              <a:rPr lang="en-US" dirty="0" smtClean="0"/>
              <a:t>After reading George </a:t>
            </a:r>
            <a:r>
              <a:rPr lang="en-US" dirty="0" err="1" smtClean="0"/>
              <a:t>Lakoff’s</a:t>
            </a:r>
            <a:r>
              <a:rPr lang="en-US" dirty="0" smtClean="0"/>
              <a:t> </a:t>
            </a:r>
            <a:r>
              <a:rPr lang="en-US" u="sng" dirty="0" smtClean="0"/>
              <a:t>Political Mind</a:t>
            </a:r>
            <a:r>
              <a:rPr lang="en-US" dirty="0" smtClean="0"/>
              <a:t> and </a:t>
            </a:r>
            <a:r>
              <a:rPr lang="en-US" u="sng" dirty="0" smtClean="0"/>
              <a:t>Metaphors we Live By</a:t>
            </a:r>
            <a:r>
              <a:rPr lang="en-US" dirty="0" smtClean="0"/>
              <a:t> this summer, I got to thinking how cool it would be if there was a way to computationally detect deeply embedded metaphor in natural language.</a:t>
            </a:r>
          </a:p>
          <a:p>
            <a:pPr>
              <a:buNone/>
            </a:pPr>
            <a:endParaRPr lang="en-US"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 : Modeling a Frame</a:t>
            </a:r>
            <a:endParaRPr lang="en-US" dirty="0"/>
          </a:p>
        </p:txBody>
      </p:sp>
      <p:sp>
        <p:nvSpPr>
          <p:cNvPr id="3" name="Content Placeholder 2"/>
          <p:cNvSpPr>
            <a:spLocks noGrp="1"/>
          </p:cNvSpPr>
          <p:nvPr>
            <p:ph idx="1"/>
          </p:nvPr>
        </p:nvSpPr>
        <p:spPr/>
        <p:txBody>
          <a:bodyPr>
            <a:normAutofit/>
          </a:bodyPr>
          <a:lstStyle/>
          <a:p>
            <a:r>
              <a:rPr lang="en-US" dirty="0"/>
              <a:t>To model a “rhetorical frame” through which a politician may want to present an issue, I wrote a script that would mine </a:t>
            </a:r>
            <a:r>
              <a:rPr lang="en-US" dirty="0" err="1"/>
              <a:t>WordNet</a:t>
            </a:r>
            <a:r>
              <a:rPr lang="en-US" dirty="0"/>
              <a:t> in a way that would provide a list of about 500 relevant words.</a:t>
            </a:r>
          </a:p>
          <a:p>
            <a:endParaRPr lang="en-US" dirty="0">
              <a:cs typeface="Calibri"/>
            </a:endParaRPr>
          </a:p>
          <a:p>
            <a:pPr>
              <a:buNone/>
            </a:pPr>
            <a:r>
              <a:rPr lang="en-US" sz="1800" dirty="0"/>
              <a:t>* For (v0.0), we pruned the list manually to remove irrelevant noise, but I’m currently working on an algorithm to prune less relevant words automatically.</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Frame : Crime</a:t>
            </a:r>
            <a:endParaRPr lang="en-US" dirty="0"/>
          </a:p>
        </p:txBody>
      </p:sp>
      <p:sp>
        <p:nvSpPr>
          <p:cNvPr id="3" name="Content Placeholder 2"/>
          <p:cNvSpPr>
            <a:spLocks noGrp="1"/>
          </p:cNvSpPr>
          <p:nvPr>
            <p:ph idx="1"/>
          </p:nvPr>
        </p:nvSpPr>
        <p:spPr>
          <a:xfrm>
            <a:off x="0" y="1447800"/>
            <a:ext cx="9144000" cy="4525963"/>
          </a:xfrm>
        </p:spPr>
        <p:txBody>
          <a:bodyPr>
            <a:noAutofit/>
          </a:bodyPr>
          <a:lstStyle/>
          <a:p>
            <a:pPr>
              <a:buNone/>
            </a:pPr>
            <a:r>
              <a:rPr lang="en-US" sz="1800" dirty="0" smtClean="0"/>
              <a:t>	grand </a:t>
            </a:r>
            <a:r>
              <a:rPr lang="en-US" sz="1800" dirty="0"/>
              <a:t>larceny, chain, unlawful, rob, resistance, prices, gang, holdout, children, defraud, cheat breach, housebreaking, inciting, agitating, accuse, abduction, molesting, heist, offender, forged, date rape, helpless, war crime, barratry, capital, jury, victimless crime, blackmail, protection,  deceit, molestation, dacoits, brutal, credit, smuggle</a:t>
            </a:r>
            <a:r>
              <a:rPr lang="en-US" sz="1800" dirty="0" smtClean="0"/>
              <a:t>, armed, confidence, criminals, injure, illegal,  </a:t>
            </a:r>
            <a:r>
              <a:rPr lang="en-US" sz="1800" dirty="0"/>
              <a:t>election </a:t>
            </a:r>
            <a:r>
              <a:rPr lang="en-US" sz="1800" dirty="0" smtClean="0"/>
              <a:t>fraud, piracy, minor, plagiarize, entrance statutes, </a:t>
            </a:r>
            <a:r>
              <a:rPr lang="en-US" sz="1800" dirty="0"/>
              <a:t>criminal </a:t>
            </a:r>
            <a:r>
              <a:rPr lang="en-US" sz="1800" dirty="0" smtClean="0"/>
              <a:t>offense, carrying, robbing, capturing, circumstances, rights, cybercrime, </a:t>
            </a:r>
            <a:r>
              <a:rPr lang="en-US" sz="1800" dirty="0"/>
              <a:t>breach of </a:t>
            </a:r>
            <a:r>
              <a:rPr lang="en-US" sz="1800" dirty="0" smtClean="0"/>
              <a:t>trust, fraudulent, scam, </a:t>
            </a:r>
            <a:r>
              <a:rPr lang="en-US" sz="1800" dirty="0"/>
              <a:t>rake </a:t>
            </a:r>
            <a:r>
              <a:rPr lang="en-US" sz="1800" dirty="0" smtClean="0"/>
              <a:t>off, </a:t>
            </a:r>
            <a:r>
              <a:rPr lang="en-US" sz="1800" dirty="0"/>
              <a:t>agent </a:t>
            </a:r>
            <a:r>
              <a:rPr lang="en-US" sz="1800" dirty="0" smtClean="0"/>
              <a:t>high, mayhem, offense, rape, influenced, court, vice, crime, illicit, inhabitants, acts, varies, place, fraud </a:t>
            </a:r>
            <a:r>
              <a:rPr lang="en-US" sz="1800" dirty="0"/>
              <a:t>in the </a:t>
            </a:r>
            <a:r>
              <a:rPr lang="en-US" sz="1800" dirty="0" smtClean="0"/>
              <a:t>factum, intended, shoplift, law, extortion, misleads, malevolent, entrusted, attempt, crippling, larceny, assailant, progressively, pay, representation, playing, executed, distributors, consent, misdemeanor, seizing, depriving, embezzlement, </a:t>
            </a:r>
            <a:r>
              <a:rPr lang="en-US" sz="1800" dirty="0"/>
              <a:t>indecent </a:t>
            </a:r>
            <a:r>
              <a:rPr lang="en-US" sz="1800" dirty="0" smtClean="0"/>
              <a:t>exposure, </a:t>
            </a:r>
            <a:r>
              <a:rPr lang="en-US" sz="1800" dirty="0"/>
              <a:t>committed </a:t>
            </a:r>
            <a:r>
              <a:rPr lang="en-US" sz="1800" dirty="0" err="1" smtClean="0"/>
              <a:t>bunco</a:t>
            </a:r>
            <a:r>
              <a:rPr lang="en-US" sz="1800" dirty="0" smtClean="0"/>
              <a:t>, sleight of hand, </a:t>
            </a:r>
            <a:r>
              <a:rPr lang="en-US" sz="1800" dirty="0"/>
              <a:t>armed </a:t>
            </a:r>
            <a:r>
              <a:rPr lang="en-US" sz="1800" dirty="0" smtClean="0"/>
              <a:t>robbery, </a:t>
            </a:r>
            <a:r>
              <a:rPr lang="en-US" sz="1800" dirty="0" err="1" smtClean="0"/>
              <a:t>thuggery</a:t>
            </a:r>
            <a:r>
              <a:rPr lang="en-US" sz="1800" dirty="0" smtClean="0"/>
              <a:t>, police, personal, crime, criminal, undermines, embezzling, </a:t>
            </a:r>
            <a:r>
              <a:rPr lang="en-US" sz="1800" dirty="0"/>
              <a:t>greater </a:t>
            </a:r>
            <a:r>
              <a:rPr lang="en-US" sz="1800" dirty="0" smtClean="0"/>
              <a:t>practice, classified, stopped, hijack, nakedness, stealing, sexual intercourse, internet, commits, threatened, free, unwanted, pilferage, perjury, skyjack, hindering, oppose, threat, divorce concealments, </a:t>
            </a:r>
            <a:r>
              <a:rPr lang="en-US" sz="1800" dirty="0"/>
              <a:t>retail </a:t>
            </a:r>
            <a:r>
              <a:rPr lang="en-US" sz="1800" dirty="0" smtClean="0"/>
              <a:t>dwelling, </a:t>
            </a:r>
            <a:r>
              <a:rPr lang="en-US" sz="1800" dirty="0"/>
              <a:t>render </a:t>
            </a:r>
            <a:r>
              <a:rPr lang="en-US" sz="1800" dirty="0" smtClean="0"/>
              <a:t>number, punishable, owner, force, lawsuits, vulgar, </a:t>
            </a:r>
            <a:r>
              <a:rPr lang="en-US" sz="1800" dirty="0" err="1" smtClean="0"/>
              <a:t>traveller</a:t>
            </a:r>
            <a:r>
              <a:rPr lang="en-US" sz="1800" dirty="0" smtClean="0"/>
              <a:t>, forgery, attack, master, legally, scheme, store, </a:t>
            </a:r>
            <a:r>
              <a:rPr lang="en-US" sz="1800" dirty="0" err="1" smtClean="0"/>
              <a:t>plunderage</a:t>
            </a:r>
            <a:r>
              <a:rPr lang="en-US" sz="1800" dirty="0" smtClean="0"/>
              <a:t>, relationship, </a:t>
            </a:r>
            <a:r>
              <a:rPr lang="en-US" sz="1800" dirty="0" err="1" smtClean="0"/>
              <a:t>highjacking</a:t>
            </a:r>
            <a:r>
              <a:rPr lang="en-US" sz="1800" dirty="0" smtClean="0"/>
              <a:t>, punish, corporations, outlaw, </a:t>
            </a:r>
            <a:r>
              <a:rPr lang="en-US" sz="1800" dirty="0"/>
              <a:t>kick </a:t>
            </a:r>
            <a:r>
              <a:rPr lang="en-US" sz="1800" dirty="0" smtClean="0"/>
              <a:t>back … </a:t>
            </a:r>
            <a:r>
              <a:rPr lang="en-US" sz="1800" b="1" dirty="0" smtClean="0"/>
              <a:t>and many more (500 actually)</a:t>
            </a:r>
            <a:endParaRPr lang="en-US" sz="18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Methodology : Getting Speech Data</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I got a team onboard</a:t>
            </a:r>
            <a:r>
              <a:rPr lang="en-US" sz="2400" dirty="0" smtClean="0"/>
              <a:t>*</a:t>
            </a:r>
            <a:r>
              <a:rPr lang="en-US" dirty="0" smtClean="0"/>
              <a:t> and we downloaded from the </a:t>
            </a:r>
            <a:r>
              <a:rPr lang="en-US" dirty="0" smtClean="0">
                <a:hlinkClick r:id="rId2"/>
              </a:rPr>
              <a:t>Capitol Words API</a:t>
            </a:r>
            <a:r>
              <a:rPr lang="en-US" dirty="0" smtClean="0"/>
              <a:t> about 10,000 speeches each from the following 7 topics represented in the US house and senate from the past 15 years:</a:t>
            </a:r>
            <a:endParaRPr lang="en-US" dirty="0"/>
          </a:p>
          <a:p>
            <a:endParaRPr lang="en-US" dirty="0" smtClean="0"/>
          </a:p>
          <a:p>
            <a:endParaRPr lang="en-US" dirty="0"/>
          </a:p>
          <a:p>
            <a:endParaRPr lang="en-US" dirty="0" smtClean="0"/>
          </a:p>
          <a:p>
            <a:endParaRPr lang="en-US" dirty="0"/>
          </a:p>
          <a:p>
            <a:endParaRPr lang="en-US" dirty="0" smtClean="0"/>
          </a:p>
          <a:p>
            <a:r>
              <a:rPr lang="en-US" dirty="0" smtClean="0"/>
              <a:t>To make sure our data was reasonably clean, we took only the top 3000 search results (speeches) per topic.</a:t>
            </a:r>
          </a:p>
          <a:p>
            <a:endParaRPr lang="en-US" dirty="0"/>
          </a:p>
        </p:txBody>
      </p:sp>
      <p:graphicFrame>
        <p:nvGraphicFramePr>
          <p:cNvPr id="4" name="Table 3"/>
          <p:cNvGraphicFramePr>
            <a:graphicFrameLocks noGrp="1"/>
          </p:cNvGraphicFramePr>
          <p:nvPr/>
        </p:nvGraphicFramePr>
        <p:xfrm>
          <a:off x="1143000" y="2971800"/>
          <a:ext cx="6728939" cy="1814302"/>
        </p:xfrm>
        <a:graphic>
          <a:graphicData uri="http://schemas.openxmlformats.org/drawingml/2006/table">
            <a:tbl>
              <a:tblPr firstRow="1" bandRow="1">
                <a:tableStyleId>{5940675A-B579-460E-94D1-54222C63F5DA}</a:tableStyleId>
              </a:tblPr>
              <a:tblGrid>
                <a:gridCol w="961277"/>
                <a:gridCol w="961277"/>
                <a:gridCol w="961277"/>
                <a:gridCol w="961277"/>
                <a:gridCol w="961277"/>
                <a:gridCol w="961277"/>
                <a:gridCol w="961277"/>
              </a:tblGrid>
              <a:tr h="1814302">
                <a:tc>
                  <a:txBody>
                    <a:bodyPr/>
                    <a:lstStyle/>
                    <a:p>
                      <a:pPr algn="l"/>
                      <a:r>
                        <a:rPr lang="en-US" sz="2000" dirty="0" smtClean="0"/>
                        <a:t>Deficit</a:t>
                      </a:r>
                      <a:endParaRPr lang="en-US" sz="2000" b="1" dirty="0"/>
                    </a:p>
                  </a:txBody>
                  <a:tcPr marL="63024" marR="63024" marT="31391" marB="31391" vert="vert270" anchor="ctr"/>
                </a:tc>
                <a:tc>
                  <a:txBody>
                    <a:bodyPr/>
                    <a:lstStyle/>
                    <a:p>
                      <a:pPr algn="l"/>
                      <a:r>
                        <a:rPr lang="en-US" sz="2000" dirty="0" smtClean="0"/>
                        <a:t>Foreign Policy</a:t>
                      </a:r>
                      <a:endParaRPr lang="en-US" sz="2000" b="1" dirty="0"/>
                    </a:p>
                  </a:txBody>
                  <a:tcPr marL="63024" marR="63024" marT="31391" marB="31391" vert="vert270" anchor="ctr"/>
                </a:tc>
                <a:tc>
                  <a:txBody>
                    <a:bodyPr/>
                    <a:lstStyle/>
                    <a:p>
                      <a:pPr algn="l"/>
                      <a:r>
                        <a:rPr lang="en-US" sz="2000" dirty="0" smtClean="0"/>
                        <a:t>Health Care</a:t>
                      </a:r>
                      <a:endParaRPr lang="en-US" sz="2000" b="1" dirty="0"/>
                    </a:p>
                  </a:txBody>
                  <a:tcPr marL="63024" marR="63024" marT="31391" marB="31391" vert="vert270" anchor="ctr"/>
                </a:tc>
                <a:tc>
                  <a:txBody>
                    <a:bodyPr/>
                    <a:lstStyle/>
                    <a:p>
                      <a:pPr algn="l"/>
                      <a:r>
                        <a:rPr lang="en-US" sz="2000" dirty="0" smtClean="0"/>
                        <a:t>Immigration</a:t>
                      </a:r>
                      <a:endParaRPr lang="en-US" sz="2000" b="1" dirty="0"/>
                    </a:p>
                  </a:txBody>
                  <a:tcPr marL="63024" marR="63024" marT="31391" marB="31391" vert="vert270" anchor="ctr"/>
                </a:tc>
                <a:tc>
                  <a:txBody>
                    <a:bodyPr/>
                    <a:lstStyle/>
                    <a:p>
                      <a:pPr algn="l"/>
                      <a:r>
                        <a:rPr lang="en-US" sz="2000" dirty="0" smtClean="0"/>
                        <a:t>Marriage</a:t>
                      </a:r>
                      <a:endParaRPr lang="en-US" sz="2000" b="1" dirty="0"/>
                    </a:p>
                  </a:txBody>
                  <a:tcPr marL="63024" marR="63024" marT="31391" marB="31391" vert="vert270" anchor="ctr"/>
                </a:tc>
                <a:tc>
                  <a:txBody>
                    <a:bodyPr/>
                    <a:lstStyle/>
                    <a:p>
                      <a:pPr algn="l"/>
                      <a:r>
                        <a:rPr lang="en-US" sz="2000" dirty="0" smtClean="0"/>
                        <a:t>Middle East</a:t>
                      </a:r>
                      <a:endParaRPr lang="en-US" sz="2000" b="1" dirty="0"/>
                    </a:p>
                  </a:txBody>
                  <a:tcPr marL="63024" marR="63024" marT="31391" marB="31391" vert="vert270" anchor="ctr"/>
                </a:tc>
                <a:tc>
                  <a:txBody>
                    <a:bodyPr/>
                    <a:lstStyle/>
                    <a:p>
                      <a:r>
                        <a:rPr lang="en-US" sz="2000" dirty="0" smtClean="0"/>
                        <a:t>Social Security</a:t>
                      </a:r>
                      <a:endParaRPr lang="en-US" sz="2000" b="1" dirty="0"/>
                    </a:p>
                  </a:txBody>
                  <a:tcPr marL="63024" marR="63024" marT="31391" marB="31391" vert="vert270" anchor="ctr"/>
                </a:tc>
              </a:tr>
            </a:tbl>
          </a:graphicData>
        </a:graphic>
      </p:graphicFrame>
      <p:sp>
        <p:nvSpPr>
          <p:cNvPr id="5" name="TextBox 4"/>
          <p:cNvSpPr txBox="1"/>
          <p:nvPr/>
        </p:nvSpPr>
        <p:spPr>
          <a:xfrm>
            <a:off x="304800" y="6477000"/>
            <a:ext cx="7162800" cy="381000"/>
          </a:xfrm>
          <a:prstGeom prst="rect">
            <a:avLst/>
          </a:prstGeom>
          <a:noFill/>
        </p:spPr>
        <p:txBody>
          <a:bodyPr wrap="square" rtlCol="0">
            <a:spAutoFit/>
          </a:bodyPr>
          <a:lstStyle/>
          <a:p>
            <a:r>
              <a:rPr lang="en-US" dirty="0" smtClean="0"/>
              <a:t>*Thanks Tom Saxton and Natalie Murray @ Northwestern</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Methodology : Establishing a Baseline</a:t>
            </a:r>
            <a:endParaRPr lang="en-US" dirty="0"/>
          </a:p>
        </p:txBody>
      </p:sp>
      <p:sp>
        <p:nvSpPr>
          <p:cNvPr id="3" name="Content Placeholder 2"/>
          <p:cNvSpPr>
            <a:spLocks noGrp="1"/>
          </p:cNvSpPr>
          <p:nvPr>
            <p:ph idx="1"/>
          </p:nvPr>
        </p:nvSpPr>
        <p:spPr/>
        <p:txBody>
          <a:bodyPr/>
          <a:lstStyle/>
          <a:p>
            <a:r>
              <a:rPr lang="en-US" dirty="0" smtClean="0"/>
              <a:t>We trained a Multinomial Naïve </a:t>
            </a:r>
            <a:r>
              <a:rPr lang="en-US" dirty="0" err="1" smtClean="0"/>
              <a:t>Bayes</a:t>
            </a:r>
            <a:r>
              <a:rPr lang="en-US" dirty="0" smtClean="0"/>
              <a:t> classifier and used 20 fold cross validation to ensure that it worked. We found that without any modification or boosting, we could classify a novel speech into those 7 topics at about </a:t>
            </a:r>
            <a:r>
              <a:rPr lang="en-US" b="1" dirty="0" smtClean="0"/>
              <a:t>70% accuracy </a:t>
            </a:r>
            <a:r>
              <a:rPr lang="en-US" dirty="0" smtClean="0"/>
              <a:t>(chance would be 14%, meaning this task could be performed relatively well).</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 : Doing Funky Stuff</a:t>
            </a:r>
            <a:endParaRPr lang="en-US" dirty="0"/>
          </a:p>
        </p:txBody>
      </p:sp>
      <p:sp>
        <p:nvSpPr>
          <p:cNvPr id="3" name="Content Placeholder 2"/>
          <p:cNvSpPr>
            <a:spLocks noGrp="1"/>
          </p:cNvSpPr>
          <p:nvPr>
            <p:ph idx="1"/>
          </p:nvPr>
        </p:nvSpPr>
        <p:spPr/>
        <p:txBody>
          <a:bodyPr>
            <a:normAutofit lnSpcReduction="10000"/>
          </a:bodyPr>
          <a:lstStyle/>
          <a:p>
            <a:pPr>
              <a:buNone/>
            </a:pPr>
            <a:r>
              <a:rPr lang="en-US" dirty="0" smtClean="0"/>
              <a:t>You would traditionally train a classifier on a set of </a:t>
            </a:r>
            <a:r>
              <a:rPr lang="en-US" u="sng" dirty="0" smtClean="0"/>
              <a:t>speeches</a:t>
            </a:r>
            <a:r>
              <a:rPr lang="en-US" dirty="0" smtClean="0"/>
              <a:t> and see if it can classify a novel </a:t>
            </a:r>
            <a:r>
              <a:rPr lang="en-US" u="sng" dirty="0" smtClean="0"/>
              <a:t>speech</a:t>
            </a:r>
            <a:r>
              <a:rPr lang="en-US" dirty="0" smtClean="0"/>
              <a:t> into the right category. </a:t>
            </a:r>
          </a:p>
          <a:p>
            <a:pPr>
              <a:buNone/>
            </a:pPr>
            <a:endParaRPr lang="en-US" dirty="0"/>
          </a:p>
          <a:p>
            <a:pPr>
              <a:buNone/>
            </a:pPr>
            <a:r>
              <a:rPr lang="en-US" dirty="0" smtClean="0"/>
              <a:t>Instead of feeding the classifier a </a:t>
            </a:r>
            <a:r>
              <a:rPr lang="en-US" u="sng" dirty="0" smtClean="0"/>
              <a:t>speech</a:t>
            </a:r>
            <a:r>
              <a:rPr lang="en-US" dirty="0" smtClean="0"/>
              <a:t>, I fed it one of my aforementioned </a:t>
            </a:r>
            <a:r>
              <a:rPr lang="en-US" u="sng" dirty="0" smtClean="0"/>
              <a:t>rhetorical frames </a:t>
            </a:r>
            <a:r>
              <a:rPr lang="en-US" sz="2400" dirty="0" smtClean="0"/>
              <a:t>(like the crime frame) </a:t>
            </a:r>
            <a:r>
              <a:rPr lang="en-US" dirty="0" smtClean="0"/>
              <a:t>to see where the highest correlation of log-likelihoods would be.</a:t>
            </a:r>
          </a:p>
          <a:p>
            <a:pPr>
              <a:buNone/>
            </a:pPr>
            <a:r>
              <a:rPr lang="en-US" dirty="0"/>
              <a:t>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to get Cool Results!</a:t>
            </a:r>
            <a:endParaRPr lang="en-US" dirty="0"/>
          </a:p>
        </p:txBody>
      </p:sp>
      <p:sp>
        <p:nvSpPr>
          <p:cNvPr id="3" name="Content Placeholder 2"/>
          <p:cNvSpPr>
            <a:spLocks noGrp="1"/>
          </p:cNvSpPr>
          <p:nvPr>
            <p:ph idx="1"/>
          </p:nvPr>
        </p:nvSpPr>
        <p:spPr/>
        <p:txBody>
          <a:bodyPr/>
          <a:lstStyle/>
          <a:p>
            <a:r>
              <a:rPr lang="en-US" dirty="0" smtClean="0"/>
              <a:t>The next slide shows the </a:t>
            </a:r>
            <a:r>
              <a:rPr lang="en-US" b="1" dirty="0" smtClean="0"/>
              <a:t>bare bones </a:t>
            </a:r>
            <a:r>
              <a:rPr lang="en-US" dirty="0" smtClean="0"/>
              <a:t>data from version 0.0 – I have since collected more exciting data with more frames and more speeches and split by party.</a:t>
            </a:r>
          </a:p>
          <a:p>
            <a:r>
              <a:rPr lang="en-US" dirty="0" smtClean="0"/>
              <a:t>The next iteration of this project will partition and show this </a:t>
            </a:r>
            <a:r>
              <a:rPr lang="en-US" u="sng" dirty="0" smtClean="0"/>
              <a:t>Political Framing</a:t>
            </a:r>
            <a:r>
              <a:rPr lang="en-US" dirty="0" smtClean="0"/>
              <a:t> data for particular politicians, for particular time periods, and for each party as a whole.</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219</TotalTime>
  <Words>887</Words>
  <Application>Microsoft Office PowerPoint</Application>
  <PresentationFormat>On-screen Show (4:3)</PresentationFormat>
  <Paragraphs>170</Paragraphs>
  <Slides>14</Slides>
  <Notes>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Arial</vt:lpstr>
      <vt:lpstr>Calibri</vt:lpstr>
      <vt:lpstr>Office Theme</vt:lpstr>
      <vt:lpstr>Political Framing (v. 0.0) A Computational Analysis of Rhetoric</vt:lpstr>
      <vt:lpstr>Political Framing (v. 0.0) A Machine Learning Approach</vt:lpstr>
      <vt:lpstr>The Motivation</vt:lpstr>
      <vt:lpstr>Methodology : Modeling a Frame</vt:lpstr>
      <vt:lpstr>Example Frame : Crime</vt:lpstr>
      <vt:lpstr>Methodology : Getting Speech Data</vt:lpstr>
      <vt:lpstr>Methodology : Establishing a Baseline</vt:lpstr>
      <vt:lpstr>Methodology : Doing Funky Stuff</vt:lpstr>
      <vt:lpstr>… to get Cool Results!</vt:lpstr>
      <vt:lpstr>PowerPoint Presentation</vt:lpstr>
      <vt:lpstr>PowerPoint Presentation</vt:lpstr>
      <vt:lpstr>PowerPoint Presentation</vt:lpstr>
      <vt:lpstr>Imagine…</vt:lpstr>
      <vt:lpstr>Feedback Please! Is it useful? Is it interesting?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Sample Code</dc:title>
  <dc:creator>Dhrumil</dc:creator>
  <cp:lastModifiedBy>Dhrumil Mehta</cp:lastModifiedBy>
  <cp:revision>26</cp:revision>
  <dcterms:created xsi:type="dcterms:W3CDTF">2013-03-02T07:20:39Z</dcterms:created>
  <dcterms:modified xsi:type="dcterms:W3CDTF">2013-05-13T17:59:23Z</dcterms:modified>
</cp:coreProperties>
</file>