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81F-B91F-FE43-A358-07EEE1E05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F3445-1F9D-594E-989E-5CCE7DE03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B738-CD2B-5C47-8981-5F643FB5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5728-0922-BC45-AB06-6BEC1F1E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B15B-5B14-984F-9778-1F029809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61B0-C1F6-1643-9F7B-344F080F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BD961-C4B0-9E41-9F75-D0B4EA6F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E474-7EDC-884C-8368-08595836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AEDB-6EC2-D145-9FF0-379F6873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1241-48D4-664E-8317-9F605DD5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567F8-CC4F-454E-AB91-A9A9F4663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9FE15-A539-F84B-B12D-D9B0CA7C3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BEE6-1A38-9E4D-B7FB-EA56038F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AC37-17DD-544C-9FF0-B3BCC353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E7BD-F566-0049-96E2-77685972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F470-5B60-0A44-A600-31516328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EF13-2440-324F-AA7F-C4013299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A5DA-2724-E941-83FB-DDC762D4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8B6A3-E14C-744F-8E01-33CAE719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E8C9-1539-8B4E-A9FC-61F34137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229E-14D0-FA47-A4B6-504DE153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1248-6C3C-EF44-A51F-B0730190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755E-3038-3C48-88AC-DF5F5404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B2BC-472E-A849-B2A3-E74D0DF5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3961-3109-8241-8AC3-BD4A359A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6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1CB7-8C3C-B745-80FC-9BB3CA72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E4A5-3805-DA48-9F90-8DA6C4BA5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64FB4-593F-3D45-918F-6F82BA951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1DA3C-C027-4142-88B4-967C17B8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746C4-C69A-D347-B220-260A0E03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4D3CC-61F3-7A4F-90A0-DBED8AB1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4CB2-F05A-B049-90F2-D879C43C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81C4-BB8C-7A49-8EA9-2FE3AF6D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83A7F-9158-7442-B5B4-918CD6E61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E3BA3-252C-4C49-B419-B07F40ABA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7544C-B3B8-F545-966D-AB2101D08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29781-2334-4C41-A191-C5EA2D3B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848A5-9992-7646-AB94-15663A88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2FE9-CB06-A242-B691-62C42F91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4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8517-B072-F042-9AC7-3C0A119F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571F0-1BBC-314E-BA1A-F67DC025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9D66E-1499-794F-8D41-8EE3B3DE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14958-7852-9C43-8D9B-0A1018C6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6A3F4-3DBA-C943-8652-27D37DC4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DCC0C-62FE-F14F-B27C-16C17190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33CD2-195F-6C47-939A-0E017625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BAFC-2DB6-BC47-B96B-76B22AE2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5977-0FDD-B348-887F-6D95770F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CB86B-2F3E-3C42-ABA9-9A41304DB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6E1E3-EA01-0D4C-B620-2228A4E3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12BF-BA76-5545-98DF-1D80003D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58355-EAE1-4E45-8F7D-7C5305F9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EAB2-165A-3B4D-B50D-04E973D4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495D3-3AFB-074E-81B8-58D658583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50E30-DF91-AC40-BD7C-947DA15D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CAC1B-8875-E04B-9F54-D3330093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B7653-370C-974A-B3D2-4ED807A9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C27F-92DE-E046-9F3C-906537C5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EE55-0D5F-6543-A450-1E2B64EF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6775-0284-3744-AE3A-23090CF99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C1E6-945D-FA43-B010-AB5BA0958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C0D5-5690-0E4A-8460-75F3E5062C5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59EB-1164-834A-925F-D6912CC16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E6A6-924B-E244-8886-B6E2C520B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07DFD-84A2-A04E-97E8-24F4A56BF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ser, toy&#10;&#10;Description automatically generated">
            <a:extLst>
              <a:ext uri="{FF2B5EF4-FFF2-40B4-BE49-F238E27FC236}">
                <a16:creationId xmlns:a16="http://schemas.microsoft.com/office/drawing/2014/main" id="{38227C1D-7D87-264F-8077-F90EB73B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851"/>
            <a:ext cx="12192000" cy="1727200"/>
          </a:xfrm>
          <a:prstGeom prst="rect">
            <a:avLst/>
          </a:prstGeom>
        </p:spPr>
      </p:pic>
      <p:cxnSp>
        <p:nvCxnSpPr>
          <p:cNvPr id="5" name="直接连接符 16">
            <a:extLst>
              <a:ext uri="{FF2B5EF4-FFF2-40B4-BE49-F238E27FC236}">
                <a16:creationId xmlns:a16="http://schemas.microsoft.com/office/drawing/2014/main" id="{94118417-23C9-4F4C-81F8-8F082DDAFE35}"/>
              </a:ext>
            </a:extLst>
          </p:cNvPr>
          <p:cNvCxnSpPr/>
          <p:nvPr/>
        </p:nvCxnSpPr>
        <p:spPr>
          <a:xfrm>
            <a:off x="2294431" y="3441453"/>
            <a:ext cx="0" cy="1728950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17">
            <a:extLst>
              <a:ext uri="{FF2B5EF4-FFF2-40B4-BE49-F238E27FC236}">
                <a16:creationId xmlns:a16="http://schemas.microsoft.com/office/drawing/2014/main" id="{42168FD9-853A-EE4D-844D-5C44D5E67AF1}"/>
              </a:ext>
            </a:extLst>
          </p:cNvPr>
          <p:cNvCxnSpPr>
            <a:cxnSpLocks/>
          </p:cNvCxnSpPr>
          <p:nvPr/>
        </p:nvCxnSpPr>
        <p:spPr>
          <a:xfrm>
            <a:off x="7504500" y="3142812"/>
            <a:ext cx="0" cy="2144097"/>
          </a:xfrm>
          <a:prstGeom prst="line">
            <a:avLst/>
          </a:prstGeom>
          <a:noFill/>
          <a:ln>
            <a:solidFill>
              <a:schemeClr val="accent5"/>
            </a:solidFill>
            <a:prstDash val="sysDash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636E9E48-6FE5-7045-B809-1F10CC33B0B4}"/>
              </a:ext>
            </a:extLst>
          </p:cNvPr>
          <p:cNvCxnSpPr>
            <a:cxnSpLocks/>
          </p:cNvCxnSpPr>
          <p:nvPr/>
        </p:nvCxnSpPr>
        <p:spPr>
          <a:xfrm>
            <a:off x="10042667" y="2110424"/>
            <a:ext cx="0" cy="1269503"/>
          </a:xfrm>
          <a:prstGeom prst="line">
            <a:avLst/>
          </a:prstGeom>
          <a:noFill/>
          <a:ln>
            <a:solidFill>
              <a:schemeClr val="accent4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21">
            <a:extLst>
              <a:ext uri="{FF2B5EF4-FFF2-40B4-BE49-F238E27FC236}">
                <a16:creationId xmlns:a16="http://schemas.microsoft.com/office/drawing/2014/main" id="{16538D2E-0297-914A-9593-EF3721BDC8A3}"/>
              </a:ext>
            </a:extLst>
          </p:cNvPr>
          <p:cNvCxnSpPr>
            <a:cxnSpLocks/>
          </p:cNvCxnSpPr>
          <p:nvPr/>
        </p:nvCxnSpPr>
        <p:spPr>
          <a:xfrm>
            <a:off x="5278060" y="2110424"/>
            <a:ext cx="0" cy="2074902"/>
          </a:xfrm>
          <a:prstGeom prst="line">
            <a:avLst/>
          </a:prstGeom>
          <a:noFill/>
          <a:ln>
            <a:solidFill>
              <a:schemeClr val="accent4"/>
            </a:solidFill>
            <a:prstDash val="sysDash"/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组合 40">
            <a:extLst>
              <a:ext uri="{FF2B5EF4-FFF2-40B4-BE49-F238E27FC236}">
                <a16:creationId xmlns:a16="http://schemas.microsoft.com/office/drawing/2014/main" id="{3A9E73A9-0C1A-7A4A-9EB1-EC127EF9853E}"/>
              </a:ext>
            </a:extLst>
          </p:cNvPr>
          <p:cNvGrpSpPr/>
          <p:nvPr/>
        </p:nvGrpSpPr>
        <p:grpSpPr>
          <a:xfrm>
            <a:off x="9644267" y="3379902"/>
            <a:ext cx="798607" cy="798608"/>
            <a:chOff x="9645376" y="3379883"/>
            <a:chExt cx="798854" cy="798854"/>
          </a:xfrm>
          <a:solidFill>
            <a:srgbClr val="E71273"/>
          </a:solidFill>
        </p:grpSpPr>
        <p:sp>
          <p:nvSpPr>
            <p:cNvPr id="10" name="泪滴形 10">
              <a:extLst>
                <a:ext uri="{FF2B5EF4-FFF2-40B4-BE49-F238E27FC236}">
                  <a16:creationId xmlns:a16="http://schemas.microsoft.com/office/drawing/2014/main" id="{74CFBB7C-DC46-AF47-9D14-F83CE00B06CA}"/>
                </a:ext>
              </a:extLst>
            </p:cNvPr>
            <p:cNvSpPr/>
            <p:nvPr/>
          </p:nvSpPr>
          <p:spPr>
            <a:xfrm rot="8100000">
              <a:off x="9645376" y="3379883"/>
              <a:ext cx="798854" cy="79885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F465FF79-3C43-6249-A273-7898C4DEE6C5}"/>
                </a:ext>
              </a:extLst>
            </p:cNvPr>
            <p:cNvSpPr txBox="1"/>
            <p:nvPr/>
          </p:nvSpPr>
          <p:spPr>
            <a:xfrm>
              <a:off x="9650071" y="3603501"/>
              <a:ext cx="787639" cy="40023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cs typeface="+mn-ea"/>
                  <a:sym typeface="Source Han Serif SC" panose="02020400000000000000" pitchFamily="18" charset="-122"/>
                </a:rPr>
                <a:t>2022</a:t>
              </a:r>
            </a:p>
          </p:txBody>
        </p:sp>
      </p:grpSp>
      <p:grpSp>
        <p:nvGrpSpPr>
          <p:cNvPr id="12" name="组合 39">
            <a:extLst>
              <a:ext uri="{FF2B5EF4-FFF2-40B4-BE49-F238E27FC236}">
                <a16:creationId xmlns:a16="http://schemas.microsoft.com/office/drawing/2014/main" id="{A258DC24-0351-6F40-B3D0-EFC22FFF092D}"/>
              </a:ext>
            </a:extLst>
          </p:cNvPr>
          <p:cNvGrpSpPr/>
          <p:nvPr/>
        </p:nvGrpSpPr>
        <p:grpSpPr>
          <a:xfrm>
            <a:off x="7110801" y="3019924"/>
            <a:ext cx="787396" cy="705303"/>
            <a:chOff x="7111113" y="3019795"/>
            <a:chExt cx="787639" cy="705520"/>
          </a:xfrm>
          <a:solidFill>
            <a:srgbClr val="E71273"/>
          </a:solidFill>
        </p:grpSpPr>
        <p:sp>
          <p:nvSpPr>
            <p:cNvPr id="13" name="泪滴形 11">
              <a:extLst>
                <a:ext uri="{FF2B5EF4-FFF2-40B4-BE49-F238E27FC236}">
                  <a16:creationId xmlns:a16="http://schemas.microsoft.com/office/drawing/2014/main" id="{CD73F54B-86E3-1C4C-A22D-318DEDF50881}"/>
                </a:ext>
              </a:extLst>
            </p:cNvPr>
            <p:cNvSpPr/>
            <p:nvPr/>
          </p:nvSpPr>
          <p:spPr>
            <a:xfrm rot="8100000">
              <a:off x="7152175" y="3019795"/>
              <a:ext cx="705520" cy="70552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文本框 24">
              <a:extLst>
                <a:ext uri="{FF2B5EF4-FFF2-40B4-BE49-F238E27FC236}">
                  <a16:creationId xmlns:a16="http://schemas.microsoft.com/office/drawing/2014/main" id="{0B6E4F66-E4FD-9347-9B40-EBF66EA4FB40}"/>
                </a:ext>
              </a:extLst>
            </p:cNvPr>
            <p:cNvSpPr txBox="1"/>
            <p:nvPr/>
          </p:nvSpPr>
          <p:spPr>
            <a:xfrm>
              <a:off x="7111113" y="3152450"/>
              <a:ext cx="787639" cy="40023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cs typeface="+mn-ea"/>
                  <a:sym typeface="Source Han Serif SC" panose="02020400000000000000" pitchFamily="18" charset="-122"/>
                </a:rPr>
                <a:t>2021</a:t>
              </a:r>
              <a:endParaRPr lang="zh-CN" altLang="en-US" sz="2000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15" name="组合 38">
            <a:extLst>
              <a:ext uri="{FF2B5EF4-FFF2-40B4-BE49-F238E27FC236}">
                <a16:creationId xmlns:a16="http://schemas.microsoft.com/office/drawing/2014/main" id="{C015EEBE-E448-7941-9D28-44F31F76BD7F}"/>
              </a:ext>
            </a:extLst>
          </p:cNvPr>
          <p:cNvGrpSpPr/>
          <p:nvPr/>
        </p:nvGrpSpPr>
        <p:grpSpPr>
          <a:xfrm>
            <a:off x="4922279" y="3804742"/>
            <a:ext cx="798607" cy="798608"/>
            <a:chOff x="4921923" y="3804856"/>
            <a:chExt cx="798854" cy="798854"/>
          </a:xfrm>
          <a:solidFill>
            <a:srgbClr val="E71273"/>
          </a:solidFill>
        </p:grpSpPr>
        <p:sp>
          <p:nvSpPr>
            <p:cNvPr id="16" name="泪滴形 4">
              <a:extLst>
                <a:ext uri="{FF2B5EF4-FFF2-40B4-BE49-F238E27FC236}">
                  <a16:creationId xmlns:a16="http://schemas.microsoft.com/office/drawing/2014/main" id="{CE776604-73DB-6C48-A294-86B347C8FF3E}"/>
                </a:ext>
              </a:extLst>
            </p:cNvPr>
            <p:cNvSpPr/>
            <p:nvPr/>
          </p:nvSpPr>
          <p:spPr>
            <a:xfrm rot="8100000">
              <a:off x="4921923" y="3804856"/>
              <a:ext cx="798854" cy="79885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17" name="文本框 25">
              <a:extLst>
                <a:ext uri="{FF2B5EF4-FFF2-40B4-BE49-F238E27FC236}">
                  <a16:creationId xmlns:a16="http://schemas.microsoft.com/office/drawing/2014/main" id="{5494B2A2-5C03-E840-AFA1-B99BA1EDECFF}"/>
                </a:ext>
              </a:extLst>
            </p:cNvPr>
            <p:cNvSpPr txBox="1"/>
            <p:nvPr/>
          </p:nvSpPr>
          <p:spPr>
            <a:xfrm>
              <a:off x="4927536" y="4002001"/>
              <a:ext cx="787640" cy="40023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cs typeface="+mn-ea"/>
                  <a:sym typeface="Source Han Serif SC" panose="02020400000000000000" pitchFamily="18" charset="-122"/>
                </a:rPr>
                <a:t>2021</a:t>
              </a:r>
              <a:endParaRPr lang="zh-CN" altLang="en-US" sz="2000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18" name="组合 37">
            <a:extLst>
              <a:ext uri="{FF2B5EF4-FFF2-40B4-BE49-F238E27FC236}">
                <a16:creationId xmlns:a16="http://schemas.microsoft.com/office/drawing/2014/main" id="{3B86DDD7-8C28-5D4B-BB7C-90B62D16D18D}"/>
              </a:ext>
            </a:extLst>
          </p:cNvPr>
          <p:cNvGrpSpPr/>
          <p:nvPr/>
        </p:nvGrpSpPr>
        <p:grpSpPr>
          <a:xfrm>
            <a:off x="1904015" y="2945186"/>
            <a:ext cx="787396" cy="705303"/>
            <a:chOff x="1902719" y="2945030"/>
            <a:chExt cx="787639" cy="705520"/>
          </a:xfrm>
          <a:solidFill>
            <a:srgbClr val="E71273"/>
          </a:solidFill>
        </p:grpSpPr>
        <p:sp>
          <p:nvSpPr>
            <p:cNvPr id="19" name="泪滴形 12">
              <a:extLst>
                <a:ext uri="{FF2B5EF4-FFF2-40B4-BE49-F238E27FC236}">
                  <a16:creationId xmlns:a16="http://schemas.microsoft.com/office/drawing/2014/main" id="{7579D61C-E9E5-B44A-BABC-727F8882D0EB}"/>
                </a:ext>
              </a:extLst>
            </p:cNvPr>
            <p:cNvSpPr/>
            <p:nvPr/>
          </p:nvSpPr>
          <p:spPr>
            <a:xfrm rot="8100000">
              <a:off x="1943294" y="2945030"/>
              <a:ext cx="705520" cy="70552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C00000"/>
                </a:solidFill>
                <a:highlight>
                  <a:srgbClr val="FFFF00"/>
                </a:highlight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endParaRPr>
            </a:p>
          </p:txBody>
        </p:sp>
        <p:sp>
          <p:nvSpPr>
            <p:cNvPr id="20" name="文本框 26">
              <a:extLst>
                <a:ext uri="{FF2B5EF4-FFF2-40B4-BE49-F238E27FC236}">
                  <a16:creationId xmlns:a16="http://schemas.microsoft.com/office/drawing/2014/main" id="{92367D94-1A74-4B4C-8007-D301D5FC52F6}"/>
                </a:ext>
              </a:extLst>
            </p:cNvPr>
            <p:cNvSpPr txBox="1"/>
            <p:nvPr/>
          </p:nvSpPr>
          <p:spPr>
            <a:xfrm>
              <a:off x="1902719" y="3082261"/>
              <a:ext cx="787639" cy="40023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Source Han Serif SC" panose="02020400000000000000" pitchFamily="18" charset="-122"/>
                  <a:ea typeface="Source Han Serif SC" panose="02020400000000000000" pitchFamily="18" charset="-122"/>
                  <a:cs typeface="+mn-ea"/>
                  <a:sym typeface="Source Han Serif SC" panose="02020400000000000000" pitchFamily="18" charset="-122"/>
                </a:rPr>
                <a:t>2020</a:t>
              </a:r>
              <a:endParaRPr lang="zh-CN" altLang="en-US" sz="2000" dirty="0">
                <a:solidFill>
                  <a:schemeClr val="bg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1" name="TextBox 15">
            <a:extLst>
              <a:ext uri="{FF2B5EF4-FFF2-40B4-BE49-F238E27FC236}">
                <a16:creationId xmlns:a16="http://schemas.microsoft.com/office/drawing/2014/main" id="{B0E46260-9FF4-2A41-B9C8-F357F105EEE1}"/>
              </a:ext>
            </a:extLst>
          </p:cNvPr>
          <p:cNvSpPr txBox="1"/>
          <p:nvPr/>
        </p:nvSpPr>
        <p:spPr>
          <a:xfrm>
            <a:off x="1438172" y="5354175"/>
            <a:ext cx="2501815" cy="1369841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HK" sz="1400" b="1" dirty="0" err="1"/>
              <a:t>Polkadot</a:t>
            </a:r>
            <a:r>
              <a:rPr lang="en-HK" sz="1400" b="1" dirty="0"/>
              <a:t> Deployment</a:t>
            </a:r>
            <a:br>
              <a:rPr lang="en-HK" sz="1400" dirty="0"/>
            </a:br>
            <a:r>
              <a:rPr lang="en-HK" sz="1400" b="1" dirty="0"/>
              <a:t>Polk Defi  </a:t>
            </a:r>
            <a:r>
              <a:rPr lang="en-HK" sz="1400" b="1" dirty="0" err="1"/>
              <a:t>Mainnet</a:t>
            </a:r>
            <a:r>
              <a:rPr lang="en-HK" sz="1400" b="1" dirty="0"/>
              <a:t> start</a:t>
            </a:r>
            <a:br>
              <a:rPr lang="en-HK" sz="1400" dirty="0"/>
            </a:br>
            <a:r>
              <a:rPr lang="en-HK" sz="1400" b="1" dirty="0"/>
              <a:t>Fixed token swaps</a:t>
            </a:r>
            <a:br>
              <a:rPr lang="en-HK" sz="1400" dirty="0"/>
            </a:br>
            <a:r>
              <a:rPr lang="en-HK" sz="1400" b="1" dirty="0"/>
              <a:t>Anti-scam features</a:t>
            </a:r>
            <a:br>
              <a:rPr lang="en-HK" sz="1400" dirty="0"/>
            </a:br>
            <a:r>
              <a:rPr lang="en-HK" sz="1400" b="1" dirty="0"/>
              <a:t>High slippage alerts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C9D3D1DD-90E7-B147-ADFB-895D9CA50251}"/>
              </a:ext>
            </a:extLst>
          </p:cNvPr>
          <p:cNvSpPr txBox="1"/>
          <p:nvPr/>
        </p:nvSpPr>
        <p:spPr>
          <a:xfrm>
            <a:off x="1445857" y="5012949"/>
            <a:ext cx="448092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rPr>
              <a:t>Q1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56E0461D-A029-E54A-9AAA-E291C6EABFCC}"/>
              </a:ext>
            </a:extLst>
          </p:cNvPr>
          <p:cNvSpPr txBox="1"/>
          <p:nvPr/>
        </p:nvSpPr>
        <p:spPr>
          <a:xfrm>
            <a:off x="3294025" y="1838702"/>
            <a:ext cx="448092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rPr>
              <a:t>Q2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131BF0C3-0577-E042-BF50-442D8DFDA8B8}"/>
              </a:ext>
            </a:extLst>
          </p:cNvPr>
          <p:cNvSpPr txBox="1"/>
          <p:nvPr/>
        </p:nvSpPr>
        <p:spPr>
          <a:xfrm>
            <a:off x="7644896" y="4634155"/>
            <a:ext cx="448092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rPr>
              <a:t>Q3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21A920D8-994A-2447-B025-C5F0B2F31081}"/>
              </a:ext>
            </a:extLst>
          </p:cNvPr>
          <p:cNvSpPr txBox="1"/>
          <p:nvPr/>
        </p:nvSpPr>
        <p:spPr>
          <a:xfrm>
            <a:off x="7825604" y="1712802"/>
            <a:ext cx="448092" cy="310448"/>
          </a:xfrm>
          <a:prstGeom prst="rect">
            <a:avLst/>
          </a:prstGeom>
          <a:noFill/>
        </p:spPr>
        <p:txBody>
          <a:bodyPr wrap="none" lIns="94085" tIns="47043" rIns="94085" bIns="47043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+mn-ea"/>
                <a:sym typeface="Source Han Serif SC" panose="02020400000000000000" pitchFamily="18" charset="-122"/>
              </a:rPr>
              <a:t>Q4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6" name="文本框 28">
            <a:extLst>
              <a:ext uri="{FF2B5EF4-FFF2-40B4-BE49-F238E27FC236}">
                <a16:creationId xmlns:a16="http://schemas.microsoft.com/office/drawing/2014/main" id="{5FAD5E2F-BB2C-A540-97C3-53BE342E9E56}"/>
              </a:ext>
            </a:extLst>
          </p:cNvPr>
          <p:cNvSpPr txBox="1"/>
          <p:nvPr/>
        </p:nvSpPr>
        <p:spPr>
          <a:xfrm>
            <a:off x="3750766" y="428286"/>
            <a:ext cx="52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/>
              <a:t>Quarterly Overview of 2020 and 2021 Roadmap.</a:t>
            </a:r>
          </a:p>
        </p:txBody>
      </p:sp>
      <p:cxnSp>
        <p:nvCxnSpPr>
          <p:cNvPr id="27" name="直接连接符 29">
            <a:extLst>
              <a:ext uri="{FF2B5EF4-FFF2-40B4-BE49-F238E27FC236}">
                <a16:creationId xmlns:a16="http://schemas.microsoft.com/office/drawing/2014/main" id="{2957F44C-175A-824A-AD21-4A6DD1912E01}"/>
              </a:ext>
            </a:extLst>
          </p:cNvPr>
          <p:cNvCxnSpPr>
            <a:cxnSpLocks/>
          </p:cNvCxnSpPr>
          <p:nvPr/>
        </p:nvCxnSpPr>
        <p:spPr>
          <a:xfrm>
            <a:off x="5448300" y="1027706"/>
            <a:ext cx="12115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5">
            <a:extLst>
              <a:ext uri="{FF2B5EF4-FFF2-40B4-BE49-F238E27FC236}">
                <a16:creationId xmlns:a16="http://schemas.microsoft.com/office/drawing/2014/main" id="{FFB51BDC-6FC6-DD47-AC88-D84F89882E52}"/>
              </a:ext>
            </a:extLst>
          </p:cNvPr>
          <p:cNvSpPr txBox="1"/>
          <p:nvPr/>
        </p:nvSpPr>
        <p:spPr>
          <a:xfrm>
            <a:off x="3292359" y="2177618"/>
            <a:ext cx="2501815" cy="1111309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HK" sz="1400" b="1" dirty="0"/>
              <a:t>Migration to </a:t>
            </a:r>
            <a:r>
              <a:rPr lang="en-HK" sz="1400" b="1" dirty="0" err="1"/>
              <a:t>Polkadot</a:t>
            </a:r>
            <a:br>
              <a:rPr lang="en-HK" sz="1400" dirty="0"/>
            </a:br>
            <a:r>
              <a:rPr lang="en-HK" sz="1400" b="1" dirty="0"/>
              <a:t>Multi-chain swaps</a:t>
            </a:r>
            <a:br>
              <a:rPr lang="en-HK" sz="1400" dirty="0"/>
            </a:br>
            <a:r>
              <a:rPr lang="en-HK" sz="1400" b="1" dirty="0"/>
              <a:t>Full KYC integration</a:t>
            </a:r>
            <a:br>
              <a:rPr lang="en-HK" sz="1400" dirty="0"/>
            </a:br>
            <a:r>
              <a:rPr lang="en-HK" sz="1400" b="1" dirty="0"/>
              <a:t>Whitelist features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207C4F4F-1550-CC43-9AB2-8A62024984C1}"/>
              </a:ext>
            </a:extLst>
          </p:cNvPr>
          <p:cNvSpPr txBox="1"/>
          <p:nvPr/>
        </p:nvSpPr>
        <p:spPr>
          <a:xfrm>
            <a:off x="7644896" y="5022537"/>
            <a:ext cx="2501815" cy="852776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HK" sz="1400" b="1" dirty="0"/>
              <a:t>Ethereum </a:t>
            </a:r>
            <a:r>
              <a:rPr lang="en-HK" sz="1400" b="1" dirty="0" err="1"/>
              <a:t>DeFi</a:t>
            </a:r>
            <a:r>
              <a:rPr lang="en-HK" sz="1400" b="1" dirty="0"/>
              <a:t> integrations</a:t>
            </a:r>
            <a:br>
              <a:rPr lang="en-HK" sz="1400" dirty="0"/>
            </a:br>
            <a:r>
              <a:rPr lang="en-HK" sz="1400" b="1" dirty="0"/>
              <a:t>Launch of the full working DAO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E22DAE3A-0CF5-744F-B175-5A09A0DD1288}"/>
              </a:ext>
            </a:extLst>
          </p:cNvPr>
          <p:cNvSpPr txBox="1"/>
          <p:nvPr/>
        </p:nvSpPr>
        <p:spPr>
          <a:xfrm>
            <a:off x="7814964" y="2023250"/>
            <a:ext cx="2501815" cy="1369841"/>
          </a:xfrm>
          <a:prstGeom prst="rect">
            <a:avLst/>
          </a:prstGeom>
          <a:noFill/>
        </p:spPr>
        <p:txBody>
          <a:bodyPr wrap="square" lIns="94085" tIns="47043" rIns="94085" bIns="470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HK" sz="1400" b="1" dirty="0"/>
              <a:t>Smart Asset Management</a:t>
            </a:r>
            <a:br>
              <a:rPr lang="en-HK" sz="1400" dirty="0"/>
            </a:br>
            <a:r>
              <a:rPr lang="en-HK" sz="1400" b="1" dirty="0"/>
              <a:t>Sealed-bid auction</a:t>
            </a:r>
            <a:br>
              <a:rPr lang="en-HK" sz="1400" dirty="0"/>
            </a:br>
            <a:r>
              <a:rPr lang="en-HK" sz="1400" b="1" dirty="0"/>
              <a:t>Governance model</a:t>
            </a:r>
            <a:br>
              <a:rPr lang="en-HK" sz="1400" dirty="0"/>
            </a:br>
            <a:r>
              <a:rPr lang="en-HK" sz="1400" b="1" dirty="0"/>
              <a:t>DAO R&amp;D</a:t>
            </a:r>
            <a:br>
              <a:rPr lang="en-HK" sz="1400" dirty="0"/>
            </a:br>
            <a:r>
              <a:rPr lang="en-HK" sz="1400" b="1" dirty="0"/>
              <a:t>Interoperability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Source Han Serif SC" panose="02020400000000000000" pitchFamily="18" charset="-122"/>
              <a:ea typeface="Source Han Serif SC" panose="02020400000000000000" pitchFamily="18" charset="-122"/>
              <a:cs typeface="+mn-ea"/>
              <a:sym typeface="Source Han Serif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1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0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5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800"/>
                            </p:stCondLst>
                            <p:childTnLst>
                              <p:par>
                                <p:cTn id="6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Source Han Serif SC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HY0226</dc:creator>
  <cp:lastModifiedBy>HY0226</cp:lastModifiedBy>
  <cp:revision>1</cp:revision>
  <dcterms:created xsi:type="dcterms:W3CDTF">2020-10-20T03:07:07Z</dcterms:created>
  <dcterms:modified xsi:type="dcterms:W3CDTF">2020-10-20T03:11:11Z</dcterms:modified>
</cp:coreProperties>
</file>