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8" r:id="rId6"/>
    <p:sldId id="271" r:id="rId7"/>
    <p:sldId id="272" r:id="rId8"/>
    <p:sldId id="278" r:id="rId9"/>
    <p:sldId id="279" r:id="rId10"/>
    <p:sldId id="262" r:id="rId11"/>
    <p:sldId id="259" r:id="rId12"/>
    <p:sldId id="275" r:id="rId13"/>
    <p:sldId id="276" r:id="rId14"/>
    <p:sldId id="260" r:id="rId15"/>
    <p:sldId id="277" r:id="rId16"/>
    <p:sldId id="261" r:id="rId17"/>
    <p:sldId id="263" r:id="rId18"/>
    <p:sldId id="264" r:id="rId19"/>
    <p:sldId id="273" r:id="rId20"/>
    <p:sldId id="274" r:id="rId21"/>
    <p:sldId id="266" r:id="rId22"/>
    <p:sldId id="26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2020-04-19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weights</a:t>
            </a:r>
            <a:r>
              <a:rPr lang="pl-PL" b="1" dirty="0" smtClean="0"/>
              <a:t> matrix</a:t>
            </a:r>
            <a:br>
              <a:rPr lang="pl-PL" b="1" dirty="0" smtClean="0"/>
            </a:b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statistics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endParaRPr lang="pl-PL" dirty="0" smtClean="0"/>
          </a:p>
          <a:p>
            <a:pPr algn="r"/>
            <a:r>
              <a:rPr lang="pl-PL" dirty="0" smtClean="0"/>
              <a:t>Dr </a:t>
            </a:r>
            <a:r>
              <a:rPr lang="pl-PL" dirty="0"/>
              <a:t>hab. Katarzyna </a:t>
            </a:r>
            <a:r>
              <a:rPr lang="pl-PL" dirty="0" smtClean="0"/>
              <a:t>Kopczewska, </a:t>
            </a:r>
            <a:r>
              <a:rPr lang="pl-PL" dirty="0" err="1" smtClean="0"/>
              <a:t>prof.ucz</a:t>
            </a:r>
            <a:r>
              <a:rPr lang="pl-PL" dirty="0" smtClean="0"/>
              <a:t>.</a:t>
            </a:r>
            <a:endParaRPr lang="pl-PL" dirty="0"/>
          </a:p>
          <a:p>
            <a:pPr algn="r"/>
            <a:r>
              <a:rPr lang="pl-PL" sz="2000" b="1" dirty="0" err="1"/>
              <a:t>Faculty</a:t>
            </a:r>
            <a:r>
              <a:rPr lang="pl-PL" sz="2000" b="1" dirty="0"/>
              <a:t> of </a:t>
            </a:r>
            <a:r>
              <a:rPr lang="pl-PL" sz="2000" b="1" dirty="0" err="1"/>
              <a:t>Economic</a:t>
            </a:r>
            <a:r>
              <a:rPr lang="pl-PL" sz="2000" b="1" dirty="0"/>
              <a:t> </a:t>
            </a:r>
            <a:r>
              <a:rPr lang="pl-PL" sz="2000" b="1" dirty="0" err="1"/>
              <a:t>Sciences</a:t>
            </a:r>
            <a:r>
              <a:rPr lang="pl-PL" sz="2000" b="1" dirty="0"/>
              <a:t> University of </a:t>
            </a:r>
            <a:r>
              <a:rPr lang="pl-PL" sz="2000" b="1" dirty="0" err="1"/>
              <a:t>Warsaw</a:t>
            </a:r>
            <a:endParaRPr lang="pl-PL" sz="20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992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323850" y="115888"/>
            <a:ext cx="8820150" cy="13684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706090"/>
          </a:xfrm>
          <a:solidFill>
            <a:schemeClr val="bg1"/>
          </a:solidFill>
        </p:spPr>
        <p:txBody>
          <a:bodyPr/>
          <a:lstStyle/>
          <a:p>
            <a:pPr algn="r">
              <a:defRPr/>
            </a:pPr>
            <a:r>
              <a:rPr lang="en-US" sz="3200" b="1" dirty="0"/>
              <a:t>Exploratory Spatial Data </a:t>
            </a:r>
            <a:r>
              <a:rPr lang="en-US" sz="3200" b="1" dirty="0" smtClean="0"/>
              <a:t>Analysis</a:t>
            </a:r>
            <a:r>
              <a:rPr lang="pl-PL" sz="3200" b="1" dirty="0"/>
              <a:t> </a:t>
            </a:r>
            <a:r>
              <a:rPr lang="pl-PL" sz="3200" b="1" dirty="0" smtClean="0"/>
              <a:t>(ESDA)</a:t>
            </a:r>
            <a:endParaRPr lang="pl-PL" sz="3200" b="1" dirty="0"/>
          </a:p>
        </p:txBody>
      </p:sp>
      <p:sp>
        <p:nvSpPr>
          <p:cNvPr id="5124" name="Symbol zastępczy zawartości 1"/>
          <p:cNvSpPr>
            <a:spLocks noGrp="1"/>
          </p:cNvSpPr>
          <p:nvPr>
            <p:ph sz="half" idx="1"/>
          </p:nvPr>
        </p:nvSpPr>
        <p:spPr>
          <a:xfrm>
            <a:off x="302324" y="1196752"/>
            <a:ext cx="8590156" cy="5112568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  <a:defRPr/>
            </a:pPr>
            <a:r>
              <a:rPr lang="pl-PL" sz="2000" b="1" dirty="0" smtClean="0"/>
              <a:t>ESDA - </a:t>
            </a:r>
            <a:r>
              <a:rPr lang="en-US" sz="2000" b="1" dirty="0"/>
              <a:t>Exploratory Spatial Data </a:t>
            </a:r>
            <a:r>
              <a:rPr lang="en-US" sz="2000" b="1" dirty="0" smtClean="0"/>
              <a:t>Analysis</a:t>
            </a:r>
            <a:r>
              <a:rPr lang="pl-PL" sz="2000" b="1" dirty="0" smtClean="0"/>
              <a:t> </a:t>
            </a:r>
            <a:r>
              <a:rPr lang="pl-PL" sz="2000" i="1" dirty="0" smtClean="0">
                <a:sym typeface="Wingdings" panose="05000000000000000000" pitchFamily="2" charset="2"/>
              </a:rPr>
              <a:t> to f</a:t>
            </a:r>
            <a:r>
              <a:rPr lang="en-US" sz="2000" i="1" dirty="0" err="1" smtClean="0"/>
              <a:t>ind</a:t>
            </a:r>
            <a:r>
              <a:rPr lang="en-US" sz="2000" i="1" dirty="0" smtClean="0"/>
              <a:t> </a:t>
            </a:r>
            <a:r>
              <a:rPr lang="en-US" sz="2000" i="1" dirty="0"/>
              <a:t>structure (cluster, unusual observations) </a:t>
            </a:r>
            <a:r>
              <a:rPr lang="en-US" sz="2000" i="1" dirty="0" smtClean="0"/>
              <a:t>in</a:t>
            </a:r>
            <a:r>
              <a:rPr lang="pl-PL" sz="2000" i="1" dirty="0" smtClean="0"/>
              <a:t> </a:t>
            </a:r>
            <a:r>
              <a:rPr lang="en-US" sz="2000" i="1" dirty="0" smtClean="0"/>
              <a:t>large </a:t>
            </a:r>
            <a:r>
              <a:rPr lang="en-US" sz="2000" i="1" dirty="0"/>
              <a:t>and not necessarily </a:t>
            </a:r>
            <a:r>
              <a:rPr lang="en-US" sz="2000" i="1" dirty="0" smtClean="0"/>
              <a:t>homogeneous</a:t>
            </a:r>
            <a:r>
              <a:rPr lang="pl-PL" sz="2000" i="1" dirty="0" smtClean="0"/>
              <a:t> </a:t>
            </a:r>
            <a:r>
              <a:rPr lang="en-US" sz="2000" i="1" dirty="0" smtClean="0"/>
              <a:t>spatial </a:t>
            </a:r>
            <a:r>
              <a:rPr lang="en-US" sz="2000" i="1" dirty="0"/>
              <a:t>data sets</a:t>
            </a:r>
            <a:endParaRPr lang="pl-PL" sz="2000" i="1" dirty="0" smtClean="0"/>
          </a:p>
          <a:p>
            <a:pPr marL="0" indent="0" eaLnBrk="1" hangingPunct="1">
              <a:buNone/>
              <a:defRPr/>
            </a:pPr>
            <a:endParaRPr lang="pl-PL" sz="2000" dirty="0" smtClean="0"/>
          </a:p>
          <a:p>
            <a:pPr marL="0" indent="0" eaLnBrk="1" hangingPunct="1">
              <a:buNone/>
              <a:defRPr/>
            </a:pPr>
            <a:r>
              <a:rPr lang="pl-PL" sz="2000" dirty="0" smtClean="0"/>
              <a:t>Global </a:t>
            </a:r>
            <a:r>
              <a:rPr lang="pl-PL" sz="2000" dirty="0" err="1" smtClean="0"/>
              <a:t>measures</a:t>
            </a:r>
            <a:r>
              <a:rPr lang="pl-PL" sz="2000" dirty="0" smtClean="0"/>
              <a:t>  (one </a:t>
            </a:r>
            <a:r>
              <a:rPr lang="pl-PL" sz="2000" dirty="0" err="1" smtClean="0"/>
              <a:t>value</a:t>
            </a:r>
            <a:r>
              <a:rPr lang="pl-PL" sz="2000" dirty="0" smtClean="0"/>
              <a:t> for </a:t>
            </a:r>
            <a:r>
              <a:rPr lang="pl-PL" sz="2000" dirty="0" err="1" smtClean="0"/>
              <a:t>whole</a:t>
            </a:r>
            <a:r>
              <a:rPr lang="pl-PL" sz="2000" dirty="0" smtClean="0"/>
              <a:t> </a:t>
            </a:r>
            <a:r>
              <a:rPr lang="pl-PL" sz="2000" dirty="0" err="1" smtClean="0"/>
              <a:t>dataset</a:t>
            </a:r>
            <a:r>
              <a:rPr lang="pl-PL" sz="2000" dirty="0" smtClean="0"/>
              <a:t>)</a:t>
            </a:r>
          </a:p>
          <a:p>
            <a:pPr>
              <a:defRPr/>
            </a:pPr>
            <a:r>
              <a:rPr lang="pl-PL" sz="2000" dirty="0" err="1" smtClean="0"/>
              <a:t>Moran’s</a:t>
            </a:r>
            <a:r>
              <a:rPr lang="pl-PL" sz="2000" dirty="0" smtClean="0"/>
              <a:t> I (</a:t>
            </a:r>
            <a:r>
              <a:rPr lang="pl-PL" sz="2000" dirty="0"/>
              <a:t>1950) (</a:t>
            </a:r>
            <a:r>
              <a:rPr lang="en-US" sz="2000" dirty="0"/>
              <a:t>more sensitive to </a:t>
            </a:r>
            <a:r>
              <a:rPr lang="pl-PL" sz="2000" dirty="0" err="1" smtClean="0"/>
              <a:t>outliers</a:t>
            </a:r>
            <a:r>
              <a:rPr lang="pl-PL" sz="2000" dirty="0" smtClean="0"/>
              <a:t>)</a:t>
            </a:r>
            <a:endParaRPr lang="pl-PL" sz="20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l-PL" sz="2000" dirty="0" err="1" smtClean="0"/>
              <a:t>Geary’s</a:t>
            </a:r>
            <a:r>
              <a:rPr lang="pl-PL" sz="2000" dirty="0" smtClean="0"/>
              <a:t> C (1954) (</a:t>
            </a:r>
            <a:r>
              <a:rPr lang="en-US" sz="2000" dirty="0" smtClean="0"/>
              <a:t>more </a:t>
            </a:r>
            <a:r>
              <a:rPr lang="en-US" sz="2000" dirty="0"/>
              <a:t>sensitive to local </a:t>
            </a:r>
            <a:r>
              <a:rPr lang="en-US" sz="2000" dirty="0" smtClean="0"/>
              <a:t>autocorrelation</a:t>
            </a:r>
            <a:r>
              <a:rPr lang="pl-PL" sz="2000" dirty="0" smtClean="0"/>
              <a:t>)</a:t>
            </a:r>
            <a:endParaRPr lang="pl-PL" sz="20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l-PL" sz="2000" dirty="0" err="1" smtClean="0"/>
              <a:t>Getis-Ord’s</a:t>
            </a:r>
            <a:r>
              <a:rPr lang="pl-PL" sz="2000" dirty="0" smtClean="0"/>
              <a:t> </a:t>
            </a:r>
            <a:r>
              <a:rPr lang="pl-PL" sz="2000" dirty="0"/>
              <a:t>G </a:t>
            </a:r>
            <a:r>
              <a:rPr lang="pl-PL" sz="2000" dirty="0" smtClean="0"/>
              <a:t>(1992)</a:t>
            </a:r>
            <a:endParaRPr lang="pl-PL" sz="2000" dirty="0"/>
          </a:p>
          <a:p>
            <a:pPr marL="0" indent="0">
              <a:buNone/>
              <a:defRPr/>
            </a:pPr>
            <a:r>
              <a:rPr lang="pl-PL" sz="2000" b="1" dirty="0"/>
              <a:t>Global </a:t>
            </a:r>
            <a:r>
              <a:rPr lang="en-US" sz="2000" b="1" dirty="0"/>
              <a:t>spatial autocorrelation </a:t>
            </a:r>
            <a:r>
              <a:rPr lang="pl-PL" sz="2000" dirty="0"/>
              <a:t>(</a:t>
            </a:r>
            <a:r>
              <a:rPr lang="en-US" sz="2000" dirty="0"/>
              <a:t>spatial dependence</a:t>
            </a:r>
            <a:r>
              <a:rPr lang="pl-PL" sz="2000" dirty="0"/>
              <a:t>): </a:t>
            </a:r>
            <a:r>
              <a:rPr lang="pl-PL" sz="2000" dirty="0" err="1"/>
              <a:t>positive</a:t>
            </a:r>
            <a:r>
              <a:rPr lang="pl-PL" sz="2000" dirty="0"/>
              <a:t> </a:t>
            </a:r>
            <a:r>
              <a:rPr lang="pl-PL" sz="2000" dirty="0" err="1"/>
              <a:t>autocorrelation</a:t>
            </a:r>
            <a:r>
              <a:rPr lang="pl-PL" sz="2000" dirty="0"/>
              <a:t> </a:t>
            </a:r>
            <a:r>
              <a:rPr lang="pl-PL" sz="2000" dirty="0" err="1"/>
              <a:t>means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en-US" sz="2000" dirty="0"/>
              <a:t>locations close to each other exhibit more similar</a:t>
            </a:r>
            <a:r>
              <a:rPr lang="pl-PL" sz="2000" dirty="0"/>
              <a:t> </a:t>
            </a:r>
            <a:r>
              <a:rPr lang="en-US" sz="2000" dirty="0"/>
              <a:t>values than those further apart. High (low) values are</a:t>
            </a:r>
            <a:r>
              <a:rPr lang="pl-PL" sz="2000" dirty="0"/>
              <a:t> s</a:t>
            </a:r>
            <a:r>
              <a:rPr lang="en-US" sz="2000" dirty="0" err="1"/>
              <a:t>istematically</a:t>
            </a:r>
            <a:r>
              <a:rPr lang="en-US" sz="2000" dirty="0"/>
              <a:t> surrounded by high (low) values</a:t>
            </a:r>
            <a:r>
              <a:rPr lang="pl-PL" sz="2000" dirty="0"/>
              <a:t>.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true</a:t>
            </a:r>
            <a:r>
              <a:rPr lang="pl-PL" sz="2000" dirty="0"/>
              <a:t> for the </a:t>
            </a:r>
            <a:r>
              <a:rPr lang="pl-PL" sz="2000" dirty="0" err="1"/>
              <a:t>whole</a:t>
            </a:r>
            <a:r>
              <a:rPr lang="pl-PL" sz="2000" dirty="0"/>
              <a:t> </a:t>
            </a:r>
            <a:r>
              <a:rPr lang="pl-PL" sz="2000" dirty="0" err="1"/>
              <a:t>territory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  <a:defRPr/>
            </a:pPr>
            <a:endParaRPr lang="pl-PL" sz="2000" dirty="0" smtClean="0"/>
          </a:p>
          <a:p>
            <a:pPr marL="0" indent="0" eaLnBrk="1" hangingPunct="1">
              <a:buNone/>
              <a:defRPr/>
            </a:pP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measures</a:t>
            </a:r>
            <a:r>
              <a:rPr lang="pl-PL" sz="2000" dirty="0" smtClean="0"/>
              <a:t> - LISA –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Indicator</a:t>
            </a:r>
            <a:r>
              <a:rPr lang="pl-PL" sz="2000" dirty="0" smtClean="0"/>
              <a:t> of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Association</a:t>
            </a:r>
            <a:r>
              <a:rPr lang="pl-PL" sz="2000" dirty="0" smtClean="0"/>
              <a:t> (</a:t>
            </a:r>
            <a:r>
              <a:rPr lang="pl-PL" sz="2000" dirty="0" err="1" smtClean="0"/>
              <a:t>separate</a:t>
            </a:r>
            <a:r>
              <a:rPr lang="pl-PL" sz="2000" dirty="0" smtClean="0"/>
              <a:t> </a:t>
            </a:r>
            <a:r>
              <a:rPr lang="pl-PL" sz="2000" dirty="0" err="1" smtClean="0"/>
              <a:t>values</a:t>
            </a:r>
            <a:r>
              <a:rPr lang="pl-PL" sz="2000" dirty="0" smtClean="0"/>
              <a:t>  for </a:t>
            </a:r>
            <a:r>
              <a:rPr lang="pl-PL" sz="2000" dirty="0" err="1" smtClean="0"/>
              <a:t>each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unit)</a:t>
            </a:r>
          </a:p>
          <a:p>
            <a:pPr eaLnBrk="1" hangingPunct="1">
              <a:defRPr/>
            </a:pP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Moran’s</a:t>
            </a:r>
            <a:r>
              <a:rPr lang="pl-PL" sz="2000" dirty="0" smtClean="0"/>
              <a:t> I (</a:t>
            </a:r>
            <a:r>
              <a:rPr lang="pl-PL" sz="2000" dirty="0" err="1" smtClean="0"/>
              <a:t>Anselin</a:t>
            </a:r>
            <a:r>
              <a:rPr lang="pl-PL" sz="2000" dirty="0" smtClean="0"/>
              <a:t> 1995)</a:t>
            </a:r>
          </a:p>
          <a:p>
            <a:pPr eaLnBrk="1" hangingPunct="1">
              <a:defRPr/>
            </a:pP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Geary’s</a:t>
            </a:r>
            <a:r>
              <a:rPr lang="pl-PL" sz="2000" dirty="0" smtClean="0"/>
              <a:t> C (</a:t>
            </a:r>
            <a:r>
              <a:rPr lang="pl-PL" sz="2000" dirty="0" err="1" smtClean="0"/>
              <a:t>Anselin</a:t>
            </a:r>
            <a:r>
              <a:rPr lang="pl-PL" sz="2000" dirty="0" smtClean="0"/>
              <a:t> 1995)</a:t>
            </a:r>
          </a:p>
          <a:p>
            <a:pPr eaLnBrk="1" hangingPunct="1">
              <a:defRPr/>
            </a:pPr>
            <a:r>
              <a:rPr lang="pl-PL" sz="2000" dirty="0" err="1" smtClean="0"/>
              <a:t>Local</a:t>
            </a:r>
            <a:r>
              <a:rPr lang="pl-PL" sz="2000" dirty="0" smtClean="0"/>
              <a:t> G* (</a:t>
            </a:r>
            <a:r>
              <a:rPr lang="pl-PL" sz="2000" dirty="0" err="1" smtClean="0"/>
              <a:t>Getis</a:t>
            </a:r>
            <a:r>
              <a:rPr lang="pl-PL" sz="2000" dirty="0" smtClean="0"/>
              <a:t> and Ord, 1995)</a:t>
            </a:r>
          </a:p>
          <a:p>
            <a:pPr marL="0" indent="0">
              <a:buNone/>
            </a:pPr>
            <a:r>
              <a:rPr lang="pl-PL" sz="2000" b="1" dirty="0" err="1" smtClean="0"/>
              <a:t>Local</a:t>
            </a:r>
            <a:r>
              <a:rPr lang="pl-PL" sz="2000" b="1" dirty="0" smtClean="0"/>
              <a:t> </a:t>
            </a:r>
            <a:r>
              <a:rPr lang="pl-PL" sz="2000" b="1" dirty="0" err="1"/>
              <a:t>spatial</a:t>
            </a:r>
            <a:r>
              <a:rPr lang="pl-PL" sz="2000" b="1" dirty="0"/>
              <a:t> </a:t>
            </a:r>
            <a:r>
              <a:rPr lang="pl-PL" sz="2000" b="1" dirty="0" err="1"/>
              <a:t>autocorrelation</a:t>
            </a:r>
            <a:r>
              <a:rPr lang="pl-PL" sz="2000" dirty="0" smtClean="0"/>
              <a:t>: </a:t>
            </a:r>
            <a:r>
              <a:rPr lang="pl-PL" sz="2000" dirty="0" err="1" smtClean="0"/>
              <a:t>if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relation</a:t>
            </a:r>
            <a:r>
              <a:rPr lang="pl-PL" sz="2000" dirty="0" smtClean="0"/>
              <a:t> </a:t>
            </a:r>
            <a:r>
              <a:rPr lang="pl-PL" sz="2000" dirty="0" err="1" smtClean="0"/>
              <a:t>does</a:t>
            </a:r>
            <a:r>
              <a:rPr lang="pl-PL" sz="2000" dirty="0" smtClean="0"/>
              <a:t> not </a:t>
            </a:r>
            <a:r>
              <a:rPr lang="pl-PL" sz="2000" dirty="0" err="1" smtClean="0"/>
              <a:t>occur</a:t>
            </a:r>
            <a:r>
              <a:rPr lang="pl-PL" sz="2000" dirty="0" smtClean="0"/>
              <a:t> </a:t>
            </a:r>
            <a:r>
              <a:rPr lang="en-US" sz="2000" dirty="0" smtClean="0"/>
              <a:t>s</a:t>
            </a:r>
            <a:r>
              <a:rPr lang="pl-PL" sz="2000" dirty="0" smtClean="0"/>
              <a:t>y</a:t>
            </a:r>
            <a:r>
              <a:rPr lang="en-US" sz="2000" dirty="0" err="1" smtClean="0"/>
              <a:t>stematically</a:t>
            </a:r>
            <a:r>
              <a:rPr lang="pl-PL" sz="2000" dirty="0" smtClean="0"/>
              <a:t> (no </a:t>
            </a:r>
            <a:r>
              <a:rPr lang="pl-PL" sz="2000" dirty="0" err="1" smtClean="0"/>
              <a:t>global</a:t>
            </a:r>
            <a:r>
              <a:rPr lang="pl-PL" sz="2000" dirty="0" smtClean="0"/>
              <a:t> </a:t>
            </a:r>
            <a:r>
              <a:rPr lang="en-US" sz="2000" dirty="0" smtClean="0"/>
              <a:t>spatial dependence</a:t>
            </a:r>
            <a:r>
              <a:rPr lang="pl-PL" sz="2000" dirty="0" smtClean="0"/>
              <a:t>) we </a:t>
            </a:r>
            <a:r>
              <a:rPr lang="pl-PL" sz="2000" dirty="0" err="1" smtClean="0"/>
              <a:t>can</a:t>
            </a:r>
            <a:r>
              <a:rPr lang="pl-PL" sz="2000" dirty="0" smtClean="0"/>
              <a:t> </a:t>
            </a:r>
            <a:r>
              <a:rPr lang="pl-PL" sz="2000" dirty="0" err="1" smtClean="0"/>
              <a:t>look</a:t>
            </a:r>
            <a:r>
              <a:rPr lang="pl-PL" sz="2000" dirty="0" smtClean="0"/>
              <a:t> for </a:t>
            </a:r>
            <a:r>
              <a:rPr lang="pl-PL" sz="2000" dirty="0" err="1" smtClean="0"/>
              <a:t>some</a:t>
            </a:r>
            <a:r>
              <a:rPr lang="pl-PL" sz="2000" dirty="0" smtClean="0"/>
              <a:t>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patterns</a:t>
            </a:r>
            <a:r>
              <a:rPr lang="pl-PL" sz="2000" dirty="0" smtClean="0"/>
              <a:t>, </a:t>
            </a:r>
            <a:r>
              <a:rPr lang="pl-PL" sz="2000" dirty="0" err="1" smtClean="0"/>
              <a:t>which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typical</a:t>
            </a:r>
            <a:r>
              <a:rPr lang="pl-PL" sz="2000" dirty="0" smtClean="0"/>
              <a:t> for </a:t>
            </a:r>
            <a:r>
              <a:rPr lang="pl-PL" sz="2000" dirty="0" err="1" smtClean="0"/>
              <a:t>some</a:t>
            </a:r>
            <a:r>
              <a:rPr lang="pl-PL" sz="2000" dirty="0" smtClean="0"/>
              <a:t> </a:t>
            </a:r>
            <a:r>
              <a:rPr lang="pl-PL" sz="2000" dirty="0" err="1" smtClean="0"/>
              <a:t>clusters</a:t>
            </a:r>
            <a:r>
              <a:rPr lang="pl-PL" sz="2000" dirty="0" smtClean="0"/>
              <a:t> </a:t>
            </a:r>
            <a:r>
              <a:rPr lang="pl-PL" sz="2000" dirty="0" err="1" smtClean="0"/>
              <a:t>only</a:t>
            </a:r>
            <a:endParaRPr lang="pl-PL" sz="2000" dirty="0" smtClean="0"/>
          </a:p>
          <a:p>
            <a:endParaRPr lang="pl-PL" sz="2000" dirty="0"/>
          </a:p>
          <a:p>
            <a:r>
              <a:rPr lang="pl-PL" sz="2000" dirty="0"/>
              <a:t>We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also</a:t>
            </a:r>
            <a:r>
              <a:rPr lang="pl-PL" sz="2000" dirty="0"/>
              <a:t> </a:t>
            </a:r>
            <a:r>
              <a:rPr lang="pl-PL" sz="2000" dirty="0" err="1"/>
              <a:t>get</a:t>
            </a:r>
            <a:r>
              <a:rPr lang="pl-PL" sz="2000" dirty="0"/>
              <a:t> Moran </a:t>
            </a:r>
            <a:r>
              <a:rPr lang="pl-PL" sz="2000" dirty="0" err="1"/>
              <a:t>Scatterplot</a:t>
            </a:r>
            <a:r>
              <a:rPr lang="pl-PL" sz="2000" dirty="0"/>
              <a:t> and </a:t>
            </a:r>
            <a:r>
              <a:rPr lang="pl-PL" sz="2000" dirty="0" err="1"/>
              <a:t>maps</a:t>
            </a:r>
            <a:r>
              <a:rPr lang="pl-PL" sz="2000" dirty="0"/>
              <a:t> of LISA</a:t>
            </a:r>
          </a:p>
          <a:p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07785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98426"/>
            <a:ext cx="8352606" cy="13684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2" name="Symbol zastępczy zawartości 1"/>
          <p:cNvSpPr>
            <a:spLocks noGrp="1"/>
          </p:cNvSpPr>
          <p:nvPr>
            <p:ph sz="half" idx="1"/>
          </p:nvPr>
        </p:nvSpPr>
        <p:spPr>
          <a:xfrm>
            <a:off x="323850" y="1628800"/>
            <a:ext cx="2458616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autocorrelation</a:t>
            </a:r>
            <a:endParaRPr lang="pl-PL" sz="2000" b="1" dirty="0" smtClean="0"/>
          </a:p>
          <a:p>
            <a:pPr eaLnBrk="1" hangingPunct="1"/>
            <a:endParaRPr lang="pl-PL" sz="2000" dirty="0" smtClean="0"/>
          </a:p>
          <a:p>
            <a:pPr eaLnBrk="1" hangingPunct="1"/>
            <a:endParaRPr lang="pl-PL" sz="2000" dirty="0"/>
          </a:p>
          <a:p>
            <a:pPr eaLnBrk="1" hangingPunct="1"/>
            <a:endParaRPr lang="pl-PL" sz="2000" dirty="0" smtClean="0"/>
          </a:p>
          <a:p>
            <a:pPr eaLnBrk="1" hangingPunct="1"/>
            <a:endParaRPr lang="pl-PL" sz="2000" b="1" dirty="0"/>
          </a:p>
          <a:p>
            <a:pPr eaLnBrk="1" hangingPunct="1"/>
            <a:endParaRPr lang="pl-PL" sz="2000" b="1" dirty="0" smtClean="0"/>
          </a:p>
          <a:p>
            <a:pPr eaLnBrk="1" hangingPunct="1"/>
            <a:endParaRPr lang="pl-PL" dirty="0" smtClean="0"/>
          </a:p>
          <a:p>
            <a:pPr eaLnBrk="1" hangingPunct="1"/>
            <a:endParaRPr lang="pl-PL" dirty="0" smtClean="0"/>
          </a:p>
        </p:txBody>
      </p:sp>
      <p:sp>
        <p:nvSpPr>
          <p:cNvPr id="12293" name="Symbol zastępczy zawartości 2"/>
          <p:cNvSpPr>
            <a:spLocks noGrp="1"/>
          </p:cNvSpPr>
          <p:nvPr>
            <p:ph sz="half" idx="2"/>
          </p:nvPr>
        </p:nvSpPr>
        <p:spPr>
          <a:xfrm>
            <a:off x="4788024" y="1628775"/>
            <a:ext cx="3984501" cy="4525963"/>
          </a:xfrm>
        </p:spPr>
        <p:txBody>
          <a:bodyPr/>
          <a:lstStyle/>
          <a:p>
            <a:pPr eaLnBrk="1" hangingPunct="1"/>
            <a:r>
              <a:rPr lang="pl-PL" sz="2000" dirty="0" err="1" smtClean="0"/>
              <a:t>Similar</a:t>
            </a:r>
            <a:r>
              <a:rPr lang="pl-PL" sz="2000" dirty="0" smtClean="0"/>
              <a:t> </a:t>
            </a:r>
            <a:r>
              <a:rPr lang="pl-PL" sz="2000" dirty="0" err="1" smtClean="0"/>
              <a:t>values</a:t>
            </a:r>
            <a:r>
              <a:rPr lang="pl-PL" sz="2000" dirty="0" smtClean="0"/>
              <a:t> </a:t>
            </a:r>
            <a:r>
              <a:rPr lang="pl-PL" sz="2000" dirty="0" err="1" smtClean="0"/>
              <a:t>neighbouring</a:t>
            </a:r>
            <a:r>
              <a:rPr lang="pl-PL" sz="2000" dirty="0" smtClean="0"/>
              <a:t> </a:t>
            </a:r>
            <a:r>
              <a:rPr lang="pl-PL" sz="2000" dirty="0" err="1" smtClean="0"/>
              <a:t>more</a:t>
            </a:r>
            <a:r>
              <a:rPr lang="pl-PL" sz="2000" dirty="0" smtClean="0"/>
              <a:t> </a:t>
            </a:r>
            <a:r>
              <a:rPr lang="pl-PL" sz="2000" dirty="0" err="1" smtClean="0"/>
              <a:t>often</a:t>
            </a:r>
            <a:r>
              <a:rPr lang="pl-PL" sz="2000" dirty="0" smtClean="0"/>
              <a:t> </a:t>
            </a:r>
            <a:r>
              <a:rPr lang="pl-PL" sz="2000" dirty="0" err="1" smtClean="0"/>
              <a:t>than</a:t>
            </a:r>
            <a:r>
              <a:rPr lang="pl-PL" sz="2000" dirty="0" smtClean="0"/>
              <a:t> in </a:t>
            </a:r>
            <a:r>
              <a:rPr lang="pl-PL" sz="2000" dirty="0" err="1" smtClean="0"/>
              <a:t>random</a:t>
            </a:r>
            <a:r>
              <a:rPr lang="pl-PL" sz="2000" dirty="0" smtClean="0"/>
              <a:t> </a:t>
            </a:r>
            <a:r>
              <a:rPr lang="pl-PL" sz="2000" dirty="0" err="1" smtClean="0"/>
              <a:t>distribution</a:t>
            </a:r>
            <a:r>
              <a:rPr lang="pl-PL" sz="2000" dirty="0" smtClean="0"/>
              <a:t>,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extreme</a:t>
            </a:r>
            <a:r>
              <a:rPr lang="pl-PL" sz="2000" dirty="0" smtClean="0"/>
              <a:t> </a:t>
            </a:r>
            <a:r>
              <a:rPr lang="pl-PL" sz="2000" dirty="0" err="1" smtClean="0"/>
              <a:t>then</a:t>
            </a:r>
            <a:r>
              <a:rPr lang="pl-PL" sz="2000" dirty="0" smtClean="0"/>
              <a:t> club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heterogenity</a:t>
            </a:r>
            <a:endParaRPr lang="pl-PL" sz="2000" dirty="0" smtClean="0"/>
          </a:p>
          <a:p>
            <a:pPr eaLnBrk="1" hangingPunct="1"/>
            <a:endParaRPr lang="pl-PL" sz="2000" dirty="0" smtClean="0"/>
          </a:p>
          <a:p>
            <a:pPr eaLnBrk="1" hangingPunct="1"/>
            <a:r>
              <a:rPr lang="pl-PL" sz="2000" dirty="0" err="1" smtClean="0"/>
              <a:t>When</a:t>
            </a:r>
            <a:r>
              <a:rPr lang="pl-PL" sz="2000" dirty="0" smtClean="0"/>
              <a:t> no </a:t>
            </a:r>
            <a:r>
              <a:rPr lang="pl-PL" sz="2000" dirty="0" err="1" smtClean="0"/>
              <a:t>clear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visible</a:t>
            </a:r>
            <a:endParaRPr lang="pl-PL" sz="2000" dirty="0" smtClean="0"/>
          </a:p>
          <a:p>
            <a:pPr eaLnBrk="1" hangingPunct="1"/>
            <a:endParaRPr lang="pl-PL" sz="2000" dirty="0"/>
          </a:p>
          <a:p>
            <a:pPr eaLnBrk="1" hangingPunct="1"/>
            <a:endParaRPr lang="pl-PL" sz="2000" dirty="0" smtClean="0"/>
          </a:p>
          <a:p>
            <a:pPr eaLnBrk="1" hangingPunct="1"/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similar</a:t>
            </a:r>
            <a:r>
              <a:rPr lang="pl-PL" sz="2000" dirty="0" smtClean="0"/>
              <a:t> </a:t>
            </a:r>
            <a:r>
              <a:rPr lang="pl-PL" sz="2000" dirty="0" err="1" smtClean="0"/>
              <a:t>values</a:t>
            </a:r>
            <a:r>
              <a:rPr lang="pl-PL" sz="2000" dirty="0" smtClean="0"/>
              <a:t> </a:t>
            </a:r>
            <a:r>
              <a:rPr lang="pl-PL" sz="2000" dirty="0" err="1" smtClean="0"/>
              <a:t>touch</a:t>
            </a:r>
            <a:r>
              <a:rPr lang="pl-PL" sz="2000" dirty="0" smtClean="0"/>
              <a:t> </a:t>
            </a:r>
            <a:r>
              <a:rPr lang="pl-PL" sz="2000" dirty="0" err="1" smtClean="0"/>
              <a:t>similar</a:t>
            </a:r>
            <a:r>
              <a:rPr lang="pl-PL" sz="2000" dirty="0" smtClean="0"/>
              <a:t> </a:t>
            </a:r>
            <a:r>
              <a:rPr lang="pl-PL" sz="2000" dirty="0" err="1" smtClean="0"/>
              <a:t>values</a:t>
            </a:r>
            <a:r>
              <a:rPr lang="pl-PL" sz="2000" dirty="0" smtClean="0"/>
              <a:t> </a:t>
            </a:r>
            <a:r>
              <a:rPr lang="pl-PL" sz="2000" dirty="0" err="1" smtClean="0"/>
              <a:t>more</a:t>
            </a:r>
            <a:r>
              <a:rPr lang="pl-PL" sz="2000" dirty="0" smtClean="0"/>
              <a:t> </a:t>
            </a:r>
            <a:r>
              <a:rPr lang="pl-PL" sz="2000" dirty="0" err="1" smtClean="0"/>
              <a:t>rarely</a:t>
            </a:r>
            <a:r>
              <a:rPr lang="pl-PL" sz="2000" dirty="0" smtClean="0"/>
              <a:t> </a:t>
            </a:r>
            <a:r>
              <a:rPr lang="pl-PL" sz="2000" dirty="0" err="1" smtClean="0"/>
              <a:t>then</a:t>
            </a:r>
            <a:r>
              <a:rPr lang="pl-PL" sz="2000" dirty="0" smtClean="0"/>
              <a:t> in </a:t>
            </a:r>
            <a:r>
              <a:rPr lang="pl-PL" sz="2000" dirty="0" err="1" smtClean="0"/>
              <a:t>random</a:t>
            </a:r>
            <a:r>
              <a:rPr lang="pl-PL" sz="2000" dirty="0" smtClean="0"/>
              <a:t> </a:t>
            </a:r>
            <a:r>
              <a:rPr lang="pl-PL" sz="2000" dirty="0" err="1" smtClean="0"/>
              <a:t>distribution</a:t>
            </a:r>
            <a:endParaRPr lang="pl-PL" sz="2000" dirty="0" smtClean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1456168" cy="47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74638"/>
            <a:ext cx="8676456" cy="1143000"/>
          </a:xfrm>
        </p:spPr>
        <p:txBody>
          <a:bodyPr>
            <a:normAutofit/>
          </a:bodyPr>
          <a:lstStyle/>
          <a:p>
            <a:pPr algn="r"/>
            <a:r>
              <a:rPr lang="pl-PL" sz="4000" b="1" dirty="0" err="1"/>
              <a:t>Spatial</a:t>
            </a:r>
            <a:r>
              <a:rPr lang="pl-PL" sz="4000" b="1" dirty="0"/>
              <a:t> </a:t>
            </a:r>
            <a:r>
              <a:rPr lang="pl-PL" sz="4000" b="1" dirty="0" err="1" smtClean="0"/>
              <a:t>autocorrelation</a:t>
            </a:r>
            <a:r>
              <a:rPr lang="pl-PL" sz="4000" b="1" dirty="0" smtClean="0"/>
              <a:t> (1)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9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 smtClean="0"/>
              <a:t>What</a:t>
            </a:r>
            <a:r>
              <a:rPr lang="pl-PL" b="1" dirty="0" smtClean="0"/>
              <a:t> </a:t>
            </a:r>
            <a:r>
              <a:rPr lang="pl-PL" b="1" dirty="0" err="1" smtClean="0"/>
              <a:t>does</a:t>
            </a:r>
            <a:r>
              <a:rPr lang="pl-PL" b="1" dirty="0" smtClean="0"/>
              <a:t>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autocorrelation</a:t>
            </a:r>
            <a:r>
              <a:rPr lang="pl-PL" b="1" dirty="0" smtClean="0"/>
              <a:t> </a:t>
            </a:r>
            <a:r>
              <a:rPr lang="pl-PL" b="1" dirty="0" err="1" smtClean="0"/>
              <a:t>mean</a:t>
            </a:r>
            <a:r>
              <a:rPr lang="pl-PL" b="1" dirty="0" smtClean="0"/>
              <a:t>? (1)</a:t>
            </a:r>
            <a:endParaRPr lang="pl-PL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tracking</a:t>
            </a:r>
            <a:r>
              <a:rPr lang="pl-PL" sz="2000" dirty="0" smtClean="0"/>
              <a:t> for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autocorrelation</a:t>
            </a:r>
            <a:r>
              <a:rPr lang="pl-PL" sz="2000" dirty="0" smtClean="0"/>
              <a:t> one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be </a:t>
            </a:r>
            <a:r>
              <a:rPr lang="pl-PL" sz="2000" dirty="0" err="1" smtClean="0"/>
              <a:t>aware</a:t>
            </a:r>
            <a:r>
              <a:rPr lang="pl-PL" sz="2000" dirty="0" smtClean="0"/>
              <a:t> of the </a:t>
            </a:r>
            <a:r>
              <a:rPr lang="pl-PL" sz="2000" dirty="0" err="1" smtClean="0"/>
              <a:t>consequences</a:t>
            </a:r>
            <a:r>
              <a:rPr lang="pl-PL" sz="2000" dirty="0" smtClean="0"/>
              <a:t> of </a:t>
            </a:r>
            <a:r>
              <a:rPr lang="pl-PL" sz="2000" dirty="0" err="1" smtClean="0"/>
              <a:t>this</a:t>
            </a:r>
            <a:r>
              <a:rPr lang="pl-PL" sz="2000" dirty="0" smtClean="0"/>
              <a:t> 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:</a:t>
            </a:r>
          </a:p>
          <a:p>
            <a:r>
              <a:rPr lang="pl-PL" sz="2000" b="1" dirty="0" err="1" smtClean="0"/>
              <a:t>Null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Hypothesis</a:t>
            </a:r>
            <a:r>
              <a:rPr lang="pl-PL" sz="2000" b="1" dirty="0" smtClean="0"/>
              <a:t>: </a:t>
            </a:r>
            <a:r>
              <a:rPr lang="pl-PL" sz="2000" b="1" dirty="0"/>
              <a:t>no </a:t>
            </a:r>
            <a:r>
              <a:rPr lang="pl-PL" sz="2000" b="1" dirty="0" err="1"/>
              <a:t>spatial</a:t>
            </a:r>
            <a:r>
              <a:rPr lang="pl-PL" sz="2000" b="1" dirty="0"/>
              <a:t> </a:t>
            </a:r>
            <a:r>
              <a:rPr lang="pl-PL" sz="2000" b="1" dirty="0" err="1"/>
              <a:t>autocorrelation</a:t>
            </a:r>
            <a:endParaRPr lang="pl-PL" sz="2000" b="1" dirty="0"/>
          </a:p>
          <a:p>
            <a:pPr lvl="1"/>
            <a:r>
              <a:rPr lang="en-US" sz="2000" dirty="0" smtClean="0"/>
              <a:t>Spatial </a:t>
            </a:r>
            <a:r>
              <a:rPr lang="en-US" sz="2000" dirty="0"/>
              <a:t>randomness (vs. spatial </a:t>
            </a:r>
            <a:r>
              <a:rPr lang="en-US" sz="2000" dirty="0" smtClean="0"/>
              <a:t>clustering)</a:t>
            </a:r>
            <a:endParaRPr lang="pl-PL" sz="2000" dirty="0" smtClean="0"/>
          </a:p>
          <a:p>
            <a:pPr lvl="1"/>
            <a:r>
              <a:rPr lang="en-US" sz="2000" dirty="0" smtClean="0"/>
              <a:t>Values </a:t>
            </a:r>
            <a:r>
              <a:rPr lang="en-US" sz="2000" dirty="0"/>
              <a:t>observed at a location do not depend on </a:t>
            </a:r>
            <a:r>
              <a:rPr lang="en-US" sz="2000" dirty="0" smtClean="0"/>
              <a:t>values</a:t>
            </a:r>
            <a:r>
              <a:rPr lang="pl-PL" sz="2000" dirty="0" smtClean="0"/>
              <a:t> </a:t>
            </a:r>
            <a:r>
              <a:rPr lang="pl-PL" sz="2000" dirty="0" err="1" smtClean="0"/>
              <a:t>observed</a:t>
            </a:r>
            <a:r>
              <a:rPr lang="pl-PL" sz="2000" dirty="0" smtClean="0"/>
              <a:t> </a:t>
            </a:r>
            <a:r>
              <a:rPr lang="pl-PL" sz="2000" dirty="0" err="1"/>
              <a:t>at</a:t>
            </a:r>
            <a:r>
              <a:rPr lang="pl-PL" sz="2000" dirty="0"/>
              <a:t> </a:t>
            </a:r>
            <a:r>
              <a:rPr lang="pl-PL" sz="2000" dirty="0" err="1"/>
              <a:t>neighbouring</a:t>
            </a:r>
            <a:r>
              <a:rPr lang="pl-PL" sz="2000" dirty="0"/>
              <a:t> </a:t>
            </a:r>
            <a:r>
              <a:rPr lang="pl-PL" sz="2000" dirty="0" err="1" smtClean="0"/>
              <a:t>locations</a:t>
            </a:r>
            <a:endParaRPr lang="pl-PL" sz="2000" dirty="0"/>
          </a:p>
          <a:p>
            <a:pPr lvl="1"/>
            <a:r>
              <a:rPr lang="en-US" sz="2000" dirty="0" smtClean="0"/>
              <a:t>Observed </a:t>
            </a:r>
            <a:r>
              <a:rPr lang="en-US" sz="2000" dirty="0"/>
              <a:t>spatial pattern of values is </a:t>
            </a:r>
            <a:r>
              <a:rPr lang="pl-PL" sz="2000" dirty="0" smtClean="0"/>
              <a:t>the same </a:t>
            </a:r>
            <a:r>
              <a:rPr lang="en-US" sz="2000" dirty="0" smtClean="0"/>
              <a:t>as </a:t>
            </a:r>
            <a:r>
              <a:rPr lang="en-US" sz="2000" dirty="0"/>
              <a:t>any </a:t>
            </a:r>
            <a:r>
              <a:rPr lang="en-US" sz="2000" dirty="0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</a:t>
            </a:r>
            <a:endParaRPr lang="pl-PL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location of values may be altered (spatial </a:t>
            </a:r>
            <a:r>
              <a:rPr lang="en-US" sz="2000" dirty="0" smtClean="0"/>
              <a:t>permutation)</a:t>
            </a:r>
            <a:r>
              <a:rPr lang="pl-PL" sz="2000" dirty="0" smtClean="0"/>
              <a:t> </a:t>
            </a:r>
            <a:r>
              <a:rPr lang="en-US" sz="2000" dirty="0" smtClean="0"/>
              <a:t>without a</a:t>
            </a:r>
            <a:r>
              <a:rPr lang="pl-PL" sz="2000" dirty="0" err="1" smtClean="0"/>
              <a:t>ff</a:t>
            </a:r>
            <a:r>
              <a:rPr lang="en-US" sz="2000" dirty="0" err="1" smtClean="0"/>
              <a:t>ecting</a:t>
            </a:r>
            <a:r>
              <a:rPr lang="en-US" sz="2000" dirty="0" smtClean="0"/>
              <a:t> </a:t>
            </a:r>
            <a:r>
              <a:rPr lang="en-US" sz="2000" dirty="0"/>
              <a:t>the information content of the data</a:t>
            </a:r>
          </a:p>
          <a:p>
            <a:r>
              <a:rPr lang="pl-PL" sz="2000" b="1" dirty="0" err="1" smtClean="0"/>
              <a:t>Alternative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Hypotheses</a:t>
            </a:r>
            <a:r>
              <a:rPr lang="pl-PL" sz="2000" b="1" dirty="0" smtClean="0"/>
              <a:t>: </a:t>
            </a:r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dependence</a:t>
            </a:r>
            <a:endParaRPr lang="pl-PL" sz="2000" b="1" dirty="0"/>
          </a:p>
          <a:p>
            <a:pPr lvl="1"/>
            <a:r>
              <a:rPr lang="en-US" sz="2000" dirty="0" smtClean="0"/>
              <a:t>Positive </a:t>
            </a:r>
            <a:r>
              <a:rPr lang="en-US" sz="2000" dirty="0"/>
              <a:t>spatial autocorrelation: </a:t>
            </a:r>
            <a:r>
              <a:rPr lang="pl-PL" sz="2000" dirty="0" smtClean="0"/>
              <a:t> </a:t>
            </a:r>
            <a:r>
              <a:rPr lang="pl-PL" sz="2000" dirty="0" err="1" smtClean="0"/>
              <a:t>similar</a:t>
            </a:r>
            <a:r>
              <a:rPr lang="en-US" sz="2000" dirty="0" smtClean="0"/>
              <a:t> </a:t>
            </a:r>
            <a:r>
              <a:rPr lang="en-US" sz="2000" dirty="0"/>
              <a:t>values tend to cluster </a:t>
            </a:r>
            <a:r>
              <a:rPr lang="en-US" sz="2000" dirty="0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space</a:t>
            </a:r>
            <a:r>
              <a:rPr lang="pl-PL" sz="2000" dirty="0" smtClean="0"/>
              <a:t> (</a:t>
            </a:r>
            <a:r>
              <a:rPr lang="pl-PL" sz="2000" dirty="0" err="1" smtClean="0"/>
              <a:t>neighbours</a:t>
            </a:r>
            <a:r>
              <a:rPr lang="pl-PL" sz="2000" dirty="0" smtClean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 smtClean="0"/>
              <a:t>similar</a:t>
            </a:r>
            <a:r>
              <a:rPr lang="pl-PL" sz="2000" dirty="0" smtClean="0"/>
              <a:t>)</a:t>
            </a:r>
            <a:endParaRPr lang="pl-PL" sz="2000" dirty="0"/>
          </a:p>
          <a:p>
            <a:pPr lvl="1"/>
            <a:r>
              <a:rPr lang="en-US" sz="2000" dirty="0" smtClean="0"/>
              <a:t>Negative </a:t>
            </a:r>
            <a:r>
              <a:rPr lang="en-US" sz="2000" dirty="0"/>
              <a:t>spatial autocorrelation: </a:t>
            </a:r>
            <a:r>
              <a:rPr lang="en-US" sz="2000" dirty="0" err="1"/>
              <a:t>Neighbours</a:t>
            </a:r>
            <a:r>
              <a:rPr lang="en-US" sz="2000" dirty="0"/>
              <a:t> are </a:t>
            </a:r>
            <a:r>
              <a:rPr lang="en-US" sz="2000" dirty="0" smtClean="0"/>
              <a:t>di</a:t>
            </a:r>
            <a:r>
              <a:rPr lang="pl-PL" sz="2000" dirty="0" err="1" smtClean="0"/>
              <a:t>fferent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641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does</a:t>
            </a:r>
            <a:r>
              <a:rPr lang="pl-PL" b="1" dirty="0"/>
              <a:t> </a:t>
            </a:r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autocorrelation</a:t>
            </a:r>
            <a:r>
              <a:rPr lang="pl-PL" b="1" dirty="0"/>
              <a:t> </a:t>
            </a:r>
            <a:r>
              <a:rPr lang="pl-PL" b="1" dirty="0" err="1"/>
              <a:t>mean</a:t>
            </a:r>
            <a:r>
              <a:rPr lang="pl-PL" b="1" dirty="0"/>
              <a:t>? </a:t>
            </a:r>
            <a:r>
              <a:rPr lang="pl-PL" b="1" dirty="0" smtClean="0"/>
              <a:t>(2)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In </a:t>
            </a:r>
            <a:r>
              <a:rPr lang="pl-PL" b="1" dirty="0" err="1" smtClean="0"/>
              <a:t>case</a:t>
            </a:r>
            <a:r>
              <a:rPr lang="pl-PL" b="1" dirty="0" smtClean="0"/>
              <a:t> of </a:t>
            </a:r>
            <a:r>
              <a:rPr lang="pl-PL" b="1" dirty="0" err="1" smtClean="0"/>
              <a:t>lack</a:t>
            </a:r>
            <a:r>
              <a:rPr lang="pl-PL" b="1" dirty="0" smtClean="0"/>
              <a:t> of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randomness</a:t>
            </a:r>
            <a:r>
              <a:rPr lang="pl-PL" b="1" dirty="0" smtClean="0"/>
              <a:t>, </a:t>
            </a:r>
            <a:r>
              <a:rPr lang="pl-PL" b="1" dirty="0" err="1" smtClean="0"/>
              <a:t>there</a:t>
            </a:r>
            <a:r>
              <a:rPr lang="pl-PL" b="1" dirty="0" smtClean="0"/>
              <a:t> </a:t>
            </a:r>
            <a:r>
              <a:rPr lang="pl-PL" b="1" dirty="0" err="1" smtClean="0"/>
              <a:t>are</a:t>
            </a:r>
            <a:r>
              <a:rPr lang="pl-PL" b="1" dirty="0" smtClean="0"/>
              <a:t> </a:t>
            </a:r>
            <a:r>
              <a:rPr lang="pl-PL" b="1" dirty="0" err="1" smtClean="0"/>
              <a:t>few</a:t>
            </a:r>
            <a:r>
              <a:rPr lang="pl-PL" b="1" dirty="0" smtClean="0"/>
              <a:t> </a:t>
            </a:r>
            <a:r>
              <a:rPr lang="pl-PL" b="1" dirty="0" err="1"/>
              <a:t>t</a:t>
            </a:r>
            <a:r>
              <a:rPr lang="pl-PL" b="1" dirty="0" err="1" smtClean="0"/>
              <a:t>ypes</a:t>
            </a:r>
            <a:r>
              <a:rPr lang="pl-PL" b="1" dirty="0" smtClean="0"/>
              <a:t> </a:t>
            </a:r>
            <a:r>
              <a:rPr lang="pl-PL" b="1" dirty="0"/>
              <a:t>of </a:t>
            </a:r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 smtClean="0"/>
              <a:t>association</a:t>
            </a:r>
            <a:r>
              <a:rPr lang="pl-PL" b="1" dirty="0" smtClean="0"/>
              <a:t> </a:t>
            </a:r>
            <a:r>
              <a:rPr lang="pl-PL" b="1" dirty="0" err="1" smtClean="0"/>
              <a:t>possible</a:t>
            </a:r>
            <a:r>
              <a:rPr lang="pl-PL" dirty="0" smtClean="0"/>
              <a:t>:</a:t>
            </a:r>
            <a:endParaRPr lang="pl-PL" dirty="0"/>
          </a:p>
          <a:p>
            <a:r>
              <a:rPr lang="en-US" dirty="0" smtClean="0">
                <a:solidFill>
                  <a:srgbClr val="009A46"/>
                </a:solidFill>
              </a:rPr>
              <a:t>Spatial </a:t>
            </a:r>
            <a:r>
              <a:rPr lang="en-US" dirty="0">
                <a:solidFill>
                  <a:srgbClr val="009A46"/>
                </a:solidFill>
              </a:rPr>
              <a:t>autocorrelation</a:t>
            </a:r>
            <a:r>
              <a:rPr lang="en-US" dirty="0"/>
              <a:t>: similar (dissimilar) values in space tend to cluster together</a:t>
            </a:r>
          </a:p>
          <a:p>
            <a:r>
              <a:rPr lang="en-US" dirty="0" smtClean="0">
                <a:solidFill>
                  <a:srgbClr val="009A46"/>
                </a:solidFill>
              </a:rPr>
              <a:t>Spatial </a:t>
            </a:r>
            <a:r>
              <a:rPr lang="en-US" dirty="0">
                <a:solidFill>
                  <a:srgbClr val="009A46"/>
                </a:solidFill>
              </a:rPr>
              <a:t>heterogeneity</a:t>
            </a:r>
            <a:r>
              <a:rPr lang="en-US" dirty="0"/>
              <a:t>: spatial regimes, space is not </a:t>
            </a:r>
            <a:r>
              <a:rPr lang="en-US" dirty="0" smtClean="0"/>
              <a:t>homogeneous</a:t>
            </a:r>
            <a:r>
              <a:rPr lang="pl-PL" dirty="0" smtClean="0"/>
              <a:t>,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</a:t>
            </a:r>
            <a:r>
              <a:rPr lang="pl-PL" dirty="0" err="1" smtClean="0"/>
              <a:t>exist</a:t>
            </a:r>
            <a:r>
              <a:rPr lang="pl-PL" dirty="0" smtClean="0"/>
              <a:t> </a:t>
            </a:r>
            <a:r>
              <a:rPr lang="pl-PL" dirty="0" err="1" smtClean="0"/>
              <a:t>clubs</a:t>
            </a:r>
            <a:r>
              <a:rPr lang="pl-PL" dirty="0" smtClean="0"/>
              <a:t> of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, but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from </a:t>
            </a:r>
            <a:r>
              <a:rPr lang="pl-PL" dirty="0" err="1" smtClean="0"/>
              <a:t>outside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Symbol zastępczy zawartości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850" y="1628800"/>
                <a:ext cx="8640638" cy="49685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eaLnBrk="1" hangingPunct="1">
                  <a:buNone/>
                </a:pPr>
                <a:r>
                  <a:rPr lang="pl-PL" sz="2600" b="1" dirty="0" err="1" smtClean="0"/>
                  <a:t>Moran’s</a:t>
                </a:r>
                <a:r>
                  <a:rPr lang="pl-PL" sz="2600" b="1" dirty="0" smtClean="0"/>
                  <a:t> I - </a:t>
                </a:r>
                <a:r>
                  <a:rPr lang="pl-PL" sz="2600" b="1" i="1" dirty="0" err="1" smtClean="0"/>
                  <a:t>statistic</a:t>
                </a:r>
                <a:r>
                  <a:rPr lang="pl-PL" sz="2600" b="1" i="1" dirty="0" smtClean="0"/>
                  <a:t> for </a:t>
                </a:r>
                <a:r>
                  <a:rPr lang="pl-PL" sz="2600" b="1" i="1" dirty="0" err="1" smtClean="0"/>
                  <a:t>spatial</a:t>
                </a:r>
                <a:r>
                  <a:rPr lang="pl-PL" sz="2600" b="1" i="1" dirty="0" smtClean="0"/>
                  <a:t> </a:t>
                </a:r>
                <a:r>
                  <a:rPr lang="pl-PL" sz="2600" b="1" i="1" dirty="0" err="1" smtClean="0"/>
                  <a:t>autocorrelation</a:t>
                </a:r>
                <a:endParaRPr lang="pl-PL" sz="2600" b="1" i="1" dirty="0" smtClean="0"/>
              </a:p>
              <a:p>
                <a:endParaRPr lang="pl-PL" sz="2600" dirty="0" smtClean="0"/>
              </a:p>
              <a:p>
                <a:endParaRPr lang="pl-PL" sz="2600" dirty="0" smtClean="0"/>
              </a:p>
              <a:p>
                <a:r>
                  <a:rPr lang="pl-PL" sz="2600" dirty="0" err="1" smtClean="0"/>
                  <a:t>developed</a:t>
                </a:r>
                <a:r>
                  <a:rPr lang="pl-PL" sz="2600" dirty="0" smtClean="0"/>
                  <a:t> </a:t>
                </a:r>
                <a:r>
                  <a:rPr lang="pl-PL" sz="2600" dirty="0"/>
                  <a:t>by Moran (1950)</a:t>
                </a:r>
              </a:p>
              <a:p>
                <a:r>
                  <a:rPr lang="pl-PL" sz="2600" dirty="0"/>
                  <a:t>a </a:t>
                </a:r>
                <a:r>
                  <a:rPr lang="pl-PL" sz="2600" dirty="0" err="1"/>
                  <a:t>measure</a:t>
                </a:r>
                <a:r>
                  <a:rPr lang="pl-PL" sz="2600" dirty="0"/>
                  <a:t> of </a:t>
                </a:r>
                <a:r>
                  <a:rPr lang="pl-PL" sz="2600" dirty="0" err="1"/>
                  <a:t>spatial</a:t>
                </a:r>
                <a:r>
                  <a:rPr lang="pl-PL" sz="2600" dirty="0"/>
                  <a:t> </a:t>
                </a:r>
                <a:r>
                  <a:rPr lang="pl-PL" sz="2600" dirty="0" err="1" smtClean="0"/>
                  <a:t>autocorrelation</a:t>
                </a:r>
                <a:r>
                  <a:rPr lang="pl-PL" sz="2600" dirty="0" smtClean="0"/>
                  <a:t>, for </a:t>
                </a:r>
                <a:r>
                  <a:rPr lang="pl-PL" sz="2600" dirty="0" err="1" smtClean="0"/>
                  <a:t>how</a:t>
                </a:r>
                <a:r>
                  <a:rPr lang="pl-PL" sz="2600" dirty="0" smtClean="0"/>
                  <a:t> in </a:t>
                </a:r>
                <a:r>
                  <a:rPr lang="pl-PL" sz="2600" dirty="0" err="1" smtClean="0"/>
                  <a:t>general</a:t>
                </a:r>
                <a:r>
                  <a:rPr lang="pl-PL" sz="2600" dirty="0" smtClean="0"/>
                  <a:t> high </a:t>
                </a:r>
                <a:r>
                  <a:rPr lang="pl-PL" sz="2600" dirty="0" err="1" smtClean="0"/>
                  <a:t>values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are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located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close</a:t>
                </a:r>
                <a:r>
                  <a:rPr lang="pl-PL" sz="2600" dirty="0" smtClean="0"/>
                  <a:t> to high </a:t>
                </a:r>
                <a:r>
                  <a:rPr lang="pl-PL" sz="2600" dirty="0" err="1" smtClean="0"/>
                  <a:t>values</a:t>
                </a:r>
                <a:r>
                  <a:rPr lang="pl-PL" sz="2600" dirty="0" smtClean="0"/>
                  <a:t> (and </a:t>
                </a:r>
                <a:r>
                  <a:rPr lang="pl-PL" sz="2600" dirty="0" err="1" smtClean="0"/>
                  <a:t>low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next</a:t>
                </a:r>
                <a:r>
                  <a:rPr lang="pl-PL" sz="2600" dirty="0" smtClean="0"/>
                  <a:t> to </a:t>
                </a:r>
                <a:r>
                  <a:rPr lang="pl-PL" sz="2600" dirty="0" err="1" smtClean="0"/>
                  <a:t>low</a:t>
                </a:r>
                <a:r>
                  <a:rPr lang="pl-PL" sz="2600" dirty="0" smtClean="0"/>
                  <a:t>)</a:t>
                </a:r>
                <a:endParaRPr lang="pl-PL" sz="2600" dirty="0"/>
              </a:p>
              <a:p>
                <a:r>
                  <a:rPr lang="pl-PL" sz="2600" dirty="0" err="1"/>
                  <a:t>interpretation</a:t>
                </a:r>
                <a:r>
                  <a:rPr lang="pl-PL" sz="2600" dirty="0"/>
                  <a:t> </a:t>
                </a:r>
                <a:r>
                  <a:rPr lang="pl-PL" sz="2600" dirty="0" err="1"/>
                  <a:t>similar</a:t>
                </a:r>
                <a:r>
                  <a:rPr lang="pl-PL" sz="2600" dirty="0"/>
                  <a:t> to Pearson r </a:t>
                </a:r>
                <a:r>
                  <a:rPr lang="pl-PL" sz="2600" dirty="0" err="1"/>
                  <a:t>correlation</a:t>
                </a:r>
                <a:endParaRPr lang="pl-PL" sz="2600" dirty="0"/>
              </a:p>
              <a:p>
                <a:r>
                  <a:rPr lang="pl-PL" sz="2600" dirty="0" err="1"/>
                  <a:t>possible</a:t>
                </a:r>
                <a:r>
                  <a:rPr lang="pl-PL" sz="2600" dirty="0"/>
                  <a:t> </a:t>
                </a:r>
                <a:r>
                  <a:rPr lang="pl-PL" sz="2600" dirty="0" err="1"/>
                  <a:t>values</a:t>
                </a:r>
                <a:r>
                  <a:rPr lang="pl-PL" sz="2600" dirty="0"/>
                  <a:t>: -1&lt; Moran I &lt;1   </a:t>
                </a:r>
              </a:p>
              <a:p>
                <a:pPr lvl="1"/>
                <a:r>
                  <a:rPr lang="pl-PL" sz="2600" dirty="0" err="1"/>
                  <a:t>when</a:t>
                </a:r>
                <a:r>
                  <a:rPr lang="pl-PL" sz="2600" dirty="0"/>
                  <a:t> </a:t>
                </a:r>
                <a:r>
                  <a:rPr lang="pl-PL" sz="2600" dirty="0" err="1"/>
                  <a:t>positive</a:t>
                </a:r>
                <a:r>
                  <a:rPr lang="pl-PL" sz="2600" dirty="0"/>
                  <a:t> I&gt;0, </a:t>
                </a:r>
                <a:r>
                  <a:rPr lang="pl-PL" sz="2600" dirty="0" err="1"/>
                  <a:t>positive</a:t>
                </a:r>
                <a:r>
                  <a:rPr lang="pl-PL" sz="2600" dirty="0"/>
                  <a:t> </a:t>
                </a:r>
                <a:r>
                  <a:rPr lang="pl-PL" sz="2600" dirty="0" err="1"/>
                  <a:t>spatial</a:t>
                </a:r>
                <a:r>
                  <a:rPr lang="pl-PL" sz="2600" dirty="0"/>
                  <a:t> </a:t>
                </a:r>
                <a:r>
                  <a:rPr lang="pl-PL" sz="2600" dirty="0" err="1"/>
                  <a:t>autocorrelation</a:t>
                </a:r>
                <a:endParaRPr lang="pl-PL" sz="2600" dirty="0"/>
              </a:p>
              <a:p>
                <a:pPr lvl="1"/>
                <a:r>
                  <a:rPr lang="pl-PL" sz="2600" dirty="0" err="1"/>
                  <a:t>when</a:t>
                </a:r>
                <a:r>
                  <a:rPr lang="pl-PL" sz="2600" dirty="0"/>
                  <a:t> I=0, no </a:t>
                </a:r>
                <a:r>
                  <a:rPr lang="pl-PL" sz="2600" dirty="0" err="1"/>
                  <a:t>spatial</a:t>
                </a:r>
                <a:r>
                  <a:rPr lang="pl-PL" sz="2600" dirty="0"/>
                  <a:t> </a:t>
                </a:r>
                <a:r>
                  <a:rPr lang="pl-PL" sz="2600" dirty="0" err="1" smtClean="0"/>
                  <a:t>autocorrelation</a:t>
                </a:r>
                <a:endParaRPr lang="pl-PL" sz="2600" dirty="0" smtClean="0"/>
              </a:p>
              <a:p>
                <a:r>
                  <a:rPr lang="pl-PL" sz="2600" dirty="0"/>
                  <a:t>t</a:t>
                </a:r>
                <a:r>
                  <a:rPr lang="pl-PL" sz="2600" dirty="0" smtClean="0"/>
                  <a:t>he </a:t>
                </a:r>
                <a:r>
                  <a:rPr lang="pl-PL" sz="2600" dirty="0" err="1" smtClean="0"/>
                  <a:t>expected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value</a:t>
                </a:r>
                <a:r>
                  <a:rPr lang="pl-PL" sz="2600" dirty="0" smtClean="0"/>
                  <a:t> for </a:t>
                </a:r>
                <a:r>
                  <a:rPr lang="pl-PL" sz="2600" dirty="0" err="1" smtClean="0"/>
                  <a:t>spatial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randomness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is</a:t>
                </a:r>
                <a:r>
                  <a:rPr lang="pl-PL" sz="2600" dirty="0" smtClean="0"/>
                  <a:t> -1/(N-1)</a:t>
                </a:r>
              </a:p>
              <a:p>
                <a:r>
                  <a:rPr lang="pl-PL" sz="2600" dirty="0" err="1" smtClean="0"/>
                  <a:t>Theoretical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variance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can</a:t>
                </a:r>
                <a:r>
                  <a:rPr lang="pl-PL" sz="2600" dirty="0" smtClean="0"/>
                  <a:t> be </a:t>
                </a:r>
                <a:r>
                  <a:rPr lang="pl-PL" sz="2600" dirty="0" err="1" smtClean="0"/>
                  <a:t>computed</a:t>
                </a:r>
                <a:r>
                  <a:rPr lang="pl-PL" sz="2600" dirty="0" smtClean="0"/>
                  <a:t> with </a:t>
                </a:r>
                <a:r>
                  <a:rPr lang="pl-PL" sz="2600" dirty="0" err="1" smtClean="0"/>
                  <a:t>normal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or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random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approximation</a:t>
                </a:r>
                <a:endParaRPr lang="pl-PL" sz="2600" dirty="0" smtClean="0"/>
              </a:p>
              <a:p>
                <a:r>
                  <a:rPr lang="en-GB" sz="2600" dirty="0"/>
                  <a:t>standardized </a:t>
                </a:r>
                <a:r>
                  <a:rPr lang="en-GB" sz="2600" dirty="0" smtClean="0"/>
                  <a:t>statistic</a:t>
                </a:r>
                <a:r>
                  <a:rPr lang="pl-PL" sz="2600" dirty="0" smtClean="0"/>
                  <a:t> </a:t>
                </a:r>
                <a:r>
                  <a:rPr lang="pl-PL" sz="2600" dirty="0" err="1" smtClean="0"/>
                  <a:t>approaches</a:t>
                </a:r>
                <a:r>
                  <a:rPr lang="pl-PL" sz="2600" dirty="0" smtClean="0"/>
                  <a:t> N(0,1) </a:t>
                </a:r>
                <a:r>
                  <a:rPr lang="pl-PL" sz="2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l-PL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l-PL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sz="26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pl-PL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sz="2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l-PL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pl-PL" sz="26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l-PL" sz="2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sz="26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pl-PL" sz="2600" dirty="0" smtClean="0"/>
              </a:p>
              <a:p>
                <a:endParaRPr lang="pl-PL" sz="2600" dirty="0"/>
              </a:p>
              <a:p>
                <a:pPr eaLnBrk="1" hangingPunct="1"/>
                <a:endParaRPr lang="pl-PL" sz="2400" dirty="0" smtClean="0"/>
              </a:p>
              <a:p>
                <a:pPr marL="0" indent="0" eaLnBrk="1" hangingPunct="1">
                  <a:buNone/>
                </a:pPr>
                <a:endParaRPr lang="pl-PL" sz="2000" dirty="0" smtClean="0"/>
              </a:p>
              <a:p>
                <a:pPr eaLnBrk="1" hangingPunct="1"/>
                <a:endParaRPr lang="pl-PL" sz="2000" dirty="0"/>
              </a:p>
              <a:p>
                <a:pPr eaLnBrk="1" hangingPunct="1"/>
                <a:endParaRPr lang="pl-PL" dirty="0" smtClean="0"/>
              </a:p>
              <a:p>
                <a:pPr eaLnBrk="1" hangingPunct="1"/>
                <a:endParaRPr lang="pl-PL" dirty="0" smtClean="0"/>
              </a:p>
            </p:txBody>
          </p:sp>
        </mc:Choice>
        <mc:Fallback xmlns="">
          <p:sp>
            <p:nvSpPr>
              <p:cNvPr id="12292" name="Symbol zastępczy zawartości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850" y="1628800"/>
                <a:ext cx="8640638" cy="4968552"/>
              </a:xfrm>
              <a:blipFill rotWithShape="1">
                <a:blip r:embed="rId2"/>
                <a:stretch>
                  <a:fillRect l="-846" t="-1963" r="-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 descr=" I = \frac{N} {\sum_{i} \sum_{j} w_{ij}} \frac {\sum_{i} \sum_{j} w_{ij}(X_i-\bar X) (X_j-\bar X)} {\sum_{i} (X_i-\bar X)^2}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77" y="1988840"/>
            <a:ext cx="513939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autocorrelation</a:t>
            </a:r>
            <a:r>
              <a:rPr lang="pl-PL" b="1" dirty="0"/>
              <a:t> </a:t>
            </a:r>
            <a:r>
              <a:rPr lang="pl-PL" b="1" dirty="0" smtClean="0"/>
              <a:t>(2)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autocorrelation</a:t>
            </a:r>
            <a:r>
              <a:rPr lang="pl-PL" b="1" dirty="0"/>
              <a:t> </a:t>
            </a:r>
            <a:r>
              <a:rPr lang="pl-PL" b="1" dirty="0" smtClean="0"/>
              <a:t>(3)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200" b="1" dirty="0" err="1" smtClean="0"/>
                  <a:t>Geary’s</a:t>
                </a:r>
                <a:r>
                  <a:rPr lang="pl-PL" sz="2200" b="1" dirty="0" smtClean="0"/>
                  <a:t> c </a:t>
                </a:r>
                <a:r>
                  <a:rPr lang="pl-PL" sz="2200" b="1" dirty="0"/>
                  <a:t>- </a:t>
                </a:r>
                <a:r>
                  <a:rPr lang="pl-PL" sz="2200" b="1" i="1" dirty="0" err="1"/>
                  <a:t>statistic</a:t>
                </a:r>
                <a:r>
                  <a:rPr lang="pl-PL" sz="2200" b="1" i="1" dirty="0"/>
                  <a:t> for </a:t>
                </a:r>
                <a:r>
                  <a:rPr lang="pl-PL" sz="2200" b="1" i="1" dirty="0" err="1"/>
                  <a:t>spatial</a:t>
                </a:r>
                <a:r>
                  <a:rPr lang="pl-PL" sz="2200" b="1" i="1" dirty="0"/>
                  <a:t> </a:t>
                </a:r>
                <a:r>
                  <a:rPr lang="pl-PL" sz="2200" b="1" i="1" dirty="0" err="1"/>
                  <a:t>autocorrelation</a:t>
                </a:r>
                <a:endParaRPr lang="pl-PL" sz="2200" b="1" i="1" dirty="0"/>
              </a:p>
              <a:p>
                <a:endParaRPr lang="pl-PL" sz="2200" dirty="0"/>
              </a:p>
              <a:p>
                <a:endParaRPr lang="pl-PL" sz="2200" dirty="0"/>
              </a:p>
              <a:p>
                <a:r>
                  <a:rPr lang="pl-PL" sz="2200" dirty="0" err="1"/>
                  <a:t>developed</a:t>
                </a:r>
                <a:r>
                  <a:rPr lang="pl-PL" sz="2200" dirty="0"/>
                  <a:t> by </a:t>
                </a:r>
                <a:r>
                  <a:rPr lang="pl-PL" sz="2200" dirty="0" err="1" smtClean="0"/>
                  <a:t>Geary</a:t>
                </a:r>
                <a:r>
                  <a:rPr lang="pl-PL" sz="2200" dirty="0" smtClean="0"/>
                  <a:t> </a:t>
                </a:r>
                <a:r>
                  <a:rPr lang="pl-PL" sz="2200" dirty="0"/>
                  <a:t>(</a:t>
                </a:r>
                <a:r>
                  <a:rPr lang="pl-PL" sz="2200" dirty="0" smtClean="0"/>
                  <a:t>1954)</a:t>
                </a:r>
                <a:endParaRPr lang="pl-PL" sz="2200" dirty="0"/>
              </a:p>
              <a:p>
                <a:r>
                  <a:rPr lang="pl-PL" sz="2200" dirty="0"/>
                  <a:t>a </a:t>
                </a:r>
                <a:r>
                  <a:rPr lang="pl-PL" sz="2200" dirty="0" err="1"/>
                  <a:t>measure</a:t>
                </a:r>
                <a:r>
                  <a:rPr lang="pl-PL" sz="2200" dirty="0"/>
                  <a:t> of </a:t>
                </a:r>
                <a:r>
                  <a:rPr lang="pl-PL" sz="2200" dirty="0" err="1"/>
                  <a:t>spatial</a:t>
                </a:r>
                <a:r>
                  <a:rPr lang="pl-PL" sz="2200" dirty="0"/>
                  <a:t> </a:t>
                </a:r>
                <a:r>
                  <a:rPr lang="pl-PL" sz="2200" dirty="0" err="1"/>
                  <a:t>autocorrelation</a:t>
                </a:r>
                <a:r>
                  <a:rPr lang="pl-PL" sz="2200" dirty="0"/>
                  <a:t>, for </a:t>
                </a:r>
                <a:r>
                  <a:rPr lang="pl-PL" sz="2200" dirty="0" err="1"/>
                  <a:t>how</a:t>
                </a:r>
                <a:r>
                  <a:rPr lang="pl-PL" sz="2200" dirty="0"/>
                  <a:t> in </a:t>
                </a:r>
                <a:r>
                  <a:rPr lang="pl-PL" sz="2200" dirty="0" err="1"/>
                  <a:t>general</a:t>
                </a:r>
                <a:r>
                  <a:rPr lang="pl-PL" sz="2200" dirty="0"/>
                  <a:t> high </a:t>
                </a:r>
                <a:r>
                  <a:rPr lang="pl-PL" sz="2200" dirty="0" err="1"/>
                  <a:t>values</a:t>
                </a:r>
                <a:r>
                  <a:rPr lang="pl-PL" sz="2200" dirty="0"/>
                  <a:t> </a:t>
                </a:r>
                <a:r>
                  <a:rPr lang="pl-PL" sz="2200" dirty="0" err="1"/>
                  <a:t>are</a:t>
                </a:r>
                <a:r>
                  <a:rPr lang="pl-PL" sz="2200" dirty="0"/>
                  <a:t> </a:t>
                </a:r>
                <a:r>
                  <a:rPr lang="pl-PL" sz="2200" dirty="0" err="1"/>
                  <a:t>located</a:t>
                </a:r>
                <a:r>
                  <a:rPr lang="pl-PL" sz="2200" dirty="0"/>
                  <a:t> </a:t>
                </a:r>
                <a:r>
                  <a:rPr lang="pl-PL" sz="2200" dirty="0" err="1"/>
                  <a:t>close</a:t>
                </a:r>
                <a:r>
                  <a:rPr lang="pl-PL" sz="2200" dirty="0"/>
                  <a:t> to high </a:t>
                </a:r>
                <a:r>
                  <a:rPr lang="pl-PL" sz="2200" dirty="0" err="1"/>
                  <a:t>values</a:t>
                </a:r>
                <a:r>
                  <a:rPr lang="pl-PL" sz="2200" dirty="0"/>
                  <a:t> (and </a:t>
                </a:r>
                <a:r>
                  <a:rPr lang="pl-PL" sz="2200" dirty="0" err="1"/>
                  <a:t>low</a:t>
                </a:r>
                <a:r>
                  <a:rPr lang="pl-PL" sz="2200" dirty="0"/>
                  <a:t> </a:t>
                </a:r>
                <a:r>
                  <a:rPr lang="pl-PL" sz="2200" dirty="0" err="1"/>
                  <a:t>next</a:t>
                </a:r>
                <a:r>
                  <a:rPr lang="pl-PL" sz="2200" dirty="0"/>
                  <a:t> to </a:t>
                </a:r>
                <a:r>
                  <a:rPr lang="pl-PL" sz="2200" dirty="0" err="1"/>
                  <a:t>low</a:t>
                </a:r>
                <a:r>
                  <a:rPr lang="pl-PL" sz="2200" dirty="0"/>
                  <a:t>)</a:t>
                </a:r>
              </a:p>
              <a:p>
                <a:r>
                  <a:rPr lang="pl-PL" sz="2200" dirty="0" err="1"/>
                  <a:t>s</a:t>
                </a:r>
                <a:r>
                  <a:rPr lang="pl-PL" sz="2200" dirty="0" err="1" smtClean="0"/>
                  <a:t>ensitive</a:t>
                </a:r>
                <a:r>
                  <a:rPr lang="pl-PL" sz="2200" dirty="0" smtClean="0"/>
                  <a:t> to </a:t>
                </a:r>
                <a:r>
                  <a:rPr lang="pl-PL" sz="2200" dirty="0" err="1" smtClean="0"/>
                  <a:t>local</a:t>
                </a:r>
                <a:r>
                  <a:rPr lang="pl-PL" sz="2200" dirty="0" smtClean="0"/>
                  <a:t> </a:t>
                </a:r>
                <a:r>
                  <a:rPr lang="pl-PL" sz="2200" dirty="0" err="1" smtClean="0"/>
                  <a:t>patterns</a:t>
                </a:r>
                <a:r>
                  <a:rPr lang="pl-PL" sz="2200" dirty="0" smtClean="0"/>
                  <a:t>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l-PL" sz="2200" dirty="0" smtClean="0"/>
                  <a:t> </a:t>
                </a:r>
              </a:p>
              <a:p>
                <a:r>
                  <a:rPr lang="pl-PL" sz="2200" dirty="0" err="1" smtClean="0"/>
                  <a:t>possible</a:t>
                </a:r>
                <a:r>
                  <a:rPr lang="pl-PL" sz="2200" dirty="0" smtClean="0"/>
                  <a:t> </a:t>
                </a:r>
                <a:r>
                  <a:rPr lang="pl-PL" sz="2200" dirty="0" err="1"/>
                  <a:t>values</a:t>
                </a:r>
                <a:r>
                  <a:rPr lang="pl-PL" sz="2200" dirty="0"/>
                  <a:t>: </a:t>
                </a:r>
                <a:r>
                  <a:rPr lang="pl-PL" sz="2200" dirty="0" smtClean="0"/>
                  <a:t>  </a:t>
                </a:r>
                <a:endParaRPr lang="pl-PL" sz="2200" dirty="0"/>
              </a:p>
              <a:p>
                <a:pPr lvl="1"/>
                <a:r>
                  <a:rPr lang="pl-PL" sz="2200" dirty="0" smtClean="0"/>
                  <a:t>for 0&lt;c&lt;1, </a:t>
                </a:r>
                <a:r>
                  <a:rPr lang="pl-PL" sz="2200" dirty="0" err="1"/>
                  <a:t>positive</a:t>
                </a:r>
                <a:r>
                  <a:rPr lang="pl-PL" sz="2200" dirty="0"/>
                  <a:t> </a:t>
                </a:r>
                <a:r>
                  <a:rPr lang="pl-PL" sz="2200" dirty="0" err="1"/>
                  <a:t>spatial</a:t>
                </a:r>
                <a:r>
                  <a:rPr lang="pl-PL" sz="2200" dirty="0"/>
                  <a:t> </a:t>
                </a:r>
                <a:r>
                  <a:rPr lang="pl-PL" sz="2200" dirty="0" err="1" smtClean="0"/>
                  <a:t>autocorrelation</a:t>
                </a:r>
                <a:r>
                  <a:rPr lang="pl-PL" sz="2200" dirty="0" smtClean="0"/>
                  <a:t> (</a:t>
                </a:r>
                <a:r>
                  <a:rPr lang="pl-PL" sz="2200" dirty="0" err="1" smtClean="0"/>
                  <a:t>cooperation</a:t>
                </a:r>
                <a:r>
                  <a:rPr lang="pl-PL" sz="2200" dirty="0" smtClean="0"/>
                  <a:t>)</a:t>
                </a:r>
              </a:p>
              <a:p>
                <a:pPr lvl="1"/>
                <a:r>
                  <a:rPr lang="pl-PL" sz="2200" dirty="0"/>
                  <a:t>f</a:t>
                </a:r>
                <a:r>
                  <a:rPr lang="pl-PL" sz="2200" dirty="0" smtClean="0"/>
                  <a:t>or 1&gt;c&gt;2 </a:t>
                </a:r>
                <a:r>
                  <a:rPr lang="pl-PL" sz="2200" dirty="0" err="1" smtClean="0"/>
                  <a:t>negative</a:t>
                </a:r>
                <a:r>
                  <a:rPr lang="pl-PL" sz="2200" dirty="0" smtClean="0"/>
                  <a:t> </a:t>
                </a:r>
                <a:r>
                  <a:rPr lang="pl-PL" sz="2200" dirty="0" err="1"/>
                  <a:t>spatial</a:t>
                </a:r>
                <a:r>
                  <a:rPr lang="pl-PL" sz="2200" dirty="0"/>
                  <a:t> </a:t>
                </a:r>
                <a:r>
                  <a:rPr lang="pl-PL" sz="2200" dirty="0" err="1" smtClean="0"/>
                  <a:t>autocorrelation</a:t>
                </a:r>
                <a:r>
                  <a:rPr lang="pl-PL" sz="2200" dirty="0" smtClean="0"/>
                  <a:t> (</a:t>
                </a:r>
                <a:r>
                  <a:rPr lang="pl-PL" sz="2200" dirty="0" err="1" smtClean="0"/>
                  <a:t>competition</a:t>
                </a:r>
                <a:r>
                  <a:rPr lang="pl-PL" sz="2200" dirty="0"/>
                  <a:t>)</a:t>
                </a:r>
              </a:p>
              <a:p>
                <a:pPr lvl="1"/>
                <a:r>
                  <a:rPr lang="pl-PL" sz="2200" dirty="0" smtClean="0"/>
                  <a:t>for c=1, </a:t>
                </a:r>
                <a:r>
                  <a:rPr lang="pl-PL" sz="2200" dirty="0"/>
                  <a:t>no </a:t>
                </a:r>
                <a:r>
                  <a:rPr lang="pl-PL" sz="2200" dirty="0" err="1"/>
                  <a:t>spatial</a:t>
                </a:r>
                <a:r>
                  <a:rPr lang="pl-PL" sz="2200" dirty="0"/>
                  <a:t> </a:t>
                </a:r>
                <a:r>
                  <a:rPr lang="pl-PL" sz="2200" dirty="0" err="1" smtClean="0"/>
                  <a:t>autocorrelation</a:t>
                </a:r>
                <a:r>
                  <a:rPr lang="pl-PL" sz="2200" dirty="0" smtClean="0"/>
                  <a:t> (</a:t>
                </a:r>
                <a:r>
                  <a:rPr lang="pl-PL" sz="2200" dirty="0" err="1" smtClean="0"/>
                  <a:t>independence</a:t>
                </a:r>
                <a:r>
                  <a:rPr lang="pl-PL" sz="2200" dirty="0" smtClean="0"/>
                  <a:t>)</a:t>
                </a:r>
                <a:endParaRPr lang="pl-PL" sz="2200" dirty="0"/>
              </a:p>
            </p:txBody>
          </p:sp>
        </mc:Choice>
        <mc:Fallback xmlns="">
          <p:sp>
            <p:nvSpPr>
              <p:cNvPr id="6" name="Symbol zastępczy zawartości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80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2843808" y="2060848"/>
                <a:ext cx="3967688" cy="802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)∙(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60848"/>
                <a:ext cx="3967688" cy="8020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6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ymbol zastępczy zawartości 1"/>
          <p:cNvSpPr>
            <a:spLocks noGrp="1"/>
          </p:cNvSpPr>
          <p:nvPr>
            <p:ph sz="half" idx="1"/>
          </p:nvPr>
        </p:nvSpPr>
        <p:spPr>
          <a:xfrm>
            <a:off x="246196" y="1274412"/>
            <a:ext cx="4397812" cy="506916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pl-PL" sz="2000" b="1" dirty="0"/>
              <a:t>Moran </a:t>
            </a:r>
            <a:r>
              <a:rPr lang="pl-PL" sz="2000" b="1" dirty="0" err="1" smtClean="0"/>
              <a:t>scatterplot</a:t>
            </a:r>
            <a:endParaRPr lang="pl-PL" sz="2000" b="1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pl-PL" sz="2000" dirty="0" smtClean="0"/>
              <a:t>X: 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 of </a:t>
            </a:r>
            <a:r>
              <a:rPr lang="pl-PL" sz="2000" dirty="0" err="1" smtClean="0"/>
              <a:t>interest</a:t>
            </a:r>
            <a:endParaRPr lang="pl-PL" sz="2000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pl-PL" sz="2000" dirty="0" smtClean="0"/>
              <a:t>Y: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lag of X</a:t>
            </a:r>
          </a:p>
          <a:p>
            <a:pPr marL="0" indent="0" eaLnBrk="1" hangingPunct="1">
              <a:buNone/>
              <a:defRPr/>
            </a:pPr>
            <a:r>
              <a:rPr lang="pl-PL" sz="2000" dirty="0" smtClean="0"/>
              <a:t>HH, LL –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clusters</a:t>
            </a:r>
            <a:endParaRPr lang="pl-PL" sz="2000" dirty="0" smtClean="0"/>
          </a:p>
          <a:p>
            <a:pPr marL="0" indent="0" eaLnBrk="1" hangingPunct="1">
              <a:buNone/>
              <a:defRPr/>
            </a:pPr>
            <a:r>
              <a:rPr lang="pl-PL" sz="2000" dirty="0" smtClean="0"/>
              <a:t>HL, LH –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outliers</a:t>
            </a:r>
            <a:endParaRPr lang="pl-PL" sz="20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05983"/>
            <a:ext cx="3702150" cy="344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0" y="3342139"/>
            <a:ext cx="3524500" cy="35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trzałka w lewo 1"/>
          <p:cNvSpPr/>
          <p:nvPr/>
        </p:nvSpPr>
        <p:spPr>
          <a:xfrm rot="19705135">
            <a:off x="3942914" y="3243732"/>
            <a:ext cx="648072" cy="385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autocorrelation</a:t>
            </a:r>
            <a:r>
              <a:rPr lang="pl-PL" b="1" dirty="0"/>
              <a:t> </a:t>
            </a:r>
            <a:r>
              <a:rPr lang="pl-PL" b="1" dirty="0" smtClean="0"/>
              <a:t>(3)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101980" y="4852392"/>
            <a:ext cx="464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useful</a:t>
            </a:r>
            <a:r>
              <a:rPr lang="pl-PL" dirty="0" smtClean="0"/>
              <a:t> in </a:t>
            </a:r>
            <a:r>
              <a:rPr lang="pl-PL" dirty="0" err="1" smtClean="0"/>
              <a:t>tracking</a:t>
            </a:r>
            <a:r>
              <a:rPr lang="pl-PL" dirty="0" smtClean="0"/>
              <a:t> for </a:t>
            </a:r>
            <a:r>
              <a:rPr lang="pl-PL" dirty="0" err="1" smtClean="0"/>
              <a:t>spatial</a:t>
            </a:r>
            <a:r>
              <a:rPr lang="pl-PL" dirty="0" smtClean="0"/>
              <a:t> </a:t>
            </a:r>
            <a:r>
              <a:rPr lang="pl-PL" dirty="0" err="1" smtClean="0"/>
              <a:t>regimes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err="1" smtClean="0"/>
              <a:t>Color</a:t>
            </a:r>
            <a:r>
              <a:rPr lang="pl-PL" dirty="0" smtClean="0"/>
              <a:t> of region: „</a:t>
            </a:r>
            <a:r>
              <a:rPr lang="pl-PL" b="1" dirty="0" smtClean="0"/>
              <a:t>me vs. </a:t>
            </a:r>
            <a:r>
              <a:rPr lang="pl-PL" b="1" dirty="0" err="1" smtClean="0"/>
              <a:t>around</a:t>
            </a:r>
            <a:r>
              <a:rPr lang="pl-PL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HH (high-high) (</a:t>
            </a:r>
            <a:r>
              <a:rPr lang="pl-PL" dirty="0" err="1" smtClean="0"/>
              <a:t>dark</a:t>
            </a:r>
            <a:r>
              <a:rPr lang="pl-PL" dirty="0" smtClean="0"/>
              <a:t> </a:t>
            </a:r>
            <a:r>
              <a:rPr lang="pl-PL" dirty="0" err="1" smtClean="0"/>
              <a:t>colour</a:t>
            </a:r>
            <a:r>
              <a:rPr lang="pl-PL" dirty="0" smtClean="0"/>
              <a:t>) – me and my </a:t>
            </a:r>
            <a:r>
              <a:rPr lang="pl-PL" dirty="0" err="1" smtClean="0"/>
              <a:t>neighbours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high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phenomenon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99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23850" y="115888"/>
            <a:ext cx="8820150" cy="12255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9"/>
            <a:ext cx="9144000" cy="706090"/>
          </a:xfrm>
          <a:solidFill>
            <a:schemeClr val="bg1"/>
          </a:solidFill>
        </p:spPr>
        <p:txBody>
          <a:bodyPr/>
          <a:lstStyle/>
          <a:p>
            <a:pPr algn="r" eaLnBrk="1" hangingPunct="1"/>
            <a:r>
              <a:rPr lang="pl-PL" sz="3200" b="1" dirty="0" smtClean="0"/>
              <a:t>Moran </a:t>
            </a:r>
            <a:r>
              <a:rPr lang="pl-PL" sz="3200" b="1" dirty="0" err="1" smtClean="0"/>
              <a:t>scattererplot</a:t>
            </a:r>
            <a:r>
              <a:rPr lang="pl-PL" sz="3200" b="1" dirty="0" smtClean="0"/>
              <a:t> – </a:t>
            </a:r>
            <a:r>
              <a:rPr lang="pl-PL" sz="3200" b="1" dirty="0" err="1" smtClean="0"/>
              <a:t>example</a:t>
            </a:r>
            <a:r>
              <a:rPr lang="pl-PL" sz="3200" b="1" dirty="0" smtClean="0"/>
              <a:t> (1)</a:t>
            </a:r>
          </a:p>
        </p:txBody>
      </p:sp>
      <p:sp>
        <p:nvSpPr>
          <p:cNvPr id="43012" name="Symbol zastępczy zawartości 1"/>
          <p:cNvSpPr>
            <a:spLocks noGrp="1"/>
          </p:cNvSpPr>
          <p:nvPr>
            <p:ph sz="half" idx="1"/>
          </p:nvPr>
        </p:nvSpPr>
        <p:spPr>
          <a:xfrm>
            <a:off x="468312" y="1124744"/>
            <a:ext cx="5039791" cy="5328444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pl-PL" sz="2000" b="1" dirty="0" err="1" smtClean="0"/>
              <a:t>Let’s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compare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two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periods</a:t>
            </a:r>
            <a:endParaRPr lang="pl-PL" sz="2000" b="1" dirty="0"/>
          </a:p>
          <a:p>
            <a:pPr marL="0" indent="0" eaLnBrk="1" hangingPunct="1">
              <a:buFontTx/>
              <a:buNone/>
              <a:defRPr/>
            </a:pPr>
            <a:endParaRPr lang="pl-PL" sz="20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pl-PL" sz="2000" b="1" dirty="0" smtClean="0"/>
              <a:t>Method for </a:t>
            </a:r>
            <a:r>
              <a:rPr lang="pl-PL" sz="2000" b="1" dirty="0" err="1" smtClean="0"/>
              <a:t>spatial</a:t>
            </a:r>
            <a:r>
              <a:rPr lang="pl-PL" sz="2000" b="1" dirty="0" smtClean="0"/>
              <a:t> data:</a:t>
            </a:r>
          </a:p>
          <a:p>
            <a:pPr eaLnBrk="1" hangingPunct="1">
              <a:buFontTx/>
              <a:buChar char="-"/>
              <a:defRPr/>
            </a:pPr>
            <a:r>
              <a:rPr lang="pl-PL" sz="2000" dirty="0" err="1" smtClean="0"/>
              <a:t>Observed</a:t>
            </a:r>
            <a:r>
              <a:rPr lang="pl-PL" sz="2000" dirty="0" smtClean="0"/>
              <a:t> 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 </a:t>
            </a:r>
            <a:r>
              <a:rPr lang="pl-PL" sz="2000" dirty="0" err="1" smtClean="0"/>
              <a:t>plotted</a:t>
            </a:r>
            <a:r>
              <a:rPr lang="pl-PL" sz="2000" dirty="0" smtClean="0"/>
              <a:t> on map for </a:t>
            </a:r>
            <a:r>
              <a:rPr lang="pl-PL" sz="2000" dirty="0" err="1" smtClean="0"/>
              <a:t>two</a:t>
            </a:r>
            <a:r>
              <a:rPr lang="pl-PL" sz="2000" dirty="0" smtClean="0"/>
              <a:t> (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more</a:t>
            </a:r>
            <a:r>
              <a:rPr lang="pl-PL" sz="2000" dirty="0" smtClean="0"/>
              <a:t>) </a:t>
            </a:r>
            <a:r>
              <a:rPr lang="pl-PL" sz="2000" dirty="0" err="1" smtClean="0"/>
              <a:t>time</a:t>
            </a:r>
            <a:r>
              <a:rPr lang="pl-PL" sz="2000" dirty="0" smtClean="0"/>
              <a:t> </a:t>
            </a:r>
            <a:r>
              <a:rPr lang="pl-PL" sz="2000" dirty="0" err="1" smtClean="0"/>
              <a:t>periods</a:t>
            </a:r>
            <a:r>
              <a:rPr lang="pl-PL" sz="2000" b="1" dirty="0" smtClean="0"/>
              <a:t> </a:t>
            </a:r>
          </a:p>
          <a:p>
            <a:pPr eaLnBrk="1" hangingPunct="1">
              <a:buFontTx/>
              <a:buChar char="-"/>
              <a:defRPr/>
            </a:pPr>
            <a:r>
              <a:rPr lang="pl-PL" sz="2000" dirty="0" err="1" smtClean="0"/>
              <a:t>Proper</a:t>
            </a:r>
            <a:r>
              <a:rPr lang="pl-PL" sz="2000" dirty="0" smtClean="0"/>
              <a:t> </a:t>
            </a:r>
            <a:r>
              <a:rPr lang="pl-PL" sz="2000" dirty="0" err="1" smtClean="0"/>
              <a:t>number</a:t>
            </a:r>
            <a:r>
              <a:rPr lang="pl-PL" sz="2000" dirty="0" smtClean="0"/>
              <a:t> of </a:t>
            </a:r>
            <a:r>
              <a:rPr lang="pl-PL" sz="2000" dirty="0" err="1" smtClean="0"/>
              <a:t>bins</a:t>
            </a:r>
            <a:r>
              <a:rPr lang="pl-PL" sz="2000" dirty="0" smtClean="0"/>
              <a:t> and </a:t>
            </a:r>
            <a:r>
              <a:rPr lang="pl-PL" sz="2000" dirty="0" err="1" smtClean="0"/>
              <a:t>colors</a:t>
            </a:r>
            <a:r>
              <a:rPr lang="pl-PL" sz="2000" dirty="0" smtClean="0"/>
              <a:t> from </a:t>
            </a:r>
            <a:r>
              <a:rPr lang="pl-PL" sz="2000" dirty="0" err="1" smtClean="0"/>
              <a:t>palette</a:t>
            </a:r>
            <a:r>
              <a:rPr lang="pl-PL" sz="2000" dirty="0" smtClean="0"/>
              <a:t> </a:t>
            </a:r>
            <a:r>
              <a:rPr lang="pl-PL" sz="2000" dirty="0" err="1" smtClean="0"/>
              <a:t>selected</a:t>
            </a:r>
            <a:endParaRPr lang="pl-PL" sz="2000" dirty="0" smtClean="0"/>
          </a:p>
          <a:p>
            <a:pPr marL="0" indent="0" eaLnBrk="1" hangingPunct="1">
              <a:buFontTx/>
              <a:buNone/>
              <a:defRPr/>
            </a:pPr>
            <a:endParaRPr lang="pl-PL" sz="2000" dirty="0"/>
          </a:p>
          <a:p>
            <a:pPr marL="0" indent="0" eaLnBrk="1" hangingPunct="1">
              <a:buFontTx/>
              <a:buNone/>
              <a:defRPr/>
            </a:pPr>
            <a:r>
              <a:rPr lang="pl-PL" sz="2000" b="1" dirty="0" err="1"/>
              <a:t>Hypotheses</a:t>
            </a:r>
            <a:r>
              <a:rPr lang="pl-PL" sz="2000" b="1" dirty="0"/>
              <a:t>: </a:t>
            </a:r>
          </a:p>
          <a:p>
            <a:pPr eaLnBrk="1" hangingPunct="1">
              <a:buFontTx/>
              <a:buChar char="-"/>
              <a:defRPr/>
            </a:pPr>
            <a:r>
              <a:rPr lang="pl-PL" sz="2000" dirty="0" err="1" smtClean="0"/>
              <a:t>Is</a:t>
            </a:r>
            <a:r>
              <a:rPr lang="pl-PL" sz="2000" dirty="0" smtClean="0"/>
              <a:t> the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distribution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examined</a:t>
            </a:r>
            <a:r>
              <a:rPr lang="pl-PL" sz="2000" dirty="0" smtClean="0"/>
              <a:t> 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 </a:t>
            </a:r>
            <a:r>
              <a:rPr lang="pl-PL" sz="2000" dirty="0" err="1" smtClean="0"/>
              <a:t>stable</a:t>
            </a:r>
            <a:r>
              <a:rPr lang="pl-PL" sz="2000" dirty="0" smtClean="0"/>
              <a:t> </a:t>
            </a:r>
            <a:r>
              <a:rPr lang="pl-PL" sz="2000" dirty="0" err="1" smtClean="0"/>
              <a:t>over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r>
              <a:rPr lang="pl-PL" sz="2000" dirty="0" smtClean="0"/>
              <a:t>?</a:t>
            </a:r>
          </a:p>
          <a:p>
            <a:pPr eaLnBrk="1" hangingPunct="1">
              <a:buFontTx/>
              <a:buChar char="-"/>
              <a:defRPr/>
            </a:pPr>
            <a:r>
              <a:rPr lang="pl-PL" sz="2000" dirty="0" err="1" smtClean="0"/>
              <a:t>What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the trend </a:t>
            </a:r>
            <a:r>
              <a:rPr lang="pl-PL" sz="2000" dirty="0" err="1" smtClean="0"/>
              <a:t>over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r>
              <a:rPr lang="pl-PL" sz="2000" dirty="0" smtClean="0"/>
              <a:t>?</a:t>
            </a:r>
          </a:p>
          <a:p>
            <a:pPr marL="0" indent="0" eaLnBrk="1" hangingPunct="1">
              <a:buFontTx/>
              <a:buNone/>
              <a:defRPr/>
            </a:pPr>
            <a:endParaRPr lang="pl-PL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pl-PL" sz="2000" b="1" dirty="0" smtClean="0"/>
              <a:t>Problem: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000" dirty="0" smtClean="0"/>
              <a:t>- </a:t>
            </a:r>
            <a:r>
              <a:rPr lang="pl-PL" sz="2000" dirty="0" err="1" smtClean="0"/>
              <a:t>Poor</a:t>
            </a:r>
            <a:r>
              <a:rPr lang="pl-PL" sz="2000" dirty="0" smtClean="0"/>
              <a:t> </a:t>
            </a:r>
            <a:r>
              <a:rPr lang="pl-PL" sz="2000" dirty="0" err="1" smtClean="0"/>
              <a:t>comparisons</a:t>
            </a:r>
            <a:r>
              <a:rPr lang="pl-PL" sz="2000" dirty="0" smtClean="0"/>
              <a:t> </a:t>
            </a:r>
            <a:r>
              <a:rPr lang="pl-PL" sz="2000" dirty="0" err="1" smtClean="0"/>
              <a:t>due</a:t>
            </a:r>
            <a:r>
              <a:rPr lang="pl-PL" sz="2000" dirty="0" smtClean="0"/>
              <a:t> to </a:t>
            </a:r>
            <a:r>
              <a:rPr lang="pl-PL" sz="2000" dirty="0" err="1" smtClean="0"/>
              <a:t>scale</a:t>
            </a:r>
            <a:r>
              <a:rPr lang="pl-PL" sz="2000" dirty="0" smtClean="0"/>
              <a:t> </a:t>
            </a:r>
            <a:r>
              <a:rPr lang="pl-PL" sz="2000" dirty="0" err="1" smtClean="0"/>
              <a:t>changes</a:t>
            </a:r>
            <a:endParaRPr lang="pl-PL" sz="2000" dirty="0" smtClean="0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1530350"/>
            <a:ext cx="25415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4022725"/>
            <a:ext cx="2655888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pole tekstowe 1"/>
          <p:cNvSpPr txBox="1">
            <a:spLocks noChangeArrowheads="1"/>
          </p:cNvSpPr>
          <p:nvPr/>
        </p:nvSpPr>
        <p:spPr bwMode="auto">
          <a:xfrm>
            <a:off x="8243888" y="1628775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1600" b="1"/>
              <a:t>2003</a:t>
            </a:r>
          </a:p>
        </p:txBody>
      </p:sp>
      <p:sp>
        <p:nvSpPr>
          <p:cNvPr id="16392" name="pole tekstowe 7"/>
          <p:cNvSpPr txBox="1">
            <a:spLocks noChangeArrowheads="1"/>
          </p:cNvSpPr>
          <p:nvPr/>
        </p:nvSpPr>
        <p:spPr bwMode="auto">
          <a:xfrm>
            <a:off x="8396288" y="4292600"/>
            <a:ext cx="669925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sz="1600" b="1"/>
              <a:t>2015</a:t>
            </a:r>
          </a:p>
        </p:txBody>
      </p:sp>
      <p:sp>
        <p:nvSpPr>
          <p:cNvPr id="16393" name="pole tekstowe 2"/>
          <p:cNvSpPr txBox="1">
            <a:spLocks noChangeArrowheads="1"/>
          </p:cNvSpPr>
          <p:nvPr/>
        </p:nvSpPr>
        <p:spPr bwMode="auto">
          <a:xfrm>
            <a:off x="6588125" y="1320800"/>
            <a:ext cx="232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b="1"/>
              <a:t>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17449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1150"/>
            <a:ext cx="3348037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2" y="3717031"/>
            <a:ext cx="3257986" cy="31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3850" y="115888"/>
            <a:ext cx="8820150" cy="12255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3" y="231775"/>
            <a:ext cx="9144000" cy="993775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pl-PL" sz="3200" b="1" dirty="0"/>
              <a:t>Moran </a:t>
            </a:r>
            <a:r>
              <a:rPr lang="pl-PL" sz="3200" b="1" dirty="0" err="1"/>
              <a:t>scattererplot</a:t>
            </a:r>
            <a:r>
              <a:rPr lang="pl-PL" sz="3200" b="1" dirty="0"/>
              <a:t> – </a:t>
            </a:r>
            <a:r>
              <a:rPr lang="pl-PL" sz="3200" b="1" dirty="0" err="1"/>
              <a:t>example</a:t>
            </a:r>
            <a:r>
              <a:rPr lang="pl-PL" sz="3200" b="1" dirty="0"/>
              <a:t> </a:t>
            </a:r>
            <a:r>
              <a:rPr lang="pl-PL" sz="3200" b="1" dirty="0" smtClean="0"/>
              <a:t>(2)</a:t>
            </a:r>
            <a:endParaRPr lang="pl-PL" sz="3200" b="1" dirty="0" smtClean="0">
              <a:solidFill>
                <a:schemeClr val="bg1"/>
              </a:solidFill>
            </a:endParaRP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314450"/>
            <a:ext cx="32829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502" y="3717032"/>
            <a:ext cx="3079498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pole tekstowe 1"/>
          <p:cNvSpPr txBox="1">
            <a:spLocks noChangeArrowheads="1"/>
          </p:cNvSpPr>
          <p:nvPr/>
        </p:nvSpPr>
        <p:spPr bwMode="auto">
          <a:xfrm>
            <a:off x="3276600" y="22034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2003</a:t>
            </a:r>
          </a:p>
        </p:txBody>
      </p:sp>
      <p:sp>
        <p:nvSpPr>
          <p:cNvPr id="17417" name="pole tekstowe 11"/>
          <p:cNvSpPr txBox="1">
            <a:spLocks noChangeArrowheads="1"/>
          </p:cNvSpPr>
          <p:nvPr/>
        </p:nvSpPr>
        <p:spPr bwMode="auto">
          <a:xfrm>
            <a:off x="8016875" y="2276475"/>
            <a:ext cx="8636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2015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167780" y="1284288"/>
            <a:ext cx="87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Using Moran </a:t>
            </a:r>
            <a:r>
              <a:rPr lang="pl-PL" b="1" dirty="0" err="1" smtClean="0"/>
              <a:t>Scatterplot</a:t>
            </a:r>
            <a:r>
              <a:rPr lang="pl-PL" b="1" dirty="0" smtClean="0"/>
              <a:t> </a:t>
            </a:r>
            <a:r>
              <a:rPr lang="pl-PL" b="1" dirty="0" err="1" smtClean="0"/>
              <a:t>earses</a:t>
            </a:r>
            <a:r>
              <a:rPr lang="pl-PL" b="1" dirty="0" smtClean="0"/>
              <a:t> the </a:t>
            </a:r>
            <a:r>
              <a:rPr lang="pl-PL" b="1" dirty="0" err="1" smtClean="0"/>
              <a:t>scale</a:t>
            </a:r>
            <a:r>
              <a:rPr lang="pl-PL" b="1" dirty="0" smtClean="0"/>
              <a:t> of </a:t>
            </a:r>
            <a:r>
              <a:rPr lang="pl-PL" b="1" dirty="0" err="1" smtClean="0"/>
              <a:t>phenomon</a:t>
            </a:r>
            <a:r>
              <a:rPr lang="pl-PL" b="1" dirty="0" smtClean="0"/>
              <a:t> – we </a:t>
            </a:r>
            <a:r>
              <a:rPr lang="pl-PL" b="1" dirty="0" err="1" smtClean="0"/>
              <a:t>stay</a:t>
            </a:r>
            <a:r>
              <a:rPr lang="pl-PL" b="1" dirty="0" smtClean="0"/>
              <a:t> with </a:t>
            </a:r>
            <a:r>
              <a:rPr lang="pl-PL" b="1" dirty="0" err="1" smtClean="0"/>
              <a:t>patial</a:t>
            </a:r>
            <a:r>
              <a:rPr lang="pl-PL" b="1" dirty="0" smtClean="0"/>
              <a:t> </a:t>
            </a:r>
            <a:r>
              <a:rPr lang="pl-PL" b="1" dirty="0" err="1" smtClean="0"/>
              <a:t>pattern</a:t>
            </a:r>
            <a:r>
              <a:rPr lang="pl-PL" b="1" dirty="0" smtClean="0"/>
              <a:t> </a:t>
            </a:r>
            <a:r>
              <a:rPr lang="pl-PL" b="1" dirty="0" err="1" smtClean="0"/>
              <a:t>only</a:t>
            </a:r>
            <a:endParaRPr lang="pl-PL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67780" y="4869160"/>
            <a:ext cx="1458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We </a:t>
            </a:r>
            <a:r>
              <a:rPr lang="pl-PL" dirty="0" err="1" smtClean="0">
                <a:solidFill>
                  <a:srgbClr val="FF0000"/>
                </a:solidFill>
              </a:rPr>
              <a:t>can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see</a:t>
            </a:r>
            <a:r>
              <a:rPr lang="pl-PL" dirty="0" smtClean="0">
                <a:solidFill>
                  <a:srgbClr val="FF0000"/>
                </a:solidFill>
              </a:rPr>
              <a:t> the </a:t>
            </a:r>
            <a:r>
              <a:rPr lang="pl-PL" dirty="0" err="1" smtClean="0">
                <a:solidFill>
                  <a:srgbClr val="FF0000"/>
                </a:solidFill>
              </a:rPr>
              <a:t>structural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changes</a:t>
            </a:r>
            <a:r>
              <a:rPr lang="pl-PL" dirty="0" smtClean="0">
                <a:solidFill>
                  <a:srgbClr val="FF0000"/>
                </a:solidFill>
              </a:rPr>
              <a:t> in regions.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6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 smtClean="0"/>
              <a:t>What</a:t>
            </a:r>
            <a:r>
              <a:rPr lang="pl-PL" b="1" dirty="0" smtClean="0"/>
              <a:t> </a:t>
            </a:r>
            <a:r>
              <a:rPr lang="pl-PL" b="1" dirty="0" err="1" smtClean="0"/>
              <a:t>else</a:t>
            </a:r>
            <a:r>
              <a:rPr lang="pl-PL" b="1" dirty="0" smtClean="0"/>
              <a:t> we </a:t>
            </a:r>
            <a:r>
              <a:rPr lang="pl-PL" b="1" dirty="0" err="1" smtClean="0"/>
              <a:t>can</a:t>
            </a:r>
            <a:r>
              <a:rPr lang="pl-PL" b="1" dirty="0" smtClean="0"/>
              <a:t> do with </a:t>
            </a:r>
            <a:r>
              <a:rPr lang="pl-PL" b="1" dirty="0" err="1" smtClean="0"/>
              <a:t>spatial</a:t>
            </a:r>
            <a:r>
              <a:rPr lang="pl-PL" b="1" dirty="0" smtClean="0"/>
              <a:t> data to </a:t>
            </a:r>
            <a:r>
              <a:rPr lang="pl-PL" b="1" dirty="0" err="1" smtClean="0"/>
              <a:t>get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information</a:t>
            </a:r>
            <a:r>
              <a:rPr lang="pl-PL" b="1" dirty="0" smtClean="0"/>
              <a:t>? (1)</a:t>
            </a:r>
            <a:endParaRPr lang="pl-PL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err="1" smtClean="0"/>
              <a:t>Except</a:t>
            </a:r>
            <a:r>
              <a:rPr lang="pl-PL" sz="2000" b="1" dirty="0" smtClean="0"/>
              <a:t> Moran </a:t>
            </a:r>
            <a:r>
              <a:rPr lang="pl-PL" sz="2000" b="1" dirty="0" err="1" smtClean="0"/>
              <a:t>statistics</a:t>
            </a:r>
            <a:r>
              <a:rPr lang="pl-PL" sz="2000" dirty="0" smtClean="0"/>
              <a:t> (and </a:t>
            </a:r>
            <a:r>
              <a:rPr lang="pl-PL" sz="2000" dirty="0" err="1" smtClean="0"/>
              <a:t>other</a:t>
            </a:r>
            <a:r>
              <a:rPr lang="pl-PL" sz="2000" dirty="0" smtClean="0"/>
              <a:t> ESDA </a:t>
            </a:r>
            <a:r>
              <a:rPr lang="pl-PL" sz="2000" dirty="0" err="1" smtClean="0"/>
              <a:t>stats</a:t>
            </a:r>
            <a:r>
              <a:rPr lang="pl-PL" sz="2000" dirty="0" smtClean="0"/>
              <a:t>) one </a:t>
            </a:r>
            <a:r>
              <a:rPr lang="pl-PL" sz="2000" dirty="0" err="1" smtClean="0"/>
              <a:t>can</a:t>
            </a:r>
            <a:r>
              <a:rPr lang="pl-PL" sz="2000" dirty="0" smtClean="0"/>
              <a:t> </a:t>
            </a:r>
            <a:r>
              <a:rPr lang="pl-PL" sz="2000" dirty="0" err="1" smtClean="0"/>
              <a:t>explore</a:t>
            </a:r>
            <a:r>
              <a:rPr lang="pl-PL" sz="2000" dirty="0" smtClean="0"/>
              <a:t>:</a:t>
            </a:r>
          </a:p>
          <a:p>
            <a:pPr lvl="1"/>
            <a:r>
              <a:rPr lang="pl-PL" sz="2000" dirty="0" err="1" smtClean="0"/>
              <a:t>relation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 (y) to </a:t>
            </a:r>
            <a:r>
              <a:rPr lang="pl-PL" sz="2000" dirty="0" err="1" smtClean="0"/>
              <a:t>distance</a:t>
            </a:r>
            <a:r>
              <a:rPr lang="pl-PL" sz="2000" dirty="0" smtClean="0"/>
              <a:t> (x)</a:t>
            </a:r>
          </a:p>
          <a:p>
            <a:pPr lvl="1"/>
            <a:r>
              <a:rPr lang="pl-PL" sz="2000" dirty="0" err="1" smtClean="0"/>
              <a:t>cointegration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time</a:t>
            </a:r>
            <a:r>
              <a:rPr lang="pl-PL" sz="2000" dirty="0" smtClean="0"/>
              <a:t> </a:t>
            </a:r>
            <a:r>
              <a:rPr lang="pl-PL" sz="2000" dirty="0" err="1" smtClean="0"/>
              <a:t>series</a:t>
            </a:r>
            <a:r>
              <a:rPr lang="pl-PL" sz="2000" dirty="0" smtClean="0"/>
              <a:t> data for </a:t>
            </a:r>
            <a:r>
              <a:rPr lang="pl-PL" sz="2000" dirty="0" err="1" smtClean="0"/>
              <a:t>each</a:t>
            </a:r>
            <a:r>
              <a:rPr lang="pl-PL" sz="2000" dirty="0" smtClean="0"/>
              <a:t> region</a:t>
            </a:r>
          </a:p>
          <a:p>
            <a:pPr lvl="1"/>
            <a:r>
              <a:rPr lang="pl-PL" sz="2000" dirty="0" err="1" smtClean="0"/>
              <a:t>maps</a:t>
            </a:r>
            <a:r>
              <a:rPr lang="pl-PL" sz="2000" dirty="0" smtClean="0"/>
              <a:t> of </a:t>
            </a:r>
            <a:r>
              <a:rPr lang="pl-PL" sz="2000" dirty="0" err="1" smtClean="0"/>
              <a:t>extreme</a:t>
            </a:r>
            <a:r>
              <a:rPr lang="pl-PL" sz="2000" dirty="0" smtClean="0"/>
              <a:t> 10% of </a:t>
            </a:r>
            <a:r>
              <a:rPr lang="pl-PL" sz="2000" dirty="0" err="1" smtClean="0"/>
              <a:t>values</a:t>
            </a:r>
            <a:endParaRPr lang="pl-PL" sz="2000" dirty="0" smtClean="0"/>
          </a:p>
          <a:p>
            <a:pPr lvl="1"/>
            <a:r>
              <a:rPr lang="pl-PL" sz="2000" dirty="0" err="1" smtClean="0"/>
              <a:t>phenomenon</a:t>
            </a:r>
            <a:r>
              <a:rPr lang="pl-PL" sz="2000" dirty="0" smtClean="0"/>
              <a:t> in </a:t>
            </a:r>
            <a:r>
              <a:rPr lang="pl-PL" sz="2000" dirty="0" err="1" smtClean="0"/>
              <a:t>relation</a:t>
            </a:r>
            <a:r>
              <a:rPr lang="pl-PL" sz="2000" dirty="0" smtClean="0"/>
              <a:t> to </a:t>
            </a:r>
            <a:r>
              <a:rPr lang="pl-PL" sz="2000" dirty="0" err="1" smtClean="0"/>
              <a:t>core-periphery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</a:t>
            </a:r>
            <a:endParaRPr lang="pl-PL" sz="2000" dirty="0"/>
          </a:p>
        </p:txBody>
      </p:sp>
      <p:pic>
        <p:nvPicPr>
          <p:cNvPr id="7" name="Picture 2" descr="1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1800000" cy="180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86260"/>
            <a:ext cx="180436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84" y="3486260"/>
            <a:ext cx="1800000" cy="18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264" y="3578949"/>
            <a:ext cx="1800000" cy="16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5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 smtClean="0"/>
              <a:t>What</a:t>
            </a:r>
            <a:r>
              <a:rPr lang="pl-PL" b="1" dirty="0" smtClean="0"/>
              <a:t> for do we </a:t>
            </a:r>
            <a:r>
              <a:rPr lang="pl-PL" b="1" dirty="0" err="1" smtClean="0"/>
              <a:t>need</a:t>
            </a:r>
            <a:r>
              <a:rPr lang="pl-PL" b="1" dirty="0" smtClean="0"/>
              <a:t> the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weights</a:t>
            </a:r>
            <a:r>
              <a:rPr lang="pl-PL" b="1" dirty="0" smtClean="0"/>
              <a:t> matrix?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smtClean="0"/>
              <a:t>It </a:t>
            </a:r>
            <a:r>
              <a:rPr lang="pl-PL" sz="2000" b="1" dirty="0" err="1" smtClean="0"/>
              <a:t>is</a:t>
            </a:r>
            <a:r>
              <a:rPr lang="pl-PL" sz="2000" b="1" dirty="0" smtClean="0"/>
              <a:t> to </a:t>
            </a:r>
            <a:r>
              <a:rPr lang="en-US" sz="2000" b="1" dirty="0" err="1" smtClean="0"/>
              <a:t>incorporat</a:t>
            </a:r>
            <a:r>
              <a:rPr lang="pl-PL" sz="2000" b="1" dirty="0" smtClean="0"/>
              <a:t>e</a:t>
            </a:r>
            <a:r>
              <a:rPr lang="en-US" sz="2000" b="1" dirty="0" smtClean="0"/>
              <a:t> </a:t>
            </a:r>
            <a:r>
              <a:rPr lang="en-US" sz="2000" b="1" dirty="0"/>
              <a:t>spatial dependence into the </a:t>
            </a:r>
            <a:r>
              <a:rPr lang="en-US" sz="2000" b="1" dirty="0" smtClean="0"/>
              <a:t>model</a:t>
            </a:r>
            <a:r>
              <a:rPr lang="pl-PL" sz="2000" b="1" dirty="0"/>
              <a:t> </a:t>
            </a:r>
            <a:r>
              <a:rPr lang="pl-PL" sz="2000" b="1" dirty="0" smtClean="0"/>
              <a:t>- </a:t>
            </a:r>
            <a:r>
              <a:rPr lang="pl-PL" sz="2000" b="1" dirty="0" err="1" smtClean="0"/>
              <a:t>always</a:t>
            </a:r>
            <a:r>
              <a:rPr lang="pl-PL" sz="2000" b="1" dirty="0" smtClean="0"/>
              <a:t> a </a:t>
            </a:r>
            <a:r>
              <a:rPr lang="pl-PL" sz="2000" b="1" dirty="0" err="1" smtClean="0"/>
              <a:t>question</a:t>
            </a:r>
            <a:r>
              <a:rPr lang="pl-PL" sz="2000" b="1" dirty="0" smtClean="0"/>
              <a:t> „</a:t>
            </a:r>
            <a:r>
              <a:rPr lang="pl-PL" sz="2000" b="1" dirty="0" err="1" smtClean="0"/>
              <a:t>how</a:t>
            </a:r>
            <a:r>
              <a:rPr lang="pl-PL" sz="2000" b="1" dirty="0" smtClean="0"/>
              <a:t>”:</a:t>
            </a:r>
          </a:p>
          <a:p>
            <a:pPr lvl="1"/>
            <a:r>
              <a:rPr lang="pl-PL" sz="2000" dirty="0" err="1" smtClean="0"/>
              <a:t>What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a </a:t>
            </a:r>
            <a:r>
              <a:rPr lang="en-US" sz="2000" dirty="0"/>
              <a:t>good criteria to define closeness in </a:t>
            </a:r>
            <a:r>
              <a:rPr lang="en-US" sz="2000" dirty="0" smtClean="0"/>
              <a:t>space</a:t>
            </a:r>
            <a:endParaRPr lang="pl-PL" sz="2000" dirty="0" smtClean="0"/>
          </a:p>
          <a:p>
            <a:pPr lvl="1"/>
            <a:r>
              <a:rPr lang="pl-PL" sz="2000" dirty="0" err="1" smtClean="0"/>
              <a:t>Which</a:t>
            </a:r>
            <a:r>
              <a:rPr lang="pl-PL" sz="2000" dirty="0" smtClean="0"/>
              <a:t>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units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be </a:t>
            </a:r>
            <a:r>
              <a:rPr lang="pl-PL" sz="2000" dirty="0" err="1" smtClean="0"/>
              <a:t>treated</a:t>
            </a:r>
            <a:r>
              <a:rPr lang="pl-PL" sz="2000" dirty="0" smtClean="0"/>
              <a:t> as </a:t>
            </a:r>
            <a:r>
              <a:rPr lang="pl-PL" sz="2000" dirty="0" err="1" smtClean="0"/>
              <a:t>neighbours</a:t>
            </a:r>
            <a:r>
              <a:rPr lang="pl-PL" sz="2000" dirty="0" smtClean="0"/>
              <a:t> (</a:t>
            </a:r>
            <a:r>
              <a:rPr lang="pl-PL" sz="2000" dirty="0" err="1" smtClean="0"/>
              <a:t>who</a:t>
            </a:r>
            <a:r>
              <a:rPr lang="pl-PL" sz="2000" dirty="0" smtClean="0"/>
              <a:t> influence </a:t>
            </a:r>
            <a:r>
              <a:rPr lang="pl-PL" sz="2000" dirty="0" err="1" smtClean="0"/>
              <a:t>given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err="1" smtClean="0"/>
              <a:t>Should</a:t>
            </a:r>
            <a:r>
              <a:rPr lang="pl-PL" sz="2000" dirty="0" smtClean="0"/>
              <a:t> W be </a:t>
            </a:r>
            <a:r>
              <a:rPr lang="en-US" sz="2000" dirty="0" smtClean="0"/>
              <a:t>selected </a:t>
            </a:r>
            <a:r>
              <a:rPr lang="en-US" sz="2000" i="1" dirty="0"/>
              <a:t>a priori </a:t>
            </a:r>
            <a:r>
              <a:rPr lang="pl-PL" sz="2000" i="1" dirty="0" smtClean="0"/>
              <a:t>? </a:t>
            </a:r>
            <a:r>
              <a:rPr lang="en-US" sz="2000" dirty="0" smtClean="0"/>
              <a:t>– </a:t>
            </a:r>
            <a:r>
              <a:rPr lang="en-US" sz="2000" dirty="0"/>
              <a:t>then it is about the assumption on the nature of links</a:t>
            </a:r>
          </a:p>
          <a:p>
            <a:pPr lvl="1"/>
            <a:r>
              <a:rPr lang="pl-PL" sz="2000" dirty="0" err="1" smtClean="0"/>
              <a:t>Should</a:t>
            </a:r>
            <a:r>
              <a:rPr lang="pl-PL" sz="2000" dirty="0" smtClean="0"/>
              <a:t> W be </a:t>
            </a:r>
            <a:r>
              <a:rPr lang="en-US" sz="2000" dirty="0" smtClean="0"/>
              <a:t>derived </a:t>
            </a:r>
            <a:r>
              <a:rPr lang="en-US" sz="2000" dirty="0"/>
              <a:t>from the data and tested </a:t>
            </a:r>
            <a:r>
              <a:rPr lang="pl-PL" sz="2000" dirty="0" smtClean="0"/>
              <a:t>?</a:t>
            </a:r>
            <a:r>
              <a:rPr lang="en-US" sz="2000" dirty="0" smtClean="0"/>
              <a:t> – </a:t>
            </a:r>
            <a:r>
              <a:rPr lang="pl-PL" sz="2000" dirty="0" err="1" smtClean="0"/>
              <a:t>then</a:t>
            </a:r>
            <a:r>
              <a:rPr lang="pl-PL" sz="2000" dirty="0" smtClean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plays the role of the filter</a:t>
            </a: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336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else</a:t>
            </a:r>
            <a:r>
              <a:rPr lang="pl-PL" b="1" dirty="0"/>
              <a:t> we </a:t>
            </a:r>
            <a:r>
              <a:rPr lang="pl-PL" b="1" dirty="0" err="1"/>
              <a:t>can</a:t>
            </a:r>
            <a:r>
              <a:rPr lang="pl-PL" b="1" dirty="0"/>
              <a:t> do with </a:t>
            </a:r>
            <a:r>
              <a:rPr lang="pl-PL" b="1" dirty="0" err="1"/>
              <a:t>spatial</a:t>
            </a:r>
            <a:r>
              <a:rPr lang="pl-PL" b="1" dirty="0"/>
              <a:t> data to </a:t>
            </a:r>
            <a:r>
              <a:rPr lang="pl-PL" b="1" dirty="0" err="1"/>
              <a:t>get</a:t>
            </a:r>
            <a:r>
              <a:rPr lang="pl-PL" b="1" dirty="0"/>
              <a:t>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b="1" dirty="0" err="1"/>
              <a:t>information</a:t>
            </a:r>
            <a:r>
              <a:rPr lang="pl-PL" b="1" dirty="0"/>
              <a:t>? </a:t>
            </a:r>
            <a:r>
              <a:rPr lang="pl-PL" b="1" dirty="0" smtClean="0"/>
              <a:t>(2)</a:t>
            </a:r>
            <a:endParaRPr lang="pl-PL" dirty="0"/>
          </a:p>
        </p:txBody>
      </p:sp>
      <p:pic>
        <p:nvPicPr>
          <p:cNvPr id="4" name="Picture 2" descr="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84400"/>
            <a:ext cx="4392612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239963"/>
            <a:ext cx="459105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1"/>
          <p:cNvSpPr txBox="1">
            <a:spLocks/>
          </p:cNvSpPr>
          <p:nvPr/>
        </p:nvSpPr>
        <p:spPr>
          <a:xfrm>
            <a:off x="179388" y="1700808"/>
            <a:ext cx="4186237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 smtClean="0"/>
              <a:t>Distance</a:t>
            </a:r>
            <a:r>
              <a:rPr lang="pl-PL" sz="2000" dirty="0" smtClean="0"/>
              <a:t>-dependent </a:t>
            </a:r>
            <a:r>
              <a:rPr lang="pl-PL" sz="2000" dirty="0" err="1" smtClean="0"/>
              <a:t>unemployment</a:t>
            </a:r>
            <a:endParaRPr lang="pl-PL" sz="2000" dirty="0" smtClean="0"/>
          </a:p>
        </p:txBody>
      </p:sp>
      <p:sp>
        <p:nvSpPr>
          <p:cNvPr id="7" name="Symbol zastępczy zawartości 1"/>
          <p:cNvSpPr>
            <a:spLocks noGrp="1"/>
          </p:cNvSpPr>
          <p:nvPr>
            <p:ph sz="half" idx="1"/>
          </p:nvPr>
        </p:nvSpPr>
        <p:spPr>
          <a:xfrm>
            <a:off x="4900067" y="1614289"/>
            <a:ext cx="4217987" cy="965200"/>
          </a:xfrm>
        </p:spPr>
        <p:txBody>
          <a:bodyPr/>
          <a:lstStyle/>
          <a:p>
            <a:r>
              <a:rPr lang="pl-PL" sz="2000" dirty="0" err="1" smtClean="0"/>
              <a:t>Gini</a:t>
            </a:r>
            <a:r>
              <a:rPr lang="pl-PL" sz="2000" dirty="0" smtClean="0"/>
              <a:t> of </a:t>
            </a:r>
            <a:r>
              <a:rPr lang="pl-PL" sz="2000" dirty="0" err="1" smtClean="0"/>
              <a:t>unemployed</a:t>
            </a:r>
            <a:r>
              <a:rPr lang="pl-PL" sz="2000" dirty="0" smtClean="0"/>
              <a:t> </a:t>
            </a:r>
            <a:r>
              <a:rPr lang="pl-PL" sz="2000" dirty="0" err="1" smtClean="0"/>
              <a:t>persons</a:t>
            </a:r>
            <a:r>
              <a:rPr lang="pl-PL" sz="2000" dirty="0" smtClean="0"/>
              <a:t> in NUTS2 regions</a:t>
            </a:r>
          </a:p>
        </p:txBody>
      </p:sp>
    </p:spTree>
    <p:extLst>
      <p:ext uri="{BB962C8B-B14F-4D97-AF65-F5344CB8AC3E}">
        <p14:creationId xmlns:p14="http://schemas.microsoft.com/office/powerpoint/2010/main" val="73172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24113"/>
            <a:ext cx="26066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487613"/>
            <a:ext cx="25463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473325"/>
            <a:ext cx="302577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pole tekstowe 1"/>
          <p:cNvSpPr txBox="1">
            <a:spLocks noChangeArrowheads="1"/>
          </p:cNvSpPr>
          <p:nvPr/>
        </p:nvSpPr>
        <p:spPr bwMode="auto">
          <a:xfrm>
            <a:off x="107950" y="180340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dirty="0" err="1"/>
              <a:t>Unemployment</a:t>
            </a:r>
            <a:r>
              <a:rPr lang="pl-PL" dirty="0"/>
              <a:t> </a:t>
            </a:r>
            <a:r>
              <a:rPr lang="pl-PL" dirty="0" err="1"/>
              <a:t>rate</a:t>
            </a:r>
            <a:endParaRPr lang="pl-PL" dirty="0"/>
          </a:p>
        </p:txBody>
      </p:sp>
      <p:sp>
        <p:nvSpPr>
          <p:cNvPr id="19464" name="pole tekstowe 13"/>
          <p:cNvSpPr txBox="1">
            <a:spLocks noChangeArrowheads="1"/>
          </p:cNvSpPr>
          <p:nvPr/>
        </p:nvSpPr>
        <p:spPr bwMode="auto">
          <a:xfrm>
            <a:off x="3059113" y="1700213"/>
            <a:ext cx="2449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Own revenues per capita</a:t>
            </a:r>
          </a:p>
        </p:txBody>
      </p:sp>
      <p:sp>
        <p:nvSpPr>
          <p:cNvPr id="19465" name="pole tekstowe 14"/>
          <p:cNvSpPr txBox="1">
            <a:spLocks noChangeArrowheads="1"/>
          </p:cNvSpPr>
          <p:nvPr/>
        </p:nvSpPr>
        <p:spPr bwMode="auto">
          <a:xfrm>
            <a:off x="6503988" y="1690688"/>
            <a:ext cx="2447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Health care system spendigs per capita</a:t>
            </a: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else</a:t>
            </a:r>
            <a:r>
              <a:rPr lang="pl-PL" b="1" dirty="0"/>
              <a:t> we </a:t>
            </a:r>
            <a:r>
              <a:rPr lang="pl-PL" b="1" dirty="0" err="1"/>
              <a:t>can</a:t>
            </a:r>
            <a:r>
              <a:rPr lang="pl-PL" b="1" dirty="0"/>
              <a:t> do with </a:t>
            </a:r>
            <a:r>
              <a:rPr lang="pl-PL" b="1" dirty="0" err="1"/>
              <a:t>spatial</a:t>
            </a:r>
            <a:r>
              <a:rPr lang="pl-PL" b="1" dirty="0"/>
              <a:t> data to </a:t>
            </a:r>
            <a:r>
              <a:rPr lang="pl-PL" b="1" dirty="0" err="1"/>
              <a:t>get</a:t>
            </a:r>
            <a:r>
              <a:rPr lang="pl-PL" b="1" dirty="0"/>
              <a:t>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b="1" dirty="0" err="1"/>
              <a:t>information</a:t>
            </a:r>
            <a:r>
              <a:rPr lang="pl-PL" b="1" dirty="0"/>
              <a:t>? </a:t>
            </a:r>
            <a:r>
              <a:rPr lang="pl-PL" b="1" dirty="0" smtClean="0"/>
              <a:t>(3)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588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2852738"/>
            <a:ext cx="4038600" cy="3622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492375"/>
            <a:ext cx="4038600" cy="4033838"/>
          </a:xfrm>
          <a:noFill/>
        </p:spPr>
      </p:pic>
      <p:sp>
        <p:nvSpPr>
          <p:cNvPr id="20486" name="pole tekstowe 1"/>
          <p:cNvSpPr txBox="1">
            <a:spLocks noChangeArrowheads="1"/>
          </p:cNvSpPr>
          <p:nvPr/>
        </p:nvSpPr>
        <p:spPr bwMode="auto">
          <a:xfrm>
            <a:off x="827088" y="1708150"/>
            <a:ext cx="3240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Business units per capita</a:t>
            </a:r>
          </a:p>
        </p:txBody>
      </p:sp>
      <p:sp>
        <p:nvSpPr>
          <p:cNvPr id="20487" name="pole tekstowe 8"/>
          <p:cNvSpPr txBox="1">
            <a:spLocks noChangeArrowheads="1"/>
          </p:cNvSpPr>
          <p:nvPr/>
        </p:nvSpPr>
        <p:spPr bwMode="auto">
          <a:xfrm>
            <a:off x="5516563" y="1997075"/>
            <a:ext cx="3240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Distance between NUTS5 units and core city</a:t>
            </a:r>
          </a:p>
        </p:txBody>
      </p:sp>
      <p:sp>
        <p:nvSpPr>
          <p:cNvPr id="10" name="Strzałka zakrzywiona w dół 9"/>
          <p:cNvSpPr/>
          <p:nvPr/>
        </p:nvSpPr>
        <p:spPr>
          <a:xfrm>
            <a:off x="4067175" y="2063750"/>
            <a:ext cx="792163" cy="28575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Strzałka zakrzywiona w lewo 10"/>
          <p:cNvSpPr/>
          <p:nvPr/>
        </p:nvSpPr>
        <p:spPr>
          <a:xfrm rot="5400000">
            <a:off x="4279107" y="2235994"/>
            <a:ext cx="296862" cy="8636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chemeClr val="tx1"/>
              </a:solidFill>
            </a:endParaRPr>
          </a:p>
        </p:txBody>
      </p:sp>
      <p:sp>
        <p:nvSpPr>
          <p:cNvPr id="20490" name="pole tekstowe 2"/>
          <p:cNvSpPr txBox="1">
            <a:spLocks noChangeArrowheads="1"/>
          </p:cNvSpPr>
          <p:nvPr/>
        </p:nvSpPr>
        <p:spPr bwMode="auto">
          <a:xfrm>
            <a:off x="4319588" y="2266950"/>
            <a:ext cx="21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/>
              <a:t>?</a:t>
            </a:r>
          </a:p>
        </p:txBody>
      </p:sp>
      <p:sp>
        <p:nvSpPr>
          <p:cNvPr id="12" name="Tytuł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b="1" dirty="0" err="1" smtClean="0"/>
              <a:t>What</a:t>
            </a:r>
            <a:r>
              <a:rPr lang="pl-PL" b="1" dirty="0" smtClean="0"/>
              <a:t> </a:t>
            </a:r>
            <a:r>
              <a:rPr lang="pl-PL" b="1" dirty="0" err="1" smtClean="0"/>
              <a:t>else</a:t>
            </a:r>
            <a:r>
              <a:rPr lang="pl-PL" b="1" dirty="0" smtClean="0"/>
              <a:t> we </a:t>
            </a:r>
            <a:r>
              <a:rPr lang="pl-PL" b="1" dirty="0" err="1" smtClean="0"/>
              <a:t>can</a:t>
            </a:r>
            <a:r>
              <a:rPr lang="pl-PL" b="1" dirty="0" smtClean="0"/>
              <a:t> do with </a:t>
            </a:r>
            <a:r>
              <a:rPr lang="pl-PL" b="1" dirty="0" err="1" smtClean="0"/>
              <a:t>spatial</a:t>
            </a:r>
            <a:r>
              <a:rPr lang="pl-PL" b="1" dirty="0" smtClean="0"/>
              <a:t> data to </a:t>
            </a:r>
            <a:r>
              <a:rPr lang="pl-PL" b="1" dirty="0" err="1" smtClean="0"/>
              <a:t>get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information</a:t>
            </a:r>
            <a:r>
              <a:rPr lang="pl-PL" b="1" dirty="0" smtClean="0"/>
              <a:t>? (4)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77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 err="1" smtClean="0"/>
              <a:t>Functions</a:t>
            </a:r>
            <a:r>
              <a:rPr lang="pl-PL" b="1" dirty="0" smtClean="0"/>
              <a:t> of W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Spatial weights matrix W</a:t>
            </a:r>
          </a:p>
          <a:p>
            <a:pPr lvl="1"/>
            <a:r>
              <a:rPr lang="en-US" sz="2000" dirty="0"/>
              <a:t>Different criteria of </a:t>
            </a:r>
            <a:r>
              <a:rPr lang="en-US" sz="2000" dirty="0" err="1"/>
              <a:t>neighbourhood</a:t>
            </a:r>
            <a:r>
              <a:rPr lang="en-US" sz="2000" dirty="0"/>
              <a:t> and the strength of the links</a:t>
            </a:r>
          </a:p>
          <a:p>
            <a:pPr lvl="1"/>
            <a:r>
              <a:rPr lang="pl-PL" sz="2000" dirty="0"/>
              <a:t>It </a:t>
            </a:r>
            <a:r>
              <a:rPr lang="pl-PL" sz="2000" dirty="0" err="1"/>
              <a:t>indicates</a:t>
            </a:r>
            <a:r>
              <a:rPr lang="pl-PL" sz="2000" dirty="0"/>
              <a:t> the </a:t>
            </a:r>
            <a:r>
              <a:rPr lang="pl-PL" sz="2000" dirty="0" err="1"/>
              <a:t>relative</a:t>
            </a:r>
            <a:r>
              <a:rPr lang="pl-PL" sz="2000" dirty="0"/>
              <a:t> </a:t>
            </a:r>
            <a:r>
              <a:rPr lang="pl-PL" sz="2000" dirty="0" err="1"/>
              <a:t>location</a:t>
            </a:r>
            <a:r>
              <a:rPr lang="pl-PL" sz="2000" dirty="0"/>
              <a:t> of </a:t>
            </a:r>
            <a:r>
              <a:rPr lang="pl-PL" sz="2000" dirty="0" err="1"/>
              <a:t>units</a:t>
            </a:r>
            <a:r>
              <a:rPr lang="pl-PL" sz="2000" dirty="0"/>
              <a:t> (with </a:t>
            </a:r>
            <a:r>
              <a:rPr lang="pl-PL" sz="2000" dirty="0" err="1"/>
              <a:t>regard</a:t>
            </a:r>
            <a:r>
              <a:rPr lang="pl-PL" sz="2000" dirty="0"/>
              <a:t> to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 smtClean="0"/>
              <a:t>) – the </a:t>
            </a:r>
            <a:r>
              <a:rPr lang="pl-PL" sz="2000" dirty="0" err="1" smtClean="0"/>
              <a:t>structure</a:t>
            </a:r>
            <a:r>
              <a:rPr lang="pl-PL" sz="2000" dirty="0" smtClean="0"/>
              <a:t> of </a:t>
            </a:r>
            <a:r>
              <a:rPr lang="pl-PL" sz="2000" dirty="0" err="1" smtClean="0"/>
              <a:t>neighbourhood</a:t>
            </a:r>
            <a:endParaRPr lang="pl-PL" sz="2000" dirty="0" smtClean="0"/>
          </a:p>
          <a:p>
            <a:pPr lvl="1"/>
            <a:r>
              <a:rPr lang="pl-PL" sz="2000" dirty="0" smtClean="0"/>
              <a:t>a</a:t>
            </a:r>
            <a:r>
              <a:rPr lang="en-US" sz="2000" dirty="0" err="1" smtClean="0"/>
              <a:t>ssign</a:t>
            </a:r>
            <a:r>
              <a:rPr lang="pl-PL" sz="2000" dirty="0" err="1" smtClean="0"/>
              <a:t>ed</a:t>
            </a:r>
            <a:r>
              <a:rPr lang="en-US" sz="2000" dirty="0" smtClean="0"/>
              <a:t> </a:t>
            </a:r>
            <a:r>
              <a:rPr lang="en-US" sz="2000" dirty="0"/>
              <a:t>weights </a:t>
            </a:r>
            <a:r>
              <a:rPr lang="pl-PL" sz="2000" dirty="0" err="1" smtClean="0"/>
              <a:t>are</a:t>
            </a:r>
            <a:r>
              <a:rPr lang="pl-PL" sz="2000" dirty="0" smtClean="0"/>
              <a:t> to </a:t>
            </a:r>
            <a:r>
              <a:rPr lang="en-US" sz="2000" dirty="0" smtClean="0"/>
              <a:t>measure </a:t>
            </a:r>
            <a:r>
              <a:rPr lang="en-US" sz="2000" dirty="0"/>
              <a:t>the intensity of the relationship among </a:t>
            </a:r>
            <a:r>
              <a:rPr lang="en-US" sz="2000" dirty="0" smtClean="0"/>
              <a:t>spatial unit</a:t>
            </a:r>
            <a:r>
              <a:rPr lang="pl-PL" sz="2000" dirty="0" smtClean="0"/>
              <a:t>s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for computing „spatial lag” – average of values in </a:t>
            </a:r>
            <a:r>
              <a:rPr lang="en-US" sz="2000" dirty="0" err="1"/>
              <a:t>neighbourhood</a:t>
            </a:r>
            <a:endParaRPr lang="en-US" sz="2000" dirty="0"/>
          </a:p>
          <a:p>
            <a:pPr lvl="1"/>
            <a:r>
              <a:rPr lang="pl-PL" sz="2000" dirty="0" smtClean="0"/>
              <a:t>It i</a:t>
            </a:r>
            <a:r>
              <a:rPr lang="en-US" sz="2000" dirty="0" smtClean="0"/>
              <a:t>s </a:t>
            </a:r>
            <a:r>
              <a:rPr lang="en-US" sz="2000" dirty="0"/>
              <a:t>used in calculations of spatial statistics and estimation of models</a:t>
            </a:r>
            <a:endParaRPr lang="pl-PL" sz="2000" dirty="0"/>
          </a:p>
          <a:p>
            <a:pPr lvl="1"/>
            <a:r>
              <a:rPr lang="pl-PL" sz="2000" dirty="0" smtClean="0"/>
              <a:t>It </a:t>
            </a:r>
            <a:r>
              <a:rPr lang="pl-PL" sz="2000" dirty="0" err="1"/>
              <a:t>i</a:t>
            </a:r>
            <a:r>
              <a:rPr lang="pl-PL" sz="2000" dirty="0" err="1" smtClean="0"/>
              <a:t>s</a:t>
            </a:r>
            <a:r>
              <a:rPr lang="pl-PL" sz="2000" dirty="0" smtClean="0"/>
              <a:t> </a:t>
            </a:r>
            <a:r>
              <a:rPr lang="pl-PL" sz="2000" dirty="0" err="1"/>
              <a:t>crucial</a:t>
            </a:r>
            <a:r>
              <a:rPr lang="pl-PL" sz="2000" dirty="0"/>
              <a:t> in </a:t>
            </a:r>
            <a:r>
              <a:rPr lang="pl-PL" sz="2000" dirty="0" err="1"/>
              <a:t>measuring</a:t>
            </a:r>
            <a:r>
              <a:rPr lang="pl-PL" sz="2000" dirty="0"/>
              <a:t> the </a:t>
            </a:r>
            <a:r>
              <a:rPr lang="pl-PL" sz="2000" dirty="0" err="1" smtClean="0"/>
              <a:t>externalities</a:t>
            </a:r>
            <a:endParaRPr lang="pl-PL" sz="2000" dirty="0" smtClean="0"/>
          </a:p>
          <a:p>
            <a:pPr lvl="1"/>
            <a:r>
              <a:rPr lang="pl-PL" sz="2000" dirty="0" smtClean="0"/>
              <a:t>It </a:t>
            </a:r>
            <a:r>
              <a:rPr lang="pl-PL" sz="2000" dirty="0" err="1" smtClean="0"/>
              <a:t>may</a:t>
            </a:r>
            <a:r>
              <a:rPr lang="pl-PL" sz="2000" dirty="0" smtClean="0"/>
              <a:t> be </a:t>
            </a:r>
            <a:r>
              <a:rPr lang="pl-PL" sz="2000" dirty="0" err="1" smtClean="0"/>
              <a:t>symmetric</a:t>
            </a:r>
            <a:r>
              <a:rPr lang="pl-PL" sz="2000" dirty="0" smtClean="0"/>
              <a:t>, but not </a:t>
            </a:r>
            <a:r>
              <a:rPr lang="pl-PL" sz="2000" dirty="0" err="1" smtClean="0"/>
              <a:t>necessarily</a:t>
            </a:r>
            <a:r>
              <a:rPr lang="pl-PL" sz="2000" dirty="0" smtClean="0"/>
              <a:t> </a:t>
            </a:r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03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r"/>
            <a:r>
              <a:rPr lang="pl-PL" b="1" dirty="0" smtClean="0"/>
              <a:t>W </a:t>
            </a:r>
            <a:r>
              <a:rPr lang="pl-PL" b="1" dirty="0" err="1" smtClean="0"/>
              <a:t>construction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328464"/>
            <a:ext cx="856895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weights</a:t>
            </a:r>
            <a:r>
              <a:rPr lang="pl-PL" sz="2000" b="1" dirty="0" smtClean="0"/>
              <a:t> matrix W</a:t>
            </a:r>
          </a:p>
          <a:p>
            <a:pPr>
              <a:buFontTx/>
              <a:buChar char="-"/>
            </a:pPr>
            <a:r>
              <a:rPr lang="pl-PL" sz="2000" dirty="0" err="1" smtClean="0"/>
              <a:t>size</a:t>
            </a:r>
            <a:r>
              <a:rPr lang="pl-PL" sz="2000" dirty="0" smtClean="0"/>
              <a:t>: </a:t>
            </a:r>
            <a:r>
              <a:rPr lang="pl-PL" sz="2000" i="1" dirty="0"/>
              <a:t>n </a:t>
            </a:r>
            <a:r>
              <a:rPr lang="pl-PL" sz="2000" dirty="0"/>
              <a:t>× </a:t>
            </a:r>
            <a:r>
              <a:rPr lang="pl-PL" sz="2000" i="1" dirty="0"/>
              <a:t>n</a:t>
            </a:r>
            <a:r>
              <a:rPr lang="pl-PL" sz="2000" i="1" dirty="0" smtClean="0"/>
              <a:t>,</a:t>
            </a:r>
            <a:r>
              <a:rPr lang="pl-PL" sz="2000" dirty="0" smtClean="0"/>
              <a:t> </a:t>
            </a:r>
          </a:p>
          <a:p>
            <a:pPr>
              <a:buFontTx/>
              <a:buChar char="-"/>
            </a:pPr>
            <a:r>
              <a:rPr lang="pl-PL" sz="2000" dirty="0" smtClean="0"/>
              <a:t>diagonal </a:t>
            </a:r>
            <a:r>
              <a:rPr lang="pl-PL" sz="2000" dirty="0" err="1" smtClean="0"/>
              <a:t>w</a:t>
            </a:r>
            <a:r>
              <a:rPr lang="pl-PL" sz="2000" baseline="-25000" dirty="0" err="1" smtClean="0"/>
              <a:t>ii</a:t>
            </a:r>
            <a:r>
              <a:rPr lang="pl-PL" sz="2000" baseline="-25000" dirty="0" smtClean="0"/>
              <a:t> </a:t>
            </a:r>
            <a:r>
              <a:rPr lang="pl-PL" sz="2000" dirty="0" smtClean="0"/>
              <a:t>=0</a:t>
            </a:r>
          </a:p>
          <a:p>
            <a:pPr marL="342900" lvl="1" indent="-342900">
              <a:buFontTx/>
              <a:buChar char="-"/>
            </a:pP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/>
              <a:t>may</a:t>
            </a:r>
            <a:r>
              <a:rPr lang="pl-PL" sz="2000" dirty="0"/>
              <a:t> be </a:t>
            </a:r>
            <a:r>
              <a:rPr lang="pl-PL" sz="2000" dirty="0" err="1"/>
              <a:t>symmetric</a:t>
            </a:r>
            <a:r>
              <a:rPr lang="pl-PL" sz="2000" dirty="0"/>
              <a:t>, but not </a:t>
            </a:r>
            <a:r>
              <a:rPr lang="pl-PL" sz="2000" dirty="0" err="1"/>
              <a:t>necessarily</a:t>
            </a:r>
            <a:r>
              <a:rPr lang="pl-PL" sz="2000" dirty="0"/>
              <a:t> 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i="1" dirty="0" err="1"/>
              <a:t>wij</a:t>
            </a:r>
            <a:r>
              <a:rPr lang="en-US" sz="2000" b="1" i="1" dirty="0"/>
              <a:t> </a:t>
            </a:r>
            <a:r>
              <a:rPr lang="pl-PL" sz="2000" i="1" dirty="0"/>
              <a:t>- </a:t>
            </a:r>
            <a:r>
              <a:rPr lang="en-US" sz="2000" dirty="0"/>
              <a:t>weights for each pair of locations</a:t>
            </a:r>
            <a:r>
              <a:rPr lang="pl-PL" sz="2000" dirty="0"/>
              <a:t>;</a:t>
            </a:r>
            <a:r>
              <a:rPr lang="en-US" sz="2000" dirty="0"/>
              <a:t> </a:t>
            </a:r>
            <a:r>
              <a:rPr lang="pl-PL" sz="2000" dirty="0" err="1"/>
              <a:t>result</a:t>
            </a:r>
            <a:r>
              <a:rPr lang="pl-PL" sz="2000" dirty="0"/>
              <a:t> from a </a:t>
            </a:r>
            <a:r>
              <a:rPr lang="pl-PL" sz="2000" dirty="0" err="1"/>
              <a:t>rule</a:t>
            </a:r>
            <a:r>
              <a:rPr lang="pl-PL" sz="2000" dirty="0"/>
              <a:t> on </a:t>
            </a:r>
            <a:r>
              <a:rPr lang="pl-PL" sz="2000" dirty="0" err="1"/>
              <a:t>neighbourhood</a:t>
            </a:r>
            <a:r>
              <a:rPr lang="pl-PL" sz="2000" dirty="0"/>
              <a:t> </a:t>
            </a:r>
            <a:r>
              <a:rPr lang="pl-PL" sz="2000" dirty="0" err="1"/>
              <a:t>structure</a:t>
            </a:r>
            <a:r>
              <a:rPr lang="pl-PL" sz="2000" dirty="0"/>
              <a:t>, </a:t>
            </a:r>
            <a:r>
              <a:rPr lang="pl-PL" sz="2000" dirty="0" err="1"/>
              <a:t>define</a:t>
            </a:r>
            <a:r>
              <a:rPr lang="pl-PL" sz="2000" dirty="0"/>
              <a:t> the </a:t>
            </a:r>
            <a:r>
              <a:rPr lang="pl-PL" sz="2000" dirty="0" err="1"/>
              <a:t>existence</a:t>
            </a:r>
            <a:r>
              <a:rPr lang="pl-PL" sz="2000" dirty="0"/>
              <a:t> and </a:t>
            </a:r>
            <a:r>
              <a:rPr lang="pl-PL" sz="2000" dirty="0" err="1"/>
              <a:t>strength</a:t>
            </a:r>
            <a:r>
              <a:rPr lang="pl-PL" sz="2000" dirty="0"/>
              <a:t> of the </a:t>
            </a:r>
            <a:r>
              <a:rPr lang="en-US" sz="2000" dirty="0"/>
              <a:t>spatial relations among </a:t>
            </a:r>
            <a:r>
              <a:rPr lang="en-US" sz="2000" dirty="0" smtClean="0"/>
              <a:t>locations</a:t>
            </a: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For most </a:t>
            </a:r>
            <a:r>
              <a:rPr lang="pl-PL" sz="2000" dirty="0" err="1" smtClean="0"/>
              <a:t>frequently</a:t>
            </a:r>
            <a:r>
              <a:rPr lang="pl-PL" sz="2000" dirty="0" smtClean="0"/>
              <a:t> </a:t>
            </a:r>
            <a:r>
              <a:rPr lang="pl-PL" sz="2000" dirty="0" err="1" smtClean="0"/>
              <a:t>used</a:t>
            </a:r>
            <a:r>
              <a:rPr lang="pl-PL" sz="2000" dirty="0" smtClean="0"/>
              <a:t> – </a:t>
            </a:r>
            <a:r>
              <a:rPr lang="pl-PL" sz="2000" b="1" dirty="0" err="1" smtClean="0"/>
              <a:t>contiguity</a:t>
            </a:r>
            <a:r>
              <a:rPr lang="pl-PL" sz="2000" b="1" dirty="0" smtClean="0"/>
              <a:t> matrix</a:t>
            </a:r>
            <a:r>
              <a:rPr lang="pl-PL" sz="2000" dirty="0" smtClean="0"/>
              <a:t>: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For </a:t>
            </a:r>
            <a:r>
              <a:rPr lang="pl-PL" sz="2000" dirty="0" err="1" smtClean="0"/>
              <a:t>also</a:t>
            </a:r>
            <a:r>
              <a:rPr lang="pl-PL" sz="2000" dirty="0" smtClean="0"/>
              <a:t> </a:t>
            </a:r>
            <a:r>
              <a:rPr lang="pl-PL" sz="2000" dirty="0" err="1" smtClean="0"/>
              <a:t>often</a:t>
            </a:r>
            <a:r>
              <a:rPr lang="pl-PL" sz="2000" dirty="0" smtClean="0"/>
              <a:t> </a:t>
            </a:r>
            <a:r>
              <a:rPr lang="pl-PL" sz="2000" dirty="0" err="1" smtClean="0"/>
              <a:t>used</a:t>
            </a:r>
            <a:r>
              <a:rPr lang="pl-PL" sz="2000" dirty="0" smtClean="0"/>
              <a:t> </a:t>
            </a:r>
            <a:r>
              <a:rPr lang="pl-PL" sz="2000" b="1" dirty="0" err="1" smtClean="0"/>
              <a:t>inverse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distance</a:t>
            </a:r>
            <a:r>
              <a:rPr lang="pl-PL" sz="2000" dirty="0" smtClean="0"/>
              <a:t>:</a:t>
            </a:r>
          </a:p>
          <a:p>
            <a:pPr marL="0" indent="0">
              <a:buNone/>
            </a:pPr>
            <a:endParaRPr lang="pl-PL" sz="2000" dirty="0"/>
          </a:p>
          <a:p>
            <a:pPr>
              <a:buFontTx/>
              <a:buChar char="-"/>
            </a:pPr>
            <a:endParaRPr lang="pl-P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59" y="1124744"/>
            <a:ext cx="39147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0" y="4206993"/>
            <a:ext cx="49149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98948"/>
            <a:ext cx="2628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7448"/>
            <a:ext cx="2409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292080" y="522961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: </a:t>
            </a:r>
            <a:r>
              <a:rPr lang="pl-PL" b="1" dirty="0" err="1" smtClean="0"/>
              <a:t>negative</a:t>
            </a:r>
            <a:r>
              <a:rPr lang="pl-PL" b="1" dirty="0" smtClean="0"/>
              <a:t> </a:t>
            </a:r>
            <a:r>
              <a:rPr lang="pl-PL" b="1" dirty="0" err="1" smtClean="0"/>
              <a:t>exponential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0697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115888"/>
            <a:ext cx="8820150" cy="13684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2" name="Symbol zastępczy zawartości 1"/>
          <p:cNvSpPr>
            <a:spLocks noGrp="1"/>
          </p:cNvSpPr>
          <p:nvPr>
            <p:ph sz="half" idx="1"/>
          </p:nvPr>
        </p:nvSpPr>
        <p:spPr>
          <a:xfrm>
            <a:off x="107504" y="1389246"/>
            <a:ext cx="3096344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neighbourhood</a:t>
            </a:r>
            <a:r>
              <a:rPr lang="pl-PL" sz="2000" b="1" dirty="0" smtClean="0"/>
              <a:t> matrix</a:t>
            </a:r>
          </a:p>
          <a:p>
            <a:pPr eaLnBrk="1" hangingPunct="1"/>
            <a:endParaRPr lang="pl-PL" sz="2000" dirty="0" smtClean="0"/>
          </a:p>
          <a:p>
            <a:pPr eaLnBrk="1" hangingPunct="1"/>
            <a:endParaRPr lang="pl-PL" sz="2000" dirty="0"/>
          </a:p>
          <a:p>
            <a:pPr eaLnBrk="1" hangingPunct="1"/>
            <a:endParaRPr lang="pl-PL" sz="2000" dirty="0" smtClean="0"/>
          </a:p>
          <a:p>
            <a:pPr eaLnBrk="1" hangingPunct="1"/>
            <a:endParaRPr lang="pl-PL" sz="2000" b="1" dirty="0"/>
          </a:p>
          <a:p>
            <a:pPr eaLnBrk="1" hangingPunct="1"/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weights</a:t>
            </a:r>
            <a:r>
              <a:rPr lang="pl-PL" sz="2000" b="1" dirty="0" smtClean="0"/>
              <a:t> matrix</a:t>
            </a:r>
            <a:endParaRPr lang="pl-PL" sz="2000" b="1" i="1" dirty="0" smtClean="0"/>
          </a:p>
          <a:p>
            <a:pPr eaLnBrk="1" hangingPunct="1"/>
            <a:endParaRPr lang="pl-PL" dirty="0" smtClean="0"/>
          </a:p>
          <a:p>
            <a:pPr eaLnBrk="1" hangingPunct="1"/>
            <a:endParaRPr lang="pl-PL" dirty="0" smtClean="0"/>
          </a:p>
        </p:txBody>
      </p:sp>
      <p:sp>
        <p:nvSpPr>
          <p:cNvPr id="12293" name="Symbol zastępczy zawartości 2"/>
          <p:cNvSpPr>
            <a:spLocks noGrp="1"/>
          </p:cNvSpPr>
          <p:nvPr>
            <p:ph sz="half" idx="2"/>
          </p:nvPr>
        </p:nvSpPr>
        <p:spPr>
          <a:xfrm>
            <a:off x="3131840" y="1412776"/>
            <a:ext cx="5904656" cy="4741962"/>
          </a:xfrm>
        </p:spPr>
        <p:txBody>
          <a:bodyPr>
            <a:noAutofit/>
          </a:bodyPr>
          <a:lstStyle/>
          <a:p>
            <a:pPr eaLnBrk="1" hangingPunct="1"/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relation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areas</a:t>
            </a:r>
            <a:r>
              <a:rPr lang="pl-PL" sz="2000" dirty="0" smtClean="0"/>
              <a:t>, </a:t>
            </a:r>
            <a:r>
              <a:rPr lang="pl-PL" sz="2000" dirty="0" err="1" smtClean="0"/>
              <a:t>different</a:t>
            </a:r>
            <a:r>
              <a:rPr lang="pl-PL" sz="2000" dirty="0" smtClean="0"/>
              <a:t> </a:t>
            </a:r>
            <a:r>
              <a:rPr lang="pl-PL" sz="2000" dirty="0" err="1" smtClean="0"/>
              <a:t>criteria</a:t>
            </a:r>
            <a:r>
              <a:rPr lang="pl-PL" sz="2000" dirty="0" smtClean="0"/>
              <a:t> </a:t>
            </a:r>
            <a:r>
              <a:rPr lang="pl-PL" sz="2000" dirty="0" err="1" smtClean="0"/>
              <a:t>possible</a:t>
            </a:r>
            <a:r>
              <a:rPr lang="pl-PL" sz="2000" dirty="0" smtClean="0"/>
              <a:t>*, </a:t>
            </a:r>
            <a:r>
              <a:rPr lang="pl-PL" sz="2000" dirty="0" err="1" smtClean="0"/>
              <a:t>binary</a:t>
            </a:r>
            <a:r>
              <a:rPr lang="pl-PL" sz="2000" dirty="0" smtClean="0"/>
              <a:t> </a:t>
            </a:r>
            <a:r>
              <a:rPr lang="pl-PL" sz="2000" dirty="0" err="1" smtClean="0"/>
              <a:t>structure</a:t>
            </a:r>
            <a:r>
              <a:rPr lang="pl-PL" sz="2000" dirty="0" smtClean="0"/>
              <a:t> of </a:t>
            </a:r>
            <a:r>
              <a:rPr lang="pl-PL" sz="2000" dirty="0" err="1" smtClean="0"/>
              <a:t>neighbourhood</a:t>
            </a:r>
            <a:endParaRPr lang="pl-PL" sz="2000" dirty="0"/>
          </a:p>
          <a:p>
            <a:pPr lvl="1" eaLnBrk="1" hangingPunct="1"/>
            <a:r>
              <a:rPr lang="pl-PL" sz="2000" dirty="0" err="1" smtClean="0"/>
              <a:t>contiguity</a:t>
            </a:r>
            <a:r>
              <a:rPr lang="pl-PL" sz="2000" dirty="0" smtClean="0"/>
              <a:t> (</a:t>
            </a:r>
            <a:r>
              <a:rPr lang="pl-PL" sz="2000" dirty="0" err="1" smtClean="0"/>
              <a:t>share</a:t>
            </a:r>
            <a:r>
              <a:rPr lang="pl-PL" sz="2000" dirty="0" smtClean="0"/>
              <a:t> the </a:t>
            </a:r>
            <a:r>
              <a:rPr lang="pl-PL" sz="2000" dirty="0" err="1" smtClean="0"/>
              <a:t>border</a:t>
            </a:r>
            <a:r>
              <a:rPr lang="pl-PL" sz="2000" dirty="0" smtClean="0"/>
              <a:t>)</a:t>
            </a:r>
          </a:p>
          <a:p>
            <a:pPr lvl="1" eaLnBrk="1" hangingPunct="1"/>
            <a:r>
              <a:rPr lang="pl-PL" sz="2000" dirty="0" smtClean="0"/>
              <a:t>K </a:t>
            </a:r>
            <a:r>
              <a:rPr lang="pl-PL" sz="2000" dirty="0" err="1" smtClean="0"/>
              <a:t>nearest</a:t>
            </a:r>
            <a:r>
              <a:rPr lang="pl-PL" sz="2000" dirty="0" smtClean="0"/>
              <a:t> </a:t>
            </a:r>
            <a:r>
              <a:rPr lang="pl-PL" sz="2000" dirty="0" err="1" smtClean="0"/>
              <a:t>neighbours</a:t>
            </a:r>
            <a:endParaRPr lang="pl-PL" sz="2000" dirty="0" smtClean="0"/>
          </a:p>
          <a:p>
            <a:pPr lvl="1" eaLnBrk="1" hangingPunct="1"/>
            <a:r>
              <a:rPr lang="pl-PL" sz="2000" dirty="0" err="1" smtClean="0"/>
              <a:t>within</a:t>
            </a:r>
            <a:r>
              <a:rPr lang="pl-PL" sz="2000" dirty="0" smtClean="0"/>
              <a:t> the radius of d km (</a:t>
            </a:r>
            <a:r>
              <a:rPr lang="pl-PL" sz="2000" dirty="0" err="1" smtClean="0"/>
              <a:t>great</a:t>
            </a:r>
            <a:r>
              <a:rPr lang="pl-PL" sz="2000" dirty="0" smtClean="0"/>
              <a:t> </a:t>
            </a:r>
            <a:r>
              <a:rPr lang="pl-PL" sz="2000" dirty="0" err="1" smtClean="0"/>
              <a:t>circle</a:t>
            </a:r>
            <a:r>
              <a:rPr lang="pl-PL" sz="2000" dirty="0" smtClean="0"/>
              <a:t>)</a:t>
            </a:r>
          </a:p>
          <a:p>
            <a:pPr lvl="1" eaLnBrk="1" hangingPunct="1"/>
            <a:r>
              <a:rPr lang="pl-PL" sz="2000" dirty="0" err="1" smtClean="0"/>
              <a:t>all</a:t>
            </a:r>
            <a:r>
              <a:rPr lang="pl-PL" sz="2000" dirty="0" smtClean="0"/>
              <a:t> with </a:t>
            </a:r>
            <a:r>
              <a:rPr lang="pl-PL" sz="2000" dirty="0" err="1" smtClean="0"/>
              <a:t>all</a:t>
            </a:r>
            <a:r>
              <a:rPr lang="pl-PL" sz="2000" dirty="0" smtClean="0"/>
              <a:t> </a:t>
            </a:r>
            <a:r>
              <a:rPr lang="pl-PL" sz="2000" dirty="0" err="1" smtClean="0"/>
              <a:t>other</a:t>
            </a:r>
            <a:r>
              <a:rPr lang="pl-PL" sz="2000" dirty="0" smtClean="0"/>
              <a:t> regions, but of </a:t>
            </a:r>
            <a:r>
              <a:rPr lang="pl-PL" sz="2000" dirty="0" err="1" smtClean="0"/>
              <a:t>inverse</a:t>
            </a:r>
            <a:r>
              <a:rPr lang="pl-PL" sz="2000" dirty="0" smtClean="0"/>
              <a:t> </a:t>
            </a:r>
            <a:r>
              <a:rPr lang="pl-PL" sz="2000" dirty="0" err="1" smtClean="0"/>
              <a:t>distance</a:t>
            </a:r>
            <a:endParaRPr lang="pl-PL" sz="2000" dirty="0"/>
          </a:p>
          <a:p>
            <a:pPr eaLnBrk="1" hangingPunct="1"/>
            <a:endParaRPr lang="pl-PL" sz="2000" dirty="0" smtClean="0"/>
          </a:p>
          <a:p>
            <a:pPr eaLnBrk="1" hangingPunct="1"/>
            <a:r>
              <a:rPr lang="pl-PL" sz="2000" dirty="0" err="1" smtClean="0"/>
              <a:t>Strength</a:t>
            </a:r>
            <a:r>
              <a:rPr lang="pl-PL" sz="2000" dirty="0" smtClean="0"/>
              <a:t> of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relations - </a:t>
            </a:r>
            <a:r>
              <a:rPr lang="pl-PL" sz="2000" dirty="0" err="1" smtClean="0"/>
              <a:t>binary</a:t>
            </a:r>
            <a:r>
              <a:rPr lang="pl-PL" sz="2000" dirty="0" smtClean="0"/>
              <a:t> </a:t>
            </a:r>
            <a:r>
              <a:rPr lang="pl-PL" sz="2000" dirty="0" err="1" smtClean="0"/>
              <a:t>structure</a:t>
            </a:r>
            <a:r>
              <a:rPr lang="pl-PL" sz="2000" dirty="0" smtClean="0"/>
              <a:t> </a:t>
            </a:r>
            <a:r>
              <a:rPr lang="pl-PL" sz="2000" dirty="0" err="1" smtClean="0"/>
              <a:t>changed</a:t>
            </a:r>
            <a:r>
              <a:rPr lang="pl-PL" sz="2000" dirty="0" smtClean="0"/>
              <a:t> to </a:t>
            </a:r>
            <a:r>
              <a:rPr lang="pl-PL" sz="2000" dirty="0" err="1" smtClean="0"/>
              <a:t>weights</a:t>
            </a:r>
            <a:r>
              <a:rPr lang="pl-PL" sz="2000" dirty="0" smtClean="0"/>
              <a:t>:</a:t>
            </a:r>
          </a:p>
          <a:p>
            <a:pPr lvl="1" eaLnBrk="1" hangingPunct="1"/>
            <a:r>
              <a:rPr lang="pl-PL" sz="2000" i="1" dirty="0" smtClean="0"/>
              <a:t>w</a:t>
            </a:r>
            <a:r>
              <a:rPr lang="pl-PL" sz="2000" i="1" baseline="-25000" dirty="0" smtClean="0"/>
              <a:t>ij</a:t>
            </a:r>
            <a:r>
              <a:rPr lang="pl-PL" sz="2000" i="1" dirty="0" smtClean="0"/>
              <a:t>=1/n</a:t>
            </a:r>
            <a:r>
              <a:rPr lang="pl-PL" sz="2000" dirty="0" smtClean="0"/>
              <a:t> for </a:t>
            </a:r>
            <a:r>
              <a:rPr lang="pl-PL" sz="2000" i="1" dirty="0" smtClean="0"/>
              <a:t>n</a:t>
            </a:r>
            <a:r>
              <a:rPr lang="pl-PL" sz="2000" dirty="0" smtClean="0"/>
              <a:t> </a:t>
            </a:r>
            <a:r>
              <a:rPr lang="pl-PL" sz="2000" dirty="0" err="1" smtClean="0"/>
              <a:t>neighbours</a:t>
            </a:r>
            <a:r>
              <a:rPr lang="pl-PL" sz="2000" dirty="0" smtClean="0"/>
              <a:t> (</a:t>
            </a:r>
            <a:r>
              <a:rPr lang="pl-PL" sz="2000" dirty="0" err="1" smtClean="0"/>
              <a:t>row-standardised</a:t>
            </a:r>
            <a:r>
              <a:rPr lang="pl-PL" sz="2000" dirty="0" smtClean="0"/>
              <a:t> matrix to one</a:t>
            </a:r>
          </a:p>
          <a:p>
            <a:pPr lvl="1"/>
            <a:r>
              <a:rPr lang="pl-PL" sz="2000" i="1" dirty="0" smtClean="0"/>
              <a:t>w</a:t>
            </a:r>
            <a:r>
              <a:rPr lang="pl-PL" sz="2000" i="1" baseline="-25000" dirty="0" smtClean="0"/>
              <a:t>ij</a:t>
            </a:r>
            <a:r>
              <a:rPr lang="pl-PL" sz="2000" i="1" dirty="0" smtClean="0"/>
              <a:t>=1/</a:t>
            </a:r>
            <a:r>
              <a:rPr lang="pl-PL" sz="2000" i="1" dirty="0" err="1" smtClean="0"/>
              <a:t>dist</a:t>
            </a:r>
            <a:r>
              <a:rPr lang="pl-PL" sz="2000" i="1" baseline="-25000" dirty="0" err="1" smtClean="0"/>
              <a:t>ij</a:t>
            </a:r>
            <a:r>
              <a:rPr lang="pl-PL" sz="2000" i="1" dirty="0"/>
              <a:t> </a:t>
            </a:r>
            <a:r>
              <a:rPr lang="pl-PL" sz="2000" dirty="0" smtClean="0"/>
              <a:t>for </a:t>
            </a:r>
            <a:r>
              <a:rPr lang="pl-PL" sz="2000" dirty="0" err="1" smtClean="0"/>
              <a:t>inverse</a:t>
            </a:r>
            <a:r>
              <a:rPr lang="pl-PL" sz="2000" dirty="0" smtClean="0"/>
              <a:t> </a:t>
            </a:r>
            <a:r>
              <a:rPr lang="pl-PL" sz="2000" dirty="0" err="1" smtClean="0"/>
              <a:t>distance</a:t>
            </a:r>
            <a:r>
              <a:rPr lang="pl-PL" sz="2000" dirty="0" smtClean="0"/>
              <a:t> </a:t>
            </a:r>
          </a:p>
          <a:p>
            <a:pPr marL="457200" lvl="1" indent="0">
              <a:buNone/>
            </a:pPr>
            <a:endParaRPr lang="pl-PL" sz="2000" dirty="0"/>
          </a:p>
          <a:p>
            <a:pPr marL="457200" lvl="1" indent="0">
              <a:buNone/>
            </a:pPr>
            <a:r>
              <a:rPr lang="pl-PL" sz="1800" dirty="0" smtClean="0"/>
              <a:t>* </a:t>
            </a:r>
            <a:r>
              <a:rPr lang="pl-PL" sz="1800" dirty="0" err="1" smtClean="0"/>
              <a:t>Literature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offers</a:t>
            </a:r>
            <a:r>
              <a:rPr lang="pl-PL" sz="1800" dirty="0" smtClean="0"/>
              <a:t> for </a:t>
            </a:r>
            <a:r>
              <a:rPr lang="pl-PL" sz="1800" dirty="0" err="1" smtClean="0"/>
              <a:t>regular</a:t>
            </a:r>
            <a:r>
              <a:rPr lang="pl-PL" sz="1800" dirty="0" smtClean="0"/>
              <a:t> </a:t>
            </a:r>
            <a:r>
              <a:rPr lang="pl-PL" sz="1800" dirty="0" err="1" smtClean="0"/>
              <a:t>shapes</a:t>
            </a:r>
            <a:r>
              <a:rPr lang="pl-PL" sz="1800" dirty="0" smtClean="0"/>
              <a:t> </a:t>
            </a:r>
            <a:r>
              <a:rPr lang="pl-PL" sz="1800" dirty="0" err="1" smtClean="0"/>
              <a:t>other</a:t>
            </a:r>
            <a:r>
              <a:rPr lang="pl-PL" sz="1800" dirty="0" smtClean="0"/>
              <a:t> </a:t>
            </a:r>
            <a:r>
              <a:rPr lang="pl-PL" sz="1800" dirty="0" err="1" smtClean="0"/>
              <a:t>criteria</a:t>
            </a:r>
            <a:r>
              <a:rPr lang="pl-PL" sz="1800" dirty="0" smtClean="0"/>
              <a:t>: </a:t>
            </a:r>
            <a:r>
              <a:rPr lang="pl-PL" sz="1800" i="1" dirty="0" smtClean="0"/>
              <a:t>r</a:t>
            </a:r>
            <a:r>
              <a:rPr lang="en-US" sz="1800" i="1" dirty="0" err="1" smtClean="0"/>
              <a:t>ook</a:t>
            </a:r>
            <a:r>
              <a:rPr lang="en-US" sz="1800" dirty="0" smtClean="0"/>
              <a:t> (</a:t>
            </a:r>
            <a:r>
              <a:rPr lang="pl-PL" sz="1800" dirty="0" smtClean="0"/>
              <a:t>c</a:t>
            </a:r>
            <a:r>
              <a:rPr lang="en-US" sz="1800" dirty="0" err="1" smtClean="0"/>
              <a:t>ommon</a:t>
            </a:r>
            <a:r>
              <a:rPr lang="en-US" sz="1800" dirty="0" smtClean="0"/>
              <a:t> </a:t>
            </a:r>
            <a:r>
              <a:rPr lang="pl-PL" sz="1800" dirty="0" smtClean="0"/>
              <a:t>b</a:t>
            </a:r>
            <a:r>
              <a:rPr lang="en-US" sz="1800" dirty="0" smtClean="0"/>
              <a:t>order</a:t>
            </a:r>
            <a:r>
              <a:rPr lang="pl-PL" sz="1800" dirty="0" smtClean="0"/>
              <a:t>), </a:t>
            </a:r>
            <a:r>
              <a:rPr lang="pl-PL" sz="1800" i="1" dirty="0" smtClean="0"/>
              <a:t>b</a:t>
            </a:r>
            <a:r>
              <a:rPr lang="en-US" sz="1800" i="1" dirty="0" err="1" smtClean="0"/>
              <a:t>ishop</a:t>
            </a:r>
            <a:r>
              <a:rPr lang="en-US" sz="1800" i="1" dirty="0" smtClean="0"/>
              <a:t> </a:t>
            </a:r>
            <a:r>
              <a:rPr lang="pl-PL" sz="1800" dirty="0" smtClean="0"/>
              <a:t>(c</a:t>
            </a:r>
            <a:r>
              <a:rPr lang="en-US" sz="1800" dirty="0" err="1" smtClean="0"/>
              <a:t>ommon</a:t>
            </a:r>
            <a:r>
              <a:rPr lang="en-US" sz="1800" dirty="0" smtClean="0"/>
              <a:t> </a:t>
            </a:r>
            <a:r>
              <a:rPr lang="pl-PL" sz="1800" dirty="0" smtClean="0"/>
              <a:t>v</a:t>
            </a:r>
            <a:r>
              <a:rPr lang="en-US" sz="1800" dirty="0" err="1" smtClean="0"/>
              <a:t>ertex</a:t>
            </a:r>
            <a:r>
              <a:rPr lang="en-US" sz="1800" dirty="0" smtClean="0"/>
              <a:t>)</a:t>
            </a:r>
            <a:r>
              <a:rPr lang="pl-PL" sz="1800" dirty="0" smtClean="0"/>
              <a:t>, </a:t>
            </a:r>
            <a:r>
              <a:rPr lang="pl-PL" sz="1800" i="1" dirty="0" smtClean="0"/>
              <a:t>q</a:t>
            </a:r>
            <a:r>
              <a:rPr lang="en-US" sz="1800" i="1" dirty="0" err="1" smtClean="0"/>
              <a:t>ueen</a:t>
            </a:r>
            <a:r>
              <a:rPr lang="en-US" sz="1800" dirty="0" smtClean="0"/>
              <a:t> (</a:t>
            </a:r>
            <a:r>
              <a:rPr lang="pl-PL" sz="1800" dirty="0" smtClean="0"/>
              <a:t>e</a:t>
            </a:r>
            <a:r>
              <a:rPr lang="en-US" sz="1800" dirty="0" err="1" smtClean="0"/>
              <a:t>ither</a:t>
            </a:r>
            <a:r>
              <a:rPr lang="en-US" sz="1800" dirty="0" smtClean="0"/>
              <a:t> </a:t>
            </a:r>
            <a:r>
              <a:rPr lang="en-US" sz="1800" dirty="0"/>
              <a:t>common border or vertex)</a:t>
            </a:r>
            <a:endParaRPr lang="pl-PL" sz="18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6" y="2060848"/>
            <a:ext cx="2376264" cy="132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2472444" cy="15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496" y="115888"/>
            <a:ext cx="9041829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l-PL" sz="4000" b="1" dirty="0" smtClean="0"/>
              <a:t>Matrix of </a:t>
            </a:r>
            <a:r>
              <a:rPr lang="pl-PL" sz="4000" b="1" dirty="0" err="1" smtClean="0"/>
              <a:t>neighbourhood</a:t>
            </a:r>
            <a:r>
              <a:rPr lang="pl-PL" sz="4000" b="1" dirty="0" smtClean="0"/>
              <a:t> </a:t>
            </a:r>
            <a:br>
              <a:rPr lang="pl-PL" sz="4000" b="1" dirty="0" smtClean="0"/>
            </a:br>
            <a:r>
              <a:rPr lang="pl-PL" sz="4000" b="1" dirty="0" smtClean="0"/>
              <a:t>and matrix of </a:t>
            </a:r>
            <a:r>
              <a:rPr lang="pl-PL" sz="4000" b="1" dirty="0" err="1" smtClean="0"/>
              <a:t>spatial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weights</a:t>
            </a:r>
            <a:endParaRPr lang="pl-PL" sz="4000" dirty="0"/>
          </a:p>
        </p:txBody>
      </p:sp>
      <p:pic>
        <p:nvPicPr>
          <p:cNvPr id="8" name="Picture 8" descr="LP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060" y="5974969"/>
            <a:ext cx="2852936" cy="849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2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 err="1" smtClean="0"/>
              <a:t>Example</a:t>
            </a:r>
            <a:r>
              <a:rPr lang="pl-PL" b="1" dirty="0" smtClean="0"/>
              <a:t> of W (1)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1988"/>
            <a:ext cx="2687885" cy="291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4788024" y="1770835"/>
                <a:ext cx="3032240" cy="1636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𝑊</m:t>
                      </m:r>
                      <m:r>
                        <a:rPr lang="pl-PL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770835"/>
                <a:ext cx="3032240" cy="1636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993332" y="4437112"/>
                <a:ext cx="4484561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𝑊</m:t>
                      </m:r>
                      <m:r>
                        <a:rPr lang="pl-PL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32" y="4437112"/>
                <a:ext cx="4484561" cy="17525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/>
          <p:cNvSpPr txBox="1"/>
          <p:nvPr/>
        </p:nvSpPr>
        <p:spPr>
          <a:xfrm>
            <a:off x="3563888" y="14247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Neighbourhood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751336" y="40677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Matrix of </a:t>
            </a:r>
            <a:r>
              <a:rPr lang="pl-PL" dirty="0" err="1" smtClean="0"/>
              <a:t>spatial</a:t>
            </a:r>
            <a:r>
              <a:rPr lang="pl-PL" dirty="0" smtClean="0"/>
              <a:t> </a:t>
            </a:r>
            <a:r>
              <a:rPr lang="pl-PL" dirty="0" err="1" smtClean="0"/>
              <a:t>weights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13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 err="1"/>
              <a:t>Example</a:t>
            </a:r>
            <a:r>
              <a:rPr lang="pl-PL" b="1" dirty="0"/>
              <a:t> of </a:t>
            </a:r>
            <a:r>
              <a:rPr lang="pl-PL" b="1" dirty="0" smtClean="0"/>
              <a:t>W (2)</a:t>
            </a:r>
            <a:endParaRPr lang="pl-PL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" y="1563237"/>
            <a:ext cx="3500239" cy="349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97" y="2276872"/>
            <a:ext cx="31623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081686" y="183783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Distances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regions</a:t>
            </a: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72" y="4243388"/>
            <a:ext cx="3714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/>
        </p:nvSpPr>
        <p:spPr>
          <a:xfrm>
            <a:off x="4277469" y="3851315"/>
            <a:ext cx="234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Inverse</a:t>
            </a:r>
            <a:r>
              <a:rPr lang="pl-PL" dirty="0" smtClean="0"/>
              <a:t> </a:t>
            </a:r>
            <a:r>
              <a:rPr lang="pl-PL" dirty="0" err="1" smtClean="0"/>
              <a:t>distance</a:t>
            </a:r>
            <a:r>
              <a:rPr lang="pl-PL" dirty="0" smtClean="0"/>
              <a:t> matrix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505777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Distances</a:t>
            </a:r>
            <a:r>
              <a:rPr lang="pl-PL" dirty="0" smtClean="0"/>
              <a:t> </a:t>
            </a:r>
            <a:r>
              <a:rPr lang="pl-PL" dirty="0" err="1" smtClean="0"/>
              <a:t>calculated</a:t>
            </a:r>
            <a:r>
              <a:rPr lang="pl-PL" dirty="0" smtClean="0"/>
              <a:t> </a:t>
            </a:r>
            <a:r>
              <a:rPr lang="pl-PL" dirty="0" err="1" smtClean="0"/>
              <a:t>bewteen</a:t>
            </a:r>
            <a:r>
              <a:rPr lang="pl-PL" dirty="0" smtClean="0"/>
              <a:t> </a:t>
            </a:r>
            <a:r>
              <a:rPr lang="pl-PL" dirty="0" err="1" smtClean="0"/>
              <a:t>centroids</a:t>
            </a:r>
            <a:r>
              <a:rPr lang="pl-PL" dirty="0" smtClean="0"/>
              <a:t> (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Euclidean</a:t>
            </a:r>
            <a:r>
              <a:rPr lang="pl-PL" dirty="0" smtClean="0"/>
              <a:t> </a:t>
            </a:r>
            <a:r>
              <a:rPr lang="pl-PL" dirty="0" err="1" smtClean="0"/>
              <a:t>distance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3607633" y="324433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EG8-MAX-DLDD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607633" y="324433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EG8-MAX-DLDD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6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Summary of W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" y="1390294"/>
            <a:ext cx="90765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Summary of </a:t>
            </a:r>
            <a:r>
              <a:rPr lang="pl-PL" b="1" dirty="0" err="1" smtClean="0"/>
              <a:t>terms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>
            <a:normAutofit/>
          </a:bodyPr>
          <a:lstStyle/>
          <a:p>
            <a:r>
              <a:rPr lang="pl-PL" sz="2600" b="1" dirty="0" smtClean="0">
                <a:latin typeface="+mj-lt"/>
              </a:rPr>
              <a:t>W</a:t>
            </a:r>
            <a:r>
              <a:rPr lang="pl-PL" sz="2600" dirty="0" smtClean="0">
                <a:latin typeface="+mj-lt"/>
              </a:rPr>
              <a:t> – </a:t>
            </a:r>
            <a:r>
              <a:rPr lang="pl-PL" sz="2600" dirty="0" err="1" smtClean="0">
                <a:latin typeface="+mj-lt"/>
              </a:rPr>
              <a:t>spatial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err="1" smtClean="0">
                <a:latin typeface="+mj-lt"/>
              </a:rPr>
              <a:t>weights</a:t>
            </a:r>
            <a:r>
              <a:rPr lang="pl-PL" sz="2600" dirty="0" smtClean="0">
                <a:latin typeface="+mj-lt"/>
              </a:rPr>
              <a:t> matrix, </a:t>
            </a:r>
            <a:r>
              <a:rPr lang="pl-PL" sz="2600" dirty="0" err="1" smtClean="0">
                <a:latin typeface="+mj-lt"/>
              </a:rPr>
              <a:t>transformed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err="1" smtClean="0">
                <a:latin typeface="+mj-lt"/>
              </a:rPr>
              <a:t>neighbourhood</a:t>
            </a:r>
            <a:r>
              <a:rPr lang="pl-PL" sz="2600" dirty="0" smtClean="0">
                <a:latin typeface="+mj-lt"/>
              </a:rPr>
              <a:t> matrix</a:t>
            </a:r>
          </a:p>
          <a:p>
            <a:endParaRPr lang="pl-PL" sz="2600" b="1" dirty="0" smtClean="0">
              <a:latin typeface="+mj-lt"/>
            </a:endParaRPr>
          </a:p>
          <a:p>
            <a:r>
              <a:rPr lang="pl-PL" sz="2600" b="1" dirty="0" err="1" smtClean="0">
                <a:latin typeface="+mj-lt"/>
              </a:rPr>
              <a:t>Spatial</a:t>
            </a:r>
            <a:r>
              <a:rPr lang="pl-PL" sz="2600" b="1" dirty="0" smtClean="0">
                <a:latin typeface="+mj-lt"/>
              </a:rPr>
              <a:t> lag</a:t>
            </a:r>
            <a:r>
              <a:rPr lang="pl-PL" sz="2600" dirty="0" smtClean="0">
                <a:latin typeface="+mj-lt"/>
              </a:rPr>
              <a:t> – </a:t>
            </a:r>
            <a:r>
              <a:rPr lang="pl-PL" sz="2600" dirty="0" err="1" smtClean="0">
                <a:latin typeface="+mj-lt"/>
              </a:rPr>
              <a:t>average</a:t>
            </a:r>
            <a:r>
              <a:rPr lang="pl-PL" sz="2600" dirty="0" smtClean="0">
                <a:latin typeface="+mj-lt"/>
              </a:rPr>
              <a:t> of </a:t>
            </a:r>
            <a:r>
              <a:rPr lang="pl-PL" sz="2600" dirty="0" err="1" smtClean="0">
                <a:latin typeface="+mj-lt"/>
              </a:rPr>
              <a:t>values</a:t>
            </a:r>
            <a:r>
              <a:rPr lang="pl-PL" sz="2600" dirty="0" smtClean="0">
                <a:latin typeface="+mj-lt"/>
              </a:rPr>
              <a:t> in </a:t>
            </a:r>
            <a:r>
              <a:rPr lang="pl-PL" sz="2600" dirty="0" err="1" smtClean="0">
                <a:latin typeface="+mj-lt"/>
              </a:rPr>
              <a:t>neighbourhood</a:t>
            </a:r>
            <a:endParaRPr lang="pl-PL" sz="26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one </a:t>
            </a:r>
            <a:r>
              <a:rPr lang="pl-PL" sz="2600" dirty="0" err="1" smtClean="0">
                <a:latin typeface="+mj-lt"/>
                <a:sym typeface="Wingdings" panose="05000000000000000000" pitchFamily="2" charset="2"/>
              </a:rPr>
              <a:t>adds</a:t>
            </a:r>
            <a:r>
              <a:rPr lang="pl-PL" sz="2600" dirty="0">
                <a:latin typeface="+mj-lt"/>
                <a:sym typeface="Wingdings" panose="05000000000000000000" pitchFamily="2" charset="2"/>
              </a:rPr>
              <a:t> </a:t>
            </a:r>
            <a:r>
              <a:rPr lang="pl-PL" sz="2600" dirty="0" err="1" smtClean="0">
                <a:latin typeface="+mj-lt"/>
                <a:sym typeface="Wingdings" panose="05000000000000000000" pitchFamily="2" charset="2"/>
              </a:rPr>
              <a:t>spatial</a:t>
            </a: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pl-PL" sz="2600" dirty="0" err="1" smtClean="0">
                <a:latin typeface="+mj-lt"/>
                <a:sym typeface="Wingdings" panose="05000000000000000000" pitchFamily="2" charset="2"/>
              </a:rPr>
              <a:t>lags</a:t>
            </a: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 of </a:t>
            </a:r>
            <a:r>
              <a:rPr lang="pl-PL" sz="2600" b="1" dirty="0" smtClean="0">
                <a:latin typeface="+mj-lt"/>
                <a:sym typeface="Wingdings" panose="05000000000000000000" pitchFamily="2" charset="2"/>
              </a:rPr>
              <a:t>y, x </a:t>
            </a: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and </a:t>
            </a:r>
            <a:r>
              <a:rPr lang="pl-PL" sz="2600" b="1" dirty="0" smtClean="0">
                <a:latin typeface="+mj-lt"/>
                <a:sym typeface="Wingdings" panose="05000000000000000000" pitchFamily="2" charset="2"/>
              </a:rPr>
              <a:t>e</a:t>
            </a: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pl-PL" sz="2600" dirty="0" err="1" smtClean="0">
                <a:latin typeface="+mj-lt"/>
                <a:sym typeface="Wingdings" panose="05000000000000000000" pitchFamily="2" charset="2"/>
              </a:rPr>
              <a:t>into</a:t>
            </a:r>
            <a:r>
              <a:rPr lang="pl-PL" sz="26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pl-PL" sz="2600" dirty="0" err="1" smtClean="0">
                <a:latin typeface="+mj-lt"/>
                <a:sym typeface="Wingdings" panose="05000000000000000000" pitchFamily="2" charset="2"/>
              </a:rPr>
              <a:t>models</a:t>
            </a:r>
            <a:endParaRPr lang="pl-PL" sz="2600" dirty="0" smtClean="0">
              <a:latin typeface="+mj-lt"/>
              <a:sym typeface="Wingdings" panose="05000000000000000000" pitchFamily="2" charset="2"/>
            </a:endParaRPr>
          </a:p>
          <a:p>
            <a:endParaRPr lang="pl-PL" sz="2600" dirty="0" smtClean="0">
              <a:latin typeface="+mj-lt"/>
            </a:endParaRPr>
          </a:p>
          <a:p>
            <a:pPr marL="457200" indent="-457200"/>
            <a:r>
              <a:rPr lang="pl-PL" sz="2600" b="1" dirty="0" err="1" smtClean="0">
                <a:latin typeface="+mj-lt"/>
              </a:rPr>
              <a:t>Spatial</a:t>
            </a:r>
            <a:r>
              <a:rPr lang="pl-PL" sz="2600" b="1" dirty="0" smtClean="0">
                <a:latin typeface="+mj-lt"/>
              </a:rPr>
              <a:t> </a:t>
            </a:r>
            <a:r>
              <a:rPr lang="pl-PL" sz="2600" b="1" dirty="0" err="1" smtClean="0">
                <a:latin typeface="+mj-lt"/>
              </a:rPr>
              <a:t>autocorrelation</a:t>
            </a:r>
            <a:r>
              <a:rPr lang="pl-PL" sz="2600" dirty="0" smtClean="0">
                <a:latin typeface="+mj-lt"/>
              </a:rPr>
              <a:t> – </a:t>
            </a:r>
            <a:r>
              <a:rPr lang="pl-PL" sz="2600" dirty="0" err="1" smtClean="0">
                <a:latin typeface="+mj-lt"/>
              </a:rPr>
              <a:t>relation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err="1" smtClean="0">
                <a:latin typeface="+mj-lt"/>
              </a:rPr>
              <a:t>between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err="1" smtClean="0">
                <a:latin typeface="+mj-lt"/>
              </a:rPr>
              <a:t>observation</a:t>
            </a:r>
            <a:r>
              <a:rPr lang="pl-PL" sz="2600" dirty="0" smtClean="0">
                <a:latin typeface="+mj-lt"/>
              </a:rPr>
              <a:t> in </a:t>
            </a:r>
            <a:r>
              <a:rPr lang="pl-PL" sz="2600" dirty="0" err="1" smtClean="0">
                <a:latin typeface="+mj-lt"/>
              </a:rPr>
              <a:t>location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i="1" dirty="0" smtClean="0">
                <a:latin typeface="+mj-lt"/>
              </a:rPr>
              <a:t>i </a:t>
            </a:r>
            <a:r>
              <a:rPr lang="pl-PL" sz="2600" dirty="0" smtClean="0">
                <a:latin typeface="+mj-lt"/>
              </a:rPr>
              <a:t>and </a:t>
            </a:r>
            <a:r>
              <a:rPr lang="pl-PL" sz="2600" dirty="0" err="1"/>
              <a:t>observation</a:t>
            </a:r>
            <a:r>
              <a:rPr lang="pl-PL" sz="2600" dirty="0"/>
              <a:t> in </a:t>
            </a:r>
            <a:r>
              <a:rPr lang="pl-PL" sz="2600" dirty="0" err="1"/>
              <a:t>location</a:t>
            </a:r>
            <a:r>
              <a:rPr lang="pl-PL" sz="2600" dirty="0"/>
              <a:t> </a:t>
            </a:r>
            <a:r>
              <a:rPr lang="pl-PL" sz="2600" i="1" dirty="0" smtClean="0"/>
              <a:t>j</a:t>
            </a:r>
          </a:p>
          <a:p>
            <a:pPr marL="457200" indent="-457200"/>
            <a:endParaRPr lang="pl-PL" sz="2600" dirty="0" smtClean="0">
              <a:latin typeface="+mj-lt"/>
            </a:endParaRPr>
          </a:p>
          <a:p>
            <a:pPr marL="457200" indent="-457200"/>
            <a:r>
              <a:rPr lang="pl-PL" sz="2600" b="1" dirty="0" err="1" smtClean="0">
                <a:latin typeface="+mj-lt"/>
              </a:rPr>
              <a:t>Spillover</a:t>
            </a:r>
            <a:r>
              <a:rPr lang="pl-PL" sz="2600" b="1" dirty="0" smtClean="0">
                <a:latin typeface="+mj-lt"/>
              </a:rPr>
              <a:t> </a:t>
            </a:r>
            <a:r>
              <a:rPr lang="pl-PL" sz="2600" b="1" dirty="0" err="1" smtClean="0">
                <a:latin typeface="+mj-lt"/>
              </a:rPr>
              <a:t>effects</a:t>
            </a:r>
            <a:r>
              <a:rPr lang="pl-PL" sz="2600" b="1" dirty="0" smtClean="0">
                <a:latin typeface="+mj-lt"/>
              </a:rPr>
              <a:t> –</a:t>
            </a:r>
            <a:r>
              <a:rPr lang="pl-PL" sz="2600" dirty="0" smtClean="0">
                <a:latin typeface="+mj-lt"/>
              </a:rPr>
              <a:t> Direct </a:t>
            </a:r>
            <a:r>
              <a:rPr lang="pl-PL" sz="2600" dirty="0" err="1" smtClean="0">
                <a:latin typeface="+mj-lt"/>
              </a:rPr>
              <a:t>impact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/>
              <a:t>∆X(</a:t>
            </a:r>
            <a:r>
              <a:rPr lang="pl-PL" sz="2600" b="1" dirty="0"/>
              <a:t>i</a:t>
            </a:r>
            <a:r>
              <a:rPr lang="pl-PL" sz="2600" dirty="0"/>
              <a:t>) </a:t>
            </a:r>
            <a:r>
              <a:rPr lang="pl-PL" sz="2600" dirty="0">
                <a:sym typeface="Wingdings" panose="05000000000000000000" pitchFamily="2" charset="2"/>
              </a:rPr>
              <a:t> </a:t>
            </a:r>
            <a:r>
              <a:rPr lang="pl-PL" sz="2600" dirty="0"/>
              <a:t>∆Y(</a:t>
            </a:r>
            <a:r>
              <a:rPr lang="pl-PL" sz="2600" b="1" dirty="0"/>
              <a:t>i</a:t>
            </a:r>
            <a:r>
              <a:rPr lang="pl-PL" sz="2600" dirty="0"/>
              <a:t>) </a:t>
            </a:r>
            <a:r>
              <a:rPr lang="pl-PL" sz="2600" dirty="0" smtClean="0">
                <a:latin typeface="+mj-lt"/>
              </a:rPr>
              <a:t>and </a:t>
            </a:r>
            <a:r>
              <a:rPr lang="pl-PL" sz="2600" dirty="0" err="1" smtClean="0">
                <a:latin typeface="+mj-lt"/>
              </a:rPr>
              <a:t>indirect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err="1" smtClean="0">
                <a:latin typeface="+mj-lt"/>
              </a:rPr>
              <a:t>impact</a:t>
            </a:r>
            <a:r>
              <a:rPr lang="pl-PL" sz="2600" dirty="0" smtClean="0">
                <a:latin typeface="+mj-lt"/>
              </a:rPr>
              <a:t> </a:t>
            </a:r>
            <a:r>
              <a:rPr lang="pl-PL" sz="2600" dirty="0" smtClean="0"/>
              <a:t>∆</a:t>
            </a:r>
            <a:r>
              <a:rPr lang="pl-PL" sz="2600" dirty="0"/>
              <a:t>X(</a:t>
            </a:r>
            <a:r>
              <a:rPr lang="pl-PL" sz="2600" b="1" dirty="0"/>
              <a:t>i</a:t>
            </a:r>
            <a:r>
              <a:rPr lang="pl-PL" sz="2600" dirty="0"/>
              <a:t>) </a:t>
            </a:r>
            <a:r>
              <a:rPr lang="pl-PL" sz="2600" dirty="0">
                <a:sym typeface="Wingdings" panose="05000000000000000000" pitchFamily="2" charset="2"/>
              </a:rPr>
              <a:t> </a:t>
            </a:r>
            <a:r>
              <a:rPr lang="pl-PL" sz="2600" dirty="0"/>
              <a:t>∆</a:t>
            </a:r>
            <a:r>
              <a:rPr lang="pl-PL" sz="2600" dirty="0" smtClean="0"/>
              <a:t>Y(</a:t>
            </a:r>
            <a:r>
              <a:rPr lang="pl-PL" sz="2600" b="1" dirty="0" smtClean="0"/>
              <a:t>j</a:t>
            </a:r>
            <a:r>
              <a:rPr lang="pl-PL" sz="2600" dirty="0" smtClean="0"/>
              <a:t>)</a:t>
            </a:r>
            <a:endParaRPr lang="pl-PL" sz="2600" dirty="0" smtClean="0">
              <a:latin typeface="+mj-lt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47521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1391</Words>
  <Application>Microsoft Office PowerPoint</Application>
  <PresentationFormat>Pokaz na ekranie (4:3)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Motyw pakietu Office</vt:lpstr>
      <vt:lpstr>Spatial weights matrix Spatial statistics</vt:lpstr>
      <vt:lpstr>What for do we need the spatial weights matrix?</vt:lpstr>
      <vt:lpstr>Functions of W</vt:lpstr>
      <vt:lpstr>W construction</vt:lpstr>
      <vt:lpstr>Matrix of neighbourhood  and matrix of spatial weights</vt:lpstr>
      <vt:lpstr>Example of W (1)</vt:lpstr>
      <vt:lpstr>Example of W (2)</vt:lpstr>
      <vt:lpstr>Summary of W</vt:lpstr>
      <vt:lpstr>Summary of terms</vt:lpstr>
      <vt:lpstr>Exploratory Spatial Data Analysis (ESDA)</vt:lpstr>
      <vt:lpstr>Spatial autocorrelation (1)</vt:lpstr>
      <vt:lpstr>What does spatial autocorrelation mean? (1)</vt:lpstr>
      <vt:lpstr>What does spatial autocorrelation mean? (2)</vt:lpstr>
      <vt:lpstr>Spatial autocorrelation (2)</vt:lpstr>
      <vt:lpstr>Spatial autocorrelation (3)</vt:lpstr>
      <vt:lpstr>Spatial autocorrelation (3)</vt:lpstr>
      <vt:lpstr>Moran scattererplot – example (1)</vt:lpstr>
      <vt:lpstr>Moran scattererplot – example (2)</vt:lpstr>
      <vt:lpstr>What else we can do with spatial data to get new information? (1)</vt:lpstr>
      <vt:lpstr>What else we can do with spatial data to get new information? (2)</vt:lpstr>
      <vt:lpstr>What else we can do with spatial data to get new information? (3)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weights matrix Spatial statistics</dc:title>
  <dc:creator>Kasia</dc:creator>
  <cp:lastModifiedBy>Katarzyna Kopczewska</cp:lastModifiedBy>
  <cp:revision>55</cp:revision>
  <dcterms:created xsi:type="dcterms:W3CDTF">2017-11-23T10:54:26Z</dcterms:created>
  <dcterms:modified xsi:type="dcterms:W3CDTF">2020-04-19T21:00:58Z</dcterms:modified>
</cp:coreProperties>
</file>