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2" r:id="rId4"/>
    <p:sldId id="275" r:id="rId5"/>
    <p:sldId id="269" r:id="rId6"/>
    <p:sldId id="258" r:id="rId7"/>
    <p:sldId id="279" r:id="rId8"/>
    <p:sldId id="273" r:id="rId9"/>
    <p:sldId id="278" r:id="rId10"/>
    <p:sldId id="270" r:id="rId11"/>
    <p:sldId id="274" r:id="rId12"/>
    <p:sldId id="276" r:id="rId13"/>
    <p:sldId id="277" r:id="rId14"/>
    <p:sldId id="262" r:id="rId15"/>
    <p:sldId id="268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098A5-9EBD-4BD6-B212-5DB243241227}" type="datetimeFigureOut">
              <a:rPr lang="pl-PL" smtClean="0"/>
              <a:t>2021-02-22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C64B3-0E75-4422-8A10-9D686664D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865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15AC2-54D4-47FA-8394-6FFC1358DC2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770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  <p:sp>
        <p:nvSpPr>
          <p:cNvPr id="27652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585A3E-7A68-4725-9436-F29B9DFF4CD4}" type="slidenum">
              <a:rPr lang="pl-PL" smtClean="0"/>
              <a:t>13</a:t>
            </a:fld>
            <a:endParaRPr lang="pl-P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4496-DB36-4AB8-B322-432139161EA2}" type="datetimeFigureOut">
              <a:rPr lang="pl-PL" smtClean="0"/>
              <a:t>2021-02-22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F2BA-3002-4F47-B14C-5CE0A1E3A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277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4496-DB36-4AB8-B322-432139161EA2}" type="datetimeFigureOut">
              <a:rPr lang="pl-PL" smtClean="0"/>
              <a:t>2021-02-22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F2BA-3002-4F47-B14C-5CE0A1E3A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99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4496-DB36-4AB8-B322-432139161EA2}" type="datetimeFigureOut">
              <a:rPr lang="pl-PL" smtClean="0"/>
              <a:t>2021-02-22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F2BA-3002-4F47-B14C-5CE0A1E3A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075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4496-DB36-4AB8-B322-432139161EA2}" type="datetimeFigureOut">
              <a:rPr lang="pl-PL" smtClean="0"/>
              <a:t>2021-02-22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F2BA-3002-4F47-B14C-5CE0A1E3A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640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4496-DB36-4AB8-B322-432139161EA2}" type="datetimeFigureOut">
              <a:rPr lang="pl-PL" smtClean="0"/>
              <a:t>2021-02-22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F2BA-3002-4F47-B14C-5CE0A1E3A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678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4496-DB36-4AB8-B322-432139161EA2}" type="datetimeFigureOut">
              <a:rPr lang="pl-PL" smtClean="0"/>
              <a:t>2021-02-22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F2BA-3002-4F47-B14C-5CE0A1E3A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505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4496-DB36-4AB8-B322-432139161EA2}" type="datetimeFigureOut">
              <a:rPr lang="pl-PL" smtClean="0"/>
              <a:t>2021-02-22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F2BA-3002-4F47-B14C-5CE0A1E3A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20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4496-DB36-4AB8-B322-432139161EA2}" type="datetimeFigureOut">
              <a:rPr lang="pl-PL" smtClean="0"/>
              <a:t>2021-02-22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F2BA-3002-4F47-B14C-5CE0A1E3A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097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4496-DB36-4AB8-B322-432139161EA2}" type="datetimeFigureOut">
              <a:rPr lang="pl-PL" smtClean="0"/>
              <a:t>2021-02-22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F2BA-3002-4F47-B14C-5CE0A1E3A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359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4496-DB36-4AB8-B322-432139161EA2}" type="datetimeFigureOut">
              <a:rPr lang="pl-PL" smtClean="0"/>
              <a:t>2021-02-22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F2BA-3002-4F47-B14C-5CE0A1E3A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423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4496-DB36-4AB8-B322-432139161EA2}" type="datetimeFigureOut">
              <a:rPr lang="pl-PL" smtClean="0"/>
              <a:t>2021-02-22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F2BA-3002-4F47-B14C-5CE0A1E3A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985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74496-DB36-4AB8-B322-432139161EA2}" type="datetimeFigureOut">
              <a:rPr lang="pl-PL" smtClean="0"/>
              <a:t>2021-02-22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FF2BA-3002-4F47-B14C-5CE0A1E3A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410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spatial</a:t>
            </a:r>
            <a:r>
              <a:rPr lang="pl-PL" dirty="0" smtClean="0"/>
              <a:t> </a:t>
            </a:r>
            <a:r>
              <a:rPr lang="pl-PL" dirty="0" err="1" smtClean="0"/>
              <a:t>econometrics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800800" cy="1752600"/>
          </a:xfrm>
        </p:spPr>
        <p:txBody>
          <a:bodyPr>
            <a:normAutofit fontScale="92500"/>
          </a:bodyPr>
          <a:lstStyle/>
          <a:p>
            <a:pPr algn="r"/>
            <a:endParaRPr lang="pl-PL" dirty="0" smtClean="0"/>
          </a:p>
          <a:p>
            <a:pPr algn="r"/>
            <a:r>
              <a:rPr lang="pl-PL" dirty="0" smtClean="0"/>
              <a:t>Dr hab. Katarzyna Kopczewska, prof. ucz.</a:t>
            </a:r>
          </a:p>
          <a:p>
            <a:pPr algn="r"/>
            <a:r>
              <a:rPr lang="pl-PL" sz="2000" b="1" dirty="0" err="1" smtClean="0"/>
              <a:t>Faculty</a:t>
            </a:r>
            <a:r>
              <a:rPr lang="pl-PL" sz="2000" b="1" dirty="0" smtClean="0"/>
              <a:t> of </a:t>
            </a:r>
            <a:r>
              <a:rPr lang="pl-PL" sz="2000" b="1" dirty="0" err="1" smtClean="0"/>
              <a:t>Economic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Sciences</a:t>
            </a:r>
            <a:r>
              <a:rPr lang="pl-PL" sz="2000" b="1" dirty="0" smtClean="0"/>
              <a:t> University of </a:t>
            </a:r>
            <a:r>
              <a:rPr lang="pl-PL" sz="2000" b="1" dirty="0" err="1" smtClean="0"/>
              <a:t>Warsaw</a:t>
            </a:r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410082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l-PL" b="1" dirty="0" smtClean="0"/>
              <a:t>Instruments </a:t>
            </a:r>
            <a:br>
              <a:rPr lang="pl-PL" b="1" dirty="0" smtClean="0"/>
            </a:br>
            <a:r>
              <a:rPr lang="pl-PL" b="1" dirty="0" smtClean="0"/>
              <a:t>in </a:t>
            </a:r>
            <a:r>
              <a:rPr lang="pl-PL" b="1" dirty="0" err="1" smtClean="0"/>
              <a:t>spatial</a:t>
            </a:r>
            <a:r>
              <a:rPr lang="pl-PL" b="1" dirty="0" smtClean="0"/>
              <a:t> </a:t>
            </a:r>
            <a:r>
              <a:rPr lang="pl-PL" b="1" dirty="0" err="1" smtClean="0"/>
              <a:t>econometrics</a:t>
            </a:r>
            <a:r>
              <a:rPr lang="pl-PL" b="1" dirty="0" smtClean="0"/>
              <a:t> (1)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b="1" dirty="0" smtClean="0"/>
              <a:t>Spatial weights matrix W</a:t>
            </a:r>
          </a:p>
          <a:p>
            <a:pPr lvl="1"/>
            <a:r>
              <a:rPr lang="en-US" sz="2000" dirty="0" smtClean="0"/>
              <a:t>Different criteria of </a:t>
            </a:r>
            <a:r>
              <a:rPr lang="en-US" sz="2000" dirty="0" err="1" smtClean="0"/>
              <a:t>neighbourhood</a:t>
            </a:r>
            <a:r>
              <a:rPr lang="en-US" sz="2000" dirty="0" smtClean="0"/>
              <a:t> and the strength of the links</a:t>
            </a:r>
          </a:p>
          <a:p>
            <a:pPr lvl="1"/>
            <a:r>
              <a:rPr lang="en-US" sz="2000" dirty="0" smtClean="0"/>
              <a:t>Allows for computing „spatial lag” – average of values in </a:t>
            </a:r>
            <a:r>
              <a:rPr lang="en-US" sz="2000" dirty="0" err="1" smtClean="0"/>
              <a:t>neighbourhood</a:t>
            </a:r>
            <a:endParaRPr lang="en-US" sz="2000" dirty="0" smtClean="0"/>
          </a:p>
          <a:p>
            <a:pPr lvl="1"/>
            <a:r>
              <a:rPr lang="en-US" sz="2000" dirty="0" smtClean="0"/>
              <a:t>Can be selected </a:t>
            </a:r>
            <a:r>
              <a:rPr lang="en-US" sz="2000" i="1" dirty="0" smtClean="0"/>
              <a:t>a priori </a:t>
            </a:r>
            <a:r>
              <a:rPr lang="en-US" sz="2000" dirty="0" smtClean="0"/>
              <a:t>– then it is about the assumption on the nature of links</a:t>
            </a:r>
          </a:p>
          <a:p>
            <a:pPr lvl="1"/>
            <a:r>
              <a:rPr lang="en-US" sz="2000" dirty="0" smtClean="0"/>
              <a:t>Can be derived from the data and tested  - it plays the role of the filter</a:t>
            </a:r>
          </a:p>
          <a:p>
            <a:pPr lvl="1"/>
            <a:r>
              <a:rPr lang="en-US" sz="2000" dirty="0" smtClean="0"/>
              <a:t>Is used in calculations of spatial statistics and estimation of models</a:t>
            </a:r>
            <a:endParaRPr lang="pl-PL" sz="2000" dirty="0" smtClean="0"/>
          </a:p>
          <a:p>
            <a:pPr lvl="1"/>
            <a:r>
              <a:rPr lang="pl-PL" sz="2000" dirty="0" err="1" smtClean="0"/>
              <a:t>Indicates</a:t>
            </a:r>
            <a:r>
              <a:rPr lang="pl-PL" sz="2000" dirty="0" smtClean="0"/>
              <a:t> the </a:t>
            </a:r>
            <a:r>
              <a:rPr lang="pl-PL" sz="2000" dirty="0" err="1" smtClean="0"/>
              <a:t>relative</a:t>
            </a:r>
            <a:r>
              <a:rPr lang="pl-PL" sz="2000" dirty="0" smtClean="0"/>
              <a:t> </a:t>
            </a:r>
            <a:r>
              <a:rPr lang="pl-PL" sz="2000" dirty="0" err="1" smtClean="0"/>
              <a:t>location</a:t>
            </a:r>
            <a:r>
              <a:rPr lang="pl-PL" sz="2000" dirty="0"/>
              <a:t> </a:t>
            </a:r>
            <a:r>
              <a:rPr lang="pl-PL" sz="2000" dirty="0" smtClean="0"/>
              <a:t>of </a:t>
            </a:r>
            <a:r>
              <a:rPr lang="pl-PL" sz="2000" dirty="0" err="1" smtClean="0"/>
              <a:t>units</a:t>
            </a:r>
            <a:r>
              <a:rPr lang="pl-PL" sz="2000" dirty="0" smtClean="0"/>
              <a:t> (with </a:t>
            </a:r>
            <a:r>
              <a:rPr lang="pl-PL" sz="2000" dirty="0" err="1" smtClean="0"/>
              <a:t>regard</a:t>
            </a:r>
            <a:r>
              <a:rPr lang="pl-PL" sz="2000" dirty="0" smtClean="0"/>
              <a:t> to </a:t>
            </a:r>
            <a:r>
              <a:rPr lang="pl-PL" sz="2000" dirty="0" err="1" smtClean="0"/>
              <a:t>each</a:t>
            </a:r>
            <a:r>
              <a:rPr lang="pl-PL" sz="2000" dirty="0" smtClean="0"/>
              <a:t> </a:t>
            </a:r>
            <a:r>
              <a:rPr lang="pl-PL" sz="2000" dirty="0" err="1" smtClean="0"/>
              <a:t>other</a:t>
            </a:r>
            <a:r>
              <a:rPr lang="pl-PL" sz="2000" dirty="0" smtClean="0"/>
              <a:t>)</a:t>
            </a:r>
          </a:p>
          <a:p>
            <a:pPr lvl="1"/>
            <a:r>
              <a:rPr lang="pl-PL" sz="2000" dirty="0" err="1" smtClean="0"/>
              <a:t>Is</a:t>
            </a:r>
            <a:r>
              <a:rPr lang="pl-PL" sz="2000" dirty="0" smtClean="0"/>
              <a:t> </a:t>
            </a:r>
            <a:r>
              <a:rPr lang="pl-PL" sz="2000" dirty="0" err="1" smtClean="0"/>
              <a:t>crucial</a:t>
            </a:r>
            <a:r>
              <a:rPr lang="pl-PL" sz="2000" dirty="0" smtClean="0"/>
              <a:t> in </a:t>
            </a:r>
            <a:r>
              <a:rPr lang="pl-PL" sz="2000" dirty="0" err="1" smtClean="0"/>
              <a:t>measuring</a:t>
            </a:r>
            <a:r>
              <a:rPr lang="pl-PL" sz="2000" dirty="0" smtClean="0"/>
              <a:t> the </a:t>
            </a:r>
            <a:r>
              <a:rPr lang="pl-PL" sz="2000" dirty="0" err="1" smtClean="0"/>
              <a:t>externalities</a:t>
            </a:r>
            <a:endParaRPr lang="en-US" sz="2000" dirty="0" smtClean="0"/>
          </a:p>
          <a:p>
            <a:r>
              <a:rPr lang="pl-PL" sz="2000" b="1" dirty="0" smtClean="0"/>
              <a:t>(</a:t>
            </a:r>
            <a:r>
              <a:rPr lang="pl-PL" sz="2000" b="1" dirty="0" err="1" smtClean="0"/>
              <a:t>Euclidean</a:t>
            </a:r>
            <a:r>
              <a:rPr lang="pl-PL" sz="2000" b="1" dirty="0" smtClean="0"/>
              <a:t>) </a:t>
            </a:r>
            <a:r>
              <a:rPr lang="pl-PL" sz="2000" b="1" dirty="0" err="1" smtClean="0"/>
              <a:t>distance</a:t>
            </a:r>
            <a:endParaRPr lang="pl-PL" sz="2000" b="1" dirty="0" smtClean="0"/>
          </a:p>
          <a:p>
            <a:pPr lvl="1"/>
            <a:r>
              <a:rPr lang="pl-PL" sz="2000" dirty="0" err="1" smtClean="0"/>
              <a:t>Indicates</a:t>
            </a:r>
            <a:r>
              <a:rPr lang="pl-PL" sz="2000" dirty="0" smtClean="0"/>
              <a:t> the </a:t>
            </a:r>
            <a:r>
              <a:rPr lang="pl-PL" sz="2000" dirty="0" err="1" smtClean="0"/>
              <a:t>spatial</a:t>
            </a:r>
            <a:r>
              <a:rPr lang="pl-PL" sz="2000" dirty="0" smtClean="0"/>
              <a:t> </a:t>
            </a:r>
            <a:r>
              <a:rPr lang="pl-PL" sz="2000" dirty="0" err="1" smtClean="0"/>
              <a:t>separation</a:t>
            </a:r>
            <a:r>
              <a:rPr lang="pl-PL" sz="2000" dirty="0" smtClean="0"/>
              <a:t> </a:t>
            </a:r>
            <a:r>
              <a:rPr lang="pl-PL" sz="2000" dirty="0" err="1" smtClean="0"/>
              <a:t>between</a:t>
            </a:r>
            <a:r>
              <a:rPr lang="pl-PL" sz="2000" dirty="0" smtClean="0"/>
              <a:t> </a:t>
            </a:r>
            <a:r>
              <a:rPr lang="pl-PL" sz="2000" dirty="0" err="1" smtClean="0"/>
              <a:t>units</a:t>
            </a:r>
            <a:endParaRPr lang="pl-PL" sz="2000" dirty="0" smtClean="0"/>
          </a:p>
          <a:p>
            <a:pPr lvl="1"/>
            <a:r>
              <a:rPr lang="pl-PL" sz="2000" dirty="0" smtClean="0"/>
              <a:t>In </a:t>
            </a:r>
            <a:r>
              <a:rPr lang="pl-PL" sz="2000" dirty="0" err="1" smtClean="0"/>
              <a:t>core-periphery</a:t>
            </a:r>
            <a:r>
              <a:rPr lang="pl-PL" sz="2000" dirty="0" smtClean="0"/>
              <a:t> </a:t>
            </a:r>
            <a:r>
              <a:rPr lang="pl-PL" sz="2000" dirty="0" err="1" smtClean="0"/>
              <a:t>patterns</a:t>
            </a:r>
            <a:r>
              <a:rPr lang="pl-PL" sz="2000" dirty="0" smtClean="0"/>
              <a:t> </a:t>
            </a:r>
            <a:r>
              <a:rPr lang="pl-PL" sz="2000" dirty="0" err="1" smtClean="0"/>
              <a:t>it</a:t>
            </a:r>
            <a:r>
              <a:rPr lang="pl-PL" sz="2000" dirty="0" smtClean="0"/>
              <a:t> </a:t>
            </a:r>
            <a:r>
              <a:rPr lang="pl-PL" sz="2000" dirty="0" err="1" smtClean="0"/>
              <a:t>shows</a:t>
            </a:r>
            <a:r>
              <a:rPr lang="pl-PL" sz="2000" dirty="0" smtClean="0"/>
              <a:t> the </a:t>
            </a:r>
            <a:r>
              <a:rPr lang="pl-PL" sz="2000" dirty="0" err="1" smtClean="0"/>
              <a:t>relative</a:t>
            </a:r>
            <a:r>
              <a:rPr lang="pl-PL" sz="2000" dirty="0" smtClean="0"/>
              <a:t> </a:t>
            </a:r>
            <a:r>
              <a:rPr lang="pl-PL" sz="2000" dirty="0" err="1" smtClean="0"/>
              <a:t>location</a:t>
            </a:r>
            <a:r>
              <a:rPr lang="pl-PL" sz="2000" dirty="0" smtClean="0"/>
              <a:t> as a </a:t>
            </a:r>
            <a:r>
              <a:rPr lang="pl-PL" sz="2000" dirty="0" err="1" smtClean="0"/>
              <a:t>distance</a:t>
            </a:r>
            <a:r>
              <a:rPr lang="pl-PL" sz="2000" dirty="0" smtClean="0"/>
              <a:t> to the </a:t>
            </a:r>
            <a:r>
              <a:rPr lang="pl-PL" sz="2000" dirty="0" err="1" smtClean="0"/>
              <a:t>core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2506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l-PL" b="1" dirty="0" smtClean="0"/>
              <a:t>Instruments </a:t>
            </a:r>
            <a:br>
              <a:rPr lang="pl-PL" b="1" dirty="0" smtClean="0"/>
            </a:br>
            <a:r>
              <a:rPr lang="pl-PL" b="1" dirty="0" smtClean="0"/>
              <a:t>in </a:t>
            </a:r>
            <a:r>
              <a:rPr lang="pl-PL" b="1" dirty="0" err="1" smtClean="0"/>
              <a:t>spatial</a:t>
            </a:r>
            <a:r>
              <a:rPr lang="pl-PL" b="1" dirty="0" smtClean="0"/>
              <a:t> </a:t>
            </a:r>
            <a:r>
              <a:rPr lang="pl-PL" b="1" dirty="0" err="1" smtClean="0"/>
              <a:t>econometrics</a:t>
            </a:r>
            <a:r>
              <a:rPr lang="pl-PL" b="1" dirty="0" smtClean="0"/>
              <a:t> (2)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b="1" dirty="0" err="1" smtClean="0"/>
              <a:t>Dummies</a:t>
            </a:r>
            <a:r>
              <a:rPr lang="pl-PL" sz="2000" b="1" dirty="0" smtClean="0"/>
              <a:t> for </a:t>
            </a:r>
            <a:r>
              <a:rPr lang="pl-PL" sz="2000" b="1" dirty="0" err="1" smtClean="0"/>
              <a:t>specific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location</a:t>
            </a:r>
            <a:endParaRPr lang="pl-PL" sz="2000" b="1" dirty="0" smtClean="0"/>
          </a:p>
          <a:p>
            <a:pPr lvl="1"/>
            <a:r>
              <a:rPr lang="pl-PL" sz="2000" dirty="0" smtClean="0"/>
              <a:t>For big </a:t>
            </a:r>
            <a:r>
              <a:rPr lang="pl-PL" sz="2000" dirty="0" err="1" smtClean="0"/>
              <a:t>cities</a:t>
            </a:r>
            <a:r>
              <a:rPr lang="pl-PL" sz="2000" dirty="0" smtClean="0"/>
              <a:t>, </a:t>
            </a:r>
          </a:p>
          <a:p>
            <a:pPr lvl="1"/>
            <a:r>
              <a:rPr lang="pl-PL" sz="2000" dirty="0" err="1" smtClean="0"/>
              <a:t>when</a:t>
            </a:r>
            <a:r>
              <a:rPr lang="pl-PL" sz="2000" dirty="0" smtClean="0"/>
              <a:t> unit </a:t>
            </a:r>
            <a:r>
              <a:rPr lang="pl-PL" sz="2000" dirty="0" err="1" smtClean="0"/>
              <a:t>belongs</a:t>
            </a:r>
            <a:r>
              <a:rPr lang="pl-PL" sz="2000" dirty="0" smtClean="0"/>
              <a:t> to </a:t>
            </a:r>
            <a:r>
              <a:rPr lang="pl-PL" sz="2000" dirty="0" err="1" smtClean="0"/>
              <a:t>specific</a:t>
            </a:r>
            <a:r>
              <a:rPr lang="pl-PL" sz="2000" dirty="0" smtClean="0"/>
              <a:t> </a:t>
            </a:r>
            <a:r>
              <a:rPr lang="pl-PL" sz="2000" dirty="0" smtClean="0"/>
              <a:t>region</a:t>
            </a:r>
          </a:p>
          <a:p>
            <a:pPr lvl="1"/>
            <a:r>
              <a:rPr lang="pl-PL" sz="2000" dirty="0" err="1" smtClean="0"/>
              <a:t>When</a:t>
            </a:r>
            <a:r>
              <a:rPr lang="pl-PL" sz="2000" dirty="0" smtClean="0"/>
              <a:t> unit </a:t>
            </a:r>
            <a:r>
              <a:rPr lang="pl-PL" sz="2000" dirty="0" err="1" smtClean="0"/>
              <a:t>belongs</a:t>
            </a:r>
            <a:r>
              <a:rPr lang="pl-PL" sz="2000" dirty="0" smtClean="0"/>
              <a:t> to </a:t>
            </a:r>
            <a:r>
              <a:rPr lang="pl-PL" sz="2000" dirty="0" err="1" smtClean="0"/>
              <a:t>cluster</a:t>
            </a:r>
            <a:endParaRPr lang="pl-PL" sz="2000" dirty="0" smtClean="0"/>
          </a:p>
          <a:p>
            <a:r>
              <a:rPr lang="pl-PL" sz="2000" b="1" dirty="0" err="1" smtClean="0"/>
              <a:t>Geodesic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coordinates</a:t>
            </a:r>
            <a:r>
              <a:rPr lang="pl-PL" sz="2000" b="1" dirty="0" smtClean="0"/>
              <a:t> (</a:t>
            </a:r>
            <a:r>
              <a:rPr lang="pl-PL" sz="2000" b="1" dirty="0" err="1" smtClean="0"/>
              <a:t>latitude</a:t>
            </a:r>
            <a:r>
              <a:rPr lang="pl-PL" sz="2000" b="1" dirty="0" smtClean="0"/>
              <a:t> and </a:t>
            </a:r>
            <a:r>
              <a:rPr lang="pl-PL" sz="2000" b="1" dirty="0" err="1" smtClean="0"/>
              <a:t>longitude</a:t>
            </a:r>
            <a:r>
              <a:rPr lang="pl-PL" sz="2000" b="1" dirty="0" smtClean="0"/>
              <a:t>)</a:t>
            </a:r>
          </a:p>
          <a:p>
            <a:pPr lvl="1"/>
            <a:r>
              <a:rPr lang="pl-PL" sz="2000" dirty="0" err="1" smtClean="0"/>
              <a:t>Treated</a:t>
            </a:r>
            <a:r>
              <a:rPr lang="pl-PL" sz="2000" dirty="0" smtClean="0"/>
              <a:t> as </a:t>
            </a:r>
            <a:r>
              <a:rPr lang="pl-PL" sz="2000" dirty="0" err="1" smtClean="0"/>
              <a:t>absolute</a:t>
            </a:r>
            <a:r>
              <a:rPr lang="pl-PL" sz="2000" dirty="0" smtClean="0"/>
              <a:t> </a:t>
            </a:r>
            <a:r>
              <a:rPr lang="pl-PL" sz="2000" dirty="0" err="1" smtClean="0"/>
              <a:t>location</a:t>
            </a:r>
            <a:endParaRPr lang="pl-PL" sz="2000" dirty="0" smtClean="0"/>
          </a:p>
          <a:p>
            <a:pPr lvl="1"/>
            <a:r>
              <a:rPr lang="pl-PL" sz="2000" dirty="0" smtClean="0"/>
              <a:t>Applied in </a:t>
            </a:r>
            <a:r>
              <a:rPr lang="pl-PL" sz="2000" dirty="0" err="1" smtClean="0"/>
              <a:t>expansion</a:t>
            </a:r>
            <a:r>
              <a:rPr lang="pl-PL" sz="2000" dirty="0" smtClean="0"/>
              <a:t> </a:t>
            </a:r>
            <a:r>
              <a:rPr lang="pl-PL" sz="2000" dirty="0" err="1" smtClean="0"/>
              <a:t>models</a:t>
            </a:r>
            <a:endParaRPr lang="pl-PL" sz="2000" dirty="0" smtClean="0"/>
          </a:p>
          <a:p>
            <a:r>
              <a:rPr lang="pl-PL" sz="2000" b="1" dirty="0" err="1" smtClean="0"/>
              <a:t>Spatial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filters</a:t>
            </a:r>
            <a:endParaRPr lang="pl-PL" sz="2000" b="1" dirty="0" smtClean="0"/>
          </a:p>
          <a:p>
            <a:pPr lvl="1"/>
            <a:r>
              <a:rPr lang="pl-PL" sz="2000" dirty="0" err="1" smtClean="0"/>
              <a:t>Eigenvectors</a:t>
            </a:r>
            <a:r>
              <a:rPr lang="pl-PL" sz="2000" dirty="0" smtClean="0"/>
              <a:t> to </a:t>
            </a:r>
            <a:r>
              <a:rPr lang="pl-PL" sz="2000" dirty="0" err="1" smtClean="0"/>
              <a:t>filter</a:t>
            </a:r>
            <a:r>
              <a:rPr lang="pl-PL" sz="2000" dirty="0" smtClean="0"/>
              <a:t> </a:t>
            </a:r>
            <a:r>
              <a:rPr lang="pl-PL" sz="2000" dirty="0" err="1" smtClean="0"/>
              <a:t>spatial</a:t>
            </a:r>
            <a:r>
              <a:rPr lang="pl-PL" sz="2000" dirty="0" smtClean="0"/>
              <a:t> relations</a:t>
            </a:r>
          </a:p>
          <a:p>
            <a:pPr lvl="1"/>
            <a:r>
              <a:rPr lang="pl-PL" sz="2000" dirty="0" smtClean="0"/>
              <a:t>GWR </a:t>
            </a:r>
            <a:r>
              <a:rPr lang="pl-PL" sz="2000" dirty="0" err="1" smtClean="0"/>
              <a:t>is</a:t>
            </a:r>
            <a:r>
              <a:rPr lang="pl-PL" sz="2000" dirty="0" smtClean="0"/>
              <a:t> a </a:t>
            </a:r>
            <a:r>
              <a:rPr lang="pl-PL" sz="2000" dirty="0" err="1" smtClean="0"/>
              <a:t>special</a:t>
            </a:r>
            <a:r>
              <a:rPr lang="pl-PL" sz="2000" dirty="0" smtClean="0"/>
              <a:t> </a:t>
            </a:r>
            <a:r>
              <a:rPr lang="pl-PL" sz="2000" dirty="0" err="1" smtClean="0"/>
              <a:t>case</a:t>
            </a:r>
            <a:r>
              <a:rPr lang="pl-PL" sz="2000" dirty="0" smtClean="0"/>
              <a:t> of </a:t>
            </a:r>
            <a:r>
              <a:rPr lang="pl-PL" sz="2000" dirty="0" err="1" smtClean="0"/>
              <a:t>spatial</a:t>
            </a:r>
            <a:r>
              <a:rPr lang="pl-PL" sz="2000" dirty="0" smtClean="0"/>
              <a:t> </a:t>
            </a:r>
            <a:r>
              <a:rPr lang="pl-PL" sz="2000" dirty="0" err="1" smtClean="0"/>
              <a:t>filtering</a:t>
            </a:r>
            <a:r>
              <a:rPr lang="pl-PL" sz="2000" dirty="0" smtClean="0"/>
              <a:t> – to </a:t>
            </a:r>
            <a:r>
              <a:rPr lang="pl-PL" sz="2000" dirty="0" err="1" smtClean="0"/>
              <a:t>address</a:t>
            </a:r>
            <a:r>
              <a:rPr lang="pl-PL" sz="2000" dirty="0" smtClean="0"/>
              <a:t> </a:t>
            </a:r>
            <a:r>
              <a:rPr lang="pl-PL" sz="2000" dirty="0" err="1" smtClean="0"/>
              <a:t>spatial</a:t>
            </a:r>
            <a:r>
              <a:rPr lang="pl-PL" sz="2000" dirty="0" smtClean="0"/>
              <a:t> </a:t>
            </a:r>
            <a:r>
              <a:rPr lang="pl-PL" sz="2000" dirty="0" err="1" smtClean="0"/>
              <a:t>heterogenity</a:t>
            </a:r>
            <a:r>
              <a:rPr lang="pl-PL" sz="2000" dirty="0" smtClean="0"/>
              <a:t> (</a:t>
            </a:r>
            <a:r>
              <a:rPr lang="pl-PL" sz="2000" dirty="0" err="1" smtClean="0"/>
              <a:t>instable</a:t>
            </a:r>
            <a:r>
              <a:rPr lang="pl-PL" sz="2000" dirty="0" smtClean="0"/>
              <a:t> </a:t>
            </a:r>
            <a:r>
              <a:rPr lang="pl-PL" sz="2000" dirty="0" err="1" smtClean="0"/>
              <a:t>relation</a:t>
            </a:r>
            <a:r>
              <a:rPr lang="pl-PL" sz="2000" dirty="0" smtClean="0"/>
              <a:t>, </a:t>
            </a:r>
            <a:r>
              <a:rPr lang="pl-PL" sz="2000" dirty="0" err="1" smtClean="0"/>
              <a:t>where</a:t>
            </a:r>
            <a:r>
              <a:rPr lang="pl-PL" sz="2000" dirty="0" smtClean="0"/>
              <a:t> </a:t>
            </a:r>
            <a:r>
              <a:rPr lang="pl-PL" sz="2000" dirty="0" err="1" smtClean="0"/>
              <a:t>regression</a:t>
            </a:r>
            <a:r>
              <a:rPr lang="pl-PL" sz="2000" dirty="0" smtClean="0"/>
              <a:t> </a:t>
            </a:r>
            <a:r>
              <a:rPr lang="pl-PL" sz="2000" dirty="0" err="1" smtClean="0"/>
              <a:t>coefficients</a:t>
            </a:r>
            <a:r>
              <a:rPr lang="pl-PL" sz="2000" dirty="0" smtClean="0"/>
              <a:t> </a:t>
            </a:r>
            <a:r>
              <a:rPr lang="pl-PL" sz="2000" dirty="0" err="1" smtClean="0"/>
              <a:t>change</a:t>
            </a:r>
            <a:r>
              <a:rPr lang="pl-PL" sz="2000" dirty="0" smtClean="0"/>
              <a:t> with </a:t>
            </a:r>
            <a:r>
              <a:rPr lang="pl-PL" sz="2000" dirty="0" err="1" smtClean="0"/>
              <a:t>location</a:t>
            </a:r>
            <a:r>
              <a:rPr lang="pl-PL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5847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323850" y="115888"/>
            <a:ext cx="8820150" cy="1296987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l-PL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0188"/>
            <a:ext cx="9144000" cy="1066800"/>
          </a:xfrm>
          <a:solidFill>
            <a:schemeClr val="bg1"/>
          </a:solidFill>
        </p:spPr>
        <p:txBody>
          <a:bodyPr/>
          <a:lstStyle/>
          <a:p>
            <a:pPr algn="r" eaLnBrk="1" hangingPunct="1"/>
            <a:r>
              <a:rPr lang="pl-PL" sz="3200" b="1" dirty="0" err="1" smtClean="0"/>
              <a:t>Spatial</a:t>
            </a:r>
            <a:r>
              <a:rPr lang="pl-PL" sz="3200" b="1" dirty="0" smtClean="0"/>
              <a:t> </a:t>
            </a:r>
            <a:r>
              <a:rPr lang="pl-PL" sz="3200" b="1" dirty="0" err="1" smtClean="0"/>
              <a:t>tools</a:t>
            </a:r>
            <a:r>
              <a:rPr lang="pl-PL" sz="3200" b="1" dirty="0" smtClean="0"/>
              <a:t> </a:t>
            </a:r>
            <a:r>
              <a:rPr lang="pl-PL" sz="3200" b="1" dirty="0" err="1" smtClean="0"/>
              <a:t>classification</a:t>
            </a:r>
            <a:endParaRPr lang="pl-PL" sz="3200" b="1" dirty="0" smtClean="0"/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5" y="1196752"/>
            <a:ext cx="637241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5940152" y="4293096"/>
            <a:ext cx="3024336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1600" b="1" dirty="0" err="1" smtClean="0"/>
              <a:t>Types</a:t>
            </a:r>
            <a:r>
              <a:rPr lang="pl-PL" sz="1600" b="1" dirty="0" smtClean="0"/>
              <a:t> </a:t>
            </a:r>
            <a:r>
              <a:rPr lang="pl-PL" sz="1600" b="1" dirty="0"/>
              <a:t>of </a:t>
            </a:r>
            <a:r>
              <a:rPr lang="pl-PL" sz="1600" b="1" dirty="0" err="1"/>
              <a:t>spatial</a:t>
            </a:r>
            <a:r>
              <a:rPr lang="pl-PL" sz="1600" b="1" dirty="0"/>
              <a:t> </a:t>
            </a:r>
            <a:r>
              <a:rPr lang="pl-PL" sz="1600" b="1" dirty="0" err="1"/>
              <a:t>analysis</a:t>
            </a:r>
            <a:endParaRPr lang="pl-PL" sz="1600" b="1" dirty="0"/>
          </a:p>
          <a:p>
            <a:r>
              <a:rPr lang="pl-PL" sz="1600" dirty="0" smtClean="0"/>
              <a:t>   - </a:t>
            </a:r>
            <a:r>
              <a:rPr lang="pl-PL" sz="1600" dirty="0" err="1" smtClean="0"/>
              <a:t>Spatial</a:t>
            </a:r>
            <a:r>
              <a:rPr lang="pl-PL" sz="1600" dirty="0" smtClean="0"/>
              <a:t> </a:t>
            </a:r>
            <a:r>
              <a:rPr lang="pl-PL" sz="1600" dirty="0"/>
              <a:t>data </a:t>
            </a:r>
            <a:r>
              <a:rPr lang="pl-PL" sz="1600" dirty="0" err="1"/>
              <a:t>analysis</a:t>
            </a:r>
            <a:endParaRPr lang="pl-PL" sz="1600" dirty="0"/>
          </a:p>
          <a:p>
            <a:r>
              <a:rPr lang="pl-PL" sz="1600" dirty="0" smtClean="0"/>
              <a:t>   - </a:t>
            </a:r>
            <a:r>
              <a:rPr lang="pl-PL" sz="1600" dirty="0" err="1" smtClean="0"/>
              <a:t>Spatial</a:t>
            </a:r>
            <a:r>
              <a:rPr lang="pl-PL" sz="1600" dirty="0" smtClean="0"/>
              <a:t> </a:t>
            </a:r>
            <a:r>
              <a:rPr lang="pl-PL" sz="1600" dirty="0" err="1"/>
              <a:t>autocorrelation</a:t>
            </a:r>
            <a:endParaRPr lang="pl-PL" sz="1600" dirty="0"/>
          </a:p>
          <a:p>
            <a:r>
              <a:rPr lang="pl-PL" sz="1600" dirty="0" smtClean="0"/>
              <a:t>   - </a:t>
            </a:r>
            <a:r>
              <a:rPr lang="pl-PL" sz="1600" dirty="0" err="1" smtClean="0"/>
              <a:t>Spatial</a:t>
            </a:r>
            <a:r>
              <a:rPr lang="pl-PL" sz="1600" dirty="0" smtClean="0"/>
              <a:t> </a:t>
            </a:r>
            <a:r>
              <a:rPr lang="pl-PL" sz="1600" dirty="0" err="1"/>
              <a:t>interpolation</a:t>
            </a:r>
            <a:endParaRPr lang="pl-PL" sz="1600" dirty="0"/>
          </a:p>
          <a:p>
            <a:r>
              <a:rPr lang="pl-PL" sz="1600" dirty="0" smtClean="0"/>
              <a:t>   - </a:t>
            </a:r>
            <a:r>
              <a:rPr lang="pl-PL" sz="1600" dirty="0" err="1" smtClean="0"/>
              <a:t>Spatial</a:t>
            </a:r>
            <a:r>
              <a:rPr lang="pl-PL" sz="1600" dirty="0" smtClean="0"/>
              <a:t> </a:t>
            </a:r>
            <a:r>
              <a:rPr lang="pl-PL" sz="1600" dirty="0" err="1"/>
              <a:t>regression</a:t>
            </a:r>
            <a:endParaRPr lang="pl-PL" sz="1600" dirty="0"/>
          </a:p>
          <a:p>
            <a:r>
              <a:rPr lang="pl-PL" sz="1600" dirty="0" smtClean="0"/>
              <a:t>   - </a:t>
            </a:r>
            <a:r>
              <a:rPr lang="pl-PL" sz="1600" dirty="0" err="1" smtClean="0"/>
              <a:t>Spatial</a:t>
            </a:r>
            <a:r>
              <a:rPr lang="pl-PL" sz="1600" dirty="0" smtClean="0"/>
              <a:t> </a:t>
            </a:r>
            <a:r>
              <a:rPr lang="pl-PL" sz="1600" dirty="0" err="1"/>
              <a:t>interaction</a:t>
            </a:r>
            <a:endParaRPr lang="pl-PL" sz="1600" dirty="0"/>
          </a:p>
          <a:p>
            <a:r>
              <a:rPr lang="pl-PL" sz="1600" dirty="0" smtClean="0"/>
              <a:t>   - </a:t>
            </a:r>
            <a:r>
              <a:rPr lang="pl-PL" sz="1600" dirty="0" err="1" smtClean="0"/>
              <a:t>Simulation</a:t>
            </a:r>
            <a:r>
              <a:rPr lang="pl-PL" sz="1600" dirty="0" smtClean="0"/>
              <a:t> </a:t>
            </a:r>
            <a:r>
              <a:rPr lang="pl-PL" sz="1600" dirty="0"/>
              <a:t>and </a:t>
            </a:r>
            <a:r>
              <a:rPr lang="pl-PL" sz="1600" dirty="0" err="1"/>
              <a:t>modeling</a:t>
            </a:r>
            <a:endParaRPr lang="pl-PL" sz="1600" dirty="0"/>
          </a:p>
          <a:p>
            <a:r>
              <a:rPr lang="pl-PL" sz="1600" dirty="0" smtClean="0"/>
              <a:t>   - </a:t>
            </a:r>
            <a:r>
              <a:rPr lang="pl-PL" sz="1600" dirty="0" err="1" smtClean="0"/>
              <a:t>Multiple</a:t>
            </a:r>
            <a:r>
              <a:rPr lang="pl-PL" sz="1600" dirty="0" smtClean="0"/>
              <a:t>-Point </a:t>
            </a:r>
            <a:r>
              <a:rPr lang="pl-PL" sz="1600" dirty="0" err="1"/>
              <a:t>Geostatistics</a:t>
            </a:r>
            <a:r>
              <a:rPr lang="pl-PL" sz="1600" dirty="0"/>
              <a:t> (MPS)</a:t>
            </a:r>
          </a:p>
        </p:txBody>
      </p:sp>
      <p:sp>
        <p:nvSpPr>
          <p:cNvPr id="3" name="Strzałka w dół 2"/>
          <p:cNvSpPr/>
          <p:nvPr/>
        </p:nvSpPr>
        <p:spPr>
          <a:xfrm>
            <a:off x="1331640" y="5373216"/>
            <a:ext cx="57606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611560" y="630932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Here </a:t>
            </a:r>
            <a:r>
              <a:rPr lang="pl-PL" b="1" i="1" dirty="0" err="1" smtClean="0"/>
              <a:t>socio-economic</a:t>
            </a:r>
            <a:r>
              <a:rPr lang="pl-PL" b="1" i="1" dirty="0" smtClean="0"/>
              <a:t> </a:t>
            </a:r>
            <a:r>
              <a:rPr lang="pl-PL" b="1" i="1" dirty="0" err="1" smtClean="0"/>
              <a:t>applications</a:t>
            </a:r>
            <a:r>
              <a:rPr lang="pl-PL" b="1" i="1" dirty="0" smtClean="0"/>
              <a:t> </a:t>
            </a:r>
            <a:r>
              <a:rPr lang="pl-PL" b="1" i="1" dirty="0" err="1" smtClean="0"/>
              <a:t>only</a:t>
            </a:r>
            <a:r>
              <a:rPr lang="pl-PL" b="1" i="1" dirty="0" smtClean="0"/>
              <a:t>!</a:t>
            </a:r>
            <a:endParaRPr lang="pl-PL" b="1" i="1" dirty="0"/>
          </a:p>
        </p:txBody>
      </p:sp>
    </p:spTree>
    <p:extLst>
      <p:ext uri="{BB962C8B-B14F-4D97-AF65-F5344CB8AC3E}">
        <p14:creationId xmlns:p14="http://schemas.microsoft.com/office/powerpoint/2010/main" val="408967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323850" y="115888"/>
            <a:ext cx="8820150" cy="122555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l-PL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993775"/>
          </a:xfrm>
          <a:solidFill>
            <a:schemeClr val="bg1"/>
          </a:solidFill>
        </p:spPr>
        <p:txBody>
          <a:bodyPr/>
          <a:lstStyle/>
          <a:p>
            <a:pPr algn="r" eaLnBrk="1" hangingPunct="1"/>
            <a:r>
              <a:rPr lang="pl-PL" sz="3200" b="1" dirty="0" smtClean="0"/>
              <a:t>How to </a:t>
            </a:r>
            <a:r>
              <a:rPr lang="pl-PL" sz="3200" b="1" dirty="0" err="1" smtClean="0"/>
              <a:t>measure</a:t>
            </a:r>
            <a:r>
              <a:rPr lang="pl-PL" sz="3200" b="1" dirty="0" smtClean="0"/>
              <a:t> </a:t>
            </a:r>
            <a:r>
              <a:rPr lang="pl-PL" sz="3200" b="1" dirty="0" err="1" smtClean="0"/>
              <a:t>spatial</a:t>
            </a:r>
            <a:r>
              <a:rPr lang="pl-PL" sz="3200" b="1" dirty="0" smtClean="0"/>
              <a:t> relations?</a:t>
            </a:r>
          </a:p>
        </p:txBody>
      </p:sp>
      <p:sp>
        <p:nvSpPr>
          <p:cNvPr id="7172" name="Symbol zastępczy zawartości 1"/>
          <p:cNvSpPr>
            <a:spLocks noGrp="1"/>
          </p:cNvSpPr>
          <p:nvPr>
            <p:ph sz="half" idx="1"/>
          </p:nvPr>
        </p:nvSpPr>
        <p:spPr>
          <a:xfrm>
            <a:off x="323850" y="1196752"/>
            <a:ext cx="8291513" cy="2260600"/>
          </a:xfrm>
        </p:spPr>
        <p:txBody>
          <a:bodyPr>
            <a:noAutofit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pl-PL" sz="2000" b="1" dirty="0" err="1" smtClean="0"/>
              <a:t>Why</a:t>
            </a:r>
            <a:r>
              <a:rPr lang="pl-PL" sz="2000" b="1" dirty="0" smtClean="0"/>
              <a:t> do we </a:t>
            </a:r>
            <a:r>
              <a:rPr lang="pl-PL" sz="2000" b="1" dirty="0" err="1" smtClean="0"/>
              <a:t>need</a:t>
            </a:r>
            <a:r>
              <a:rPr lang="pl-PL" sz="2000" b="1" dirty="0" smtClean="0"/>
              <a:t> the </a:t>
            </a:r>
            <a:r>
              <a:rPr lang="pl-PL" sz="2000" b="1" dirty="0" err="1" smtClean="0"/>
              <a:t>first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glance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statistics</a:t>
            </a:r>
            <a:r>
              <a:rPr lang="pl-PL" sz="2000" b="1" dirty="0" smtClean="0"/>
              <a:t> and </a:t>
            </a:r>
            <a:r>
              <a:rPr lang="pl-PL" sz="2000" b="1" dirty="0" err="1" smtClean="0"/>
              <a:t>charts</a:t>
            </a:r>
            <a:r>
              <a:rPr lang="pl-PL" sz="2000" b="1" dirty="0" smtClean="0"/>
              <a:t>: </a:t>
            </a:r>
          </a:p>
          <a:p>
            <a:pPr eaLnBrk="1" hangingPunct="1">
              <a:defRPr/>
            </a:pPr>
            <a:r>
              <a:rPr lang="pl-PL" sz="2000" dirty="0" smtClean="0"/>
              <a:t>to </a:t>
            </a:r>
            <a:r>
              <a:rPr lang="pl-PL" sz="2000" dirty="0" err="1" smtClean="0"/>
              <a:t>visualise</a:t>
            </a:r>
            <a:r>
              <a:rPr lang="pl-PL" sz="2000" dirty="0" smtClean="0"/>
              <a:t> </a:t>
            </a:r>
            <a:r>
              <a:rPr lang="pl-PL" sz="2000" dirty="0" err="1" smtClean="0"/>
              <a:t>phenomena</a:t>
            </a:r>
            <a:endParaRPr lang="pl-PL" sz="2000" dirty="0" smtClean="0"/>
          </a:p>
          <a:p>
            <a:pPr eaLnBrk="1" hangingPunct="1">
              <a:defRPr/>
            </a:pPr>
            <a:r>
              <a:rPr lang="pl-PL" sz="2000" dirty="0" smtClean="0"/>
              <a:t>to </a:t>
            </a:r>
            <a:r>
              <a:rPr lang="pl-PL" sz="2000" dirty="0" err="1" smtClean="0"/>
              <a:t>see</a:t>
            </a:r>
            <a:r>
              <a:rPr lang="pl-PL" sz="2000" dirty="0" smtClean="0"/>
              <a:t> </a:t>
            </a:r>
            <a:r>
              <a:rPr lang="pl-PL" sz="2000" dirty="0" err="1" smtClean="0"/>
              <a:t>patterns</a:t>
            </a:r>
            <a:r>
              <a:rPr lang="pl-PL" sz="2000" dirty="0" smtClean="0"/>
              <a:t>, </a:t>
            </a:r>
            <a:r>
              <a:rPr lang="pl-PL" sz="2000" dirty="0" err="1" smtClean="0"/>
              <a:t>trends</a:t>
            </a:r>
            <a:r>
              <a:rPr lang="pl-PL" sz="2000" dirty="0" smtClean="0"/>
              <a:t> and </a:t>
            </a:r>
            <a:r>
              <a:rPr lang="pl-PL" sz="2000" dirty="0" err="1" smtClean="0"/>
              <a:t>tendencies</a:t>
            </a:r>
            <a:r>
              <a:rPr lang="pl-PL" sz="2000" dirty="0" smtClean="0"/>
              <a:t> </a:t>
            </a:r>
            <a:r>
              <a:rPr lang="pl-PL" sz="2000" dirty="0" err="1" smtClean="0"/>
              <a:t>over</a:t>
            </a:r>
            <a:r>
              <a:rPr lang="pl-PL" sz="2000" dirty="0" smtClean="0"/>
              <a:t> </a:t>
            </a:r>
            <a:r>
              <a:rPr lang="pl-PL" sz="2000" dirty="0" err="1" smtClean="0"/>
              <a:t>time</a:t>
            </a:r>
            <a:endParaRPr lang="pl-PL" sz="2000" dirty="0" smtClean="0"/>
          </a:p>
          <a:p>
            <a:pPr eaLnBrk="1" hangingPunct="1">
              <a:defRPr/>
            </a:pPr>
            <a:r>
              <a:rPr lang="pl-PL" sz="2000" dirty="0" smtClean="0"/>
              <a:t>to </a:t>
            </a:r>
            <a:r>
              <a:rPr lang="pl-PL" sz="2000" dirty="0" err="1" smtClean="0"/>
              <a:t>get</a:t>
            </a:r>
            <a:r>
              <a:rPr lang="pl-PL" sz="2000" dirty="0" smtClean="0"/>
              <a:t> </a:t>
            </a:r>
            <a:r>
              <a:rPr lang="pl-PL" sz="2000" dirty="0" err="1" smtClean="0"/>
              <a:t>guidelines</a:t>
            </a:r>
            <a:r>
              <a:rPr lang="pl-PL" sz="2000" dirty="0" smtClean="0"/>
              <a:t> </a:t>
            </a:r>
            <a:r>
              <a:rPr lang="pl-PL" sz="2000" dirty="0" err="1" smtClean="0"/>
              <a:t>how</a:t>
            </a:r>
            <a:r>
              <a:rPr lang="pl-PL" sz="2000" dirty="0" smtClean="0"/>
              <a:t> to </a:t>
            </a:r>
            <a:r>
              <a:rPr lang="pl-PL" sz="2000" dirty="0" err="1" smtClean="0"/>
              <a:t>construct</a:t>
            </a:r>
            <a:r>
              <a:rPr lang="pl-PL" sz="2000" dirty="0" smtClean="0"/>
              <a:t> model</a:t>
            </a:r>
          </a:p>
          <a:p>
            <a:pPr eaLnBrk="1" hangingPunct="1">
              <a:defRPr/>
            </a:pPr>
            <a:r>
              <a:rPr lang="pl-PL" sz="2000" dirty="0" smtClean="0"/>
              <a:t>to </a:t>
            </a:r>
            <a:r>
              <a:rPr lang="pl-PL" sz="2000" dirty="0" err="1" smtClean="0"/>
              <a:t>see</a:t>
            </a:r>
            <a:r>
              <a:rPr lang="pl-PL" sz="2000" dirty="0" smtClean="0"/>
              <a:t> </a:t>
            </a:r>
            <a:r>
              <a:rPr lang="pl-PL" sz="2000" dirty="0" err="1" smtClean="0"/>
              <a:t>spatial</a:t>
            </a:r>
            <a:r>
              <a:rPr lang="pl-PL" sz="2000" dirty="0" smtClean="0"/>
              <a:t> </a:t>
            </a:r>
            <a:r>
              <a:rPr lang="pl-PL" sz="2000" dirty="0" err="1" smtClean="0"/>
              <a:t>distrubutions</a:t>
            </a:r>
            <a:r>
              <a:rPr lang="pl-PL" sz="2000" dirty="0" smtClean="0"/>
              <a:t> and </a:t>
            </a:r>
            <a:r>
              <a:rPr lang="pl-PL" sz="2000" dirty="0" err="1" smtClean="0"/>
              <a:t>spatial</a:t>
            </a:r>
            <a:r>
              <a:rPr lang="pl-PL" sz="2000" dirty="0" smtClean="0"/>
              <a:t> </a:t>
            </a:r>
            <a:r>
              <a:rPr lang="pl-PL" sz="2000" dirty="0" err="1" smtClean="0"/>
              <a:t>trends</a:t>
            </a:r>
            <a:endParaRPr lang="pl-PL" sz="2000" dirty="0" smtClean="0"/>
          </a:p>
          <a:p>
            <a:pPr eaLnBrk="1" hangingPunct="1">
              <a:defRPr/>
            </a:pPr>
            <a:r>
              <a:rPr lang="pl-PL" sz="2000" dirty="0"/>
              <a:t>to test for </a:t>
            </a:r>
            <a:r>
              <a:rPr lang="pl-PL" sz="2000" dirty="0" err="1"/>
              <a:t>spatial</a:t>
            </a:r>
            <a:r>
              <a:rPr lang="pl-PL" sz="2000" dirty="0"/>
              <a:t> </a:t>
            </a:r>
            <a:r>
              <a:rPr lang="pl-PL" sz="2000" dirty="0" err="1" smtClean="0"/>
              <a:t>autocorrelation</a:t>
            </a:r>
            <a:r>
              <a:rPr lang="pl-PL" sz="2000" dirty="0" smtClean="0"/>
              <a:t> (</a:t>
            </a:r>
            <a:r>
              <a:rPr lang="pl-PL" sz="2000" dirty="0" err="1" smtClean="0"/>
              <a:t>or</a:t>
            </a:r>
            <a:r>
              <a:rPr lang="pl-PL" sz="2000" dirty="0" smtClean="0"/>
              <a:t> </a:t>
            </a:r>
            <a:r>
              <a:rPr lang="pl-PL" sz="2000" dirty="0" err="1" smtClean="0"/>
              <a:t>spatial</a:t>
            </a:r>
            <a:r>
              <a:rPr lang="pl-PL" sz="2000" dirty="0" smtClean="0"/>
              <a:t> </a:t>
            </a:r>
            <a:r>
              <a:rPr lang="pl-PL" sz="2000" dirty="0" err="1" smtClean="0"/>
              <a:t>regimes</a:t>
            </a:r>
            <a:r>
              <a:rPr lang="pl-PL" sz="2000" dirty="0" smtClean="0"/>
              <a:t>)</a:t>
            </a:r>
          </a:p>
          <a:p>
            <a:pPr eaLnBrk="1" hangingPunct="1">
              <a:defRPr/>
            </a:pPr>
            <a:r>
              <a:rPr lang="pl-PL" sz="2000" dirty="0" smtClean="0"/>
              <a:t>to </a:t>
            </a:r>
            <a:r>
              <a:rPr lang="pl-PL" sz="2000" dirty="0" err="1" smtClean="0"/>
              <a:t>identify</a:t>
            </a:r>
            <a:r>
              <a:rPr lang="pl-PL" sz="2000" dirty="0" smtClean="0"/>
              <a:t> </a:t>
            </a:r>
            <a:r>
              <a:rPr lang="pl-PL" sz="2000" dirty="0" err="1" smtClean="0"/>
              <a:t>spatial</a:t>
            </a:r>
            <a:r>
              <a:rPr lang="pl-PL" sz="2000" dirty="0" smtClean="0"/>
              <a:t> </a:t>
            </a:r>
            <a:r>
              <a:rPr lang="pl-PL" sz="2000" dirty="0" err="1" smtClean="0"/>
              <a:t>outliers</a:t>
            </a:r>
            <a:endParaRPr lang="pl-PL" sz="2000" dirty="0" smtClean="0"/>
          </a:p>
          <a:p>
            <a:pPr eaLnBrk="1" hangingPunct="1">
              <a:defRPr/>
            </a:pPr>
            <a:r>
              <a:rPr lang="pl-PL" sz="2000" dirty="0" smtClean="0"/>
              <a:t>to </a:t>
            </a:r>
            <a:r>
              <a:rPr lang="pl-PL" sz="2000" dirty="0" err="1" smtClean="0"/>
              <a:t>see</a:t>
            </a:r>
            <a:r>
              <a:rPr lang="pl-PL" sz="2000" dirty="0" smtClean="0"/>
              <a:t> </a:t>
            </a:r>
            <a:r>
              <a:rPr lang="pl-PL" sz="2000" dirty="0" err="1" smtClean="0"/>
              <a:t>patterns</a:t>
            </a:r>
            <a:r>
              <a:rPr lang="pl-PL" sz="2000" dirty="0" smtClean="0"/>
              <a:t> of </a:t>
            </a:r>
            <a:r>
              <a:rPr lang="pl-PL" sz="2000" dirty="0" err="1" smtClean="0"/>
              <a:t>spatial</a:t>
            </a:r>
            <a:r>
              <a:rPr lang="pl-PL" sz="2000" dirty="0" smtClean="0"/>
              <a:t> </a:t>
            </a:r>
            <a:r>
              <a:rPr lang="pl-PL" sz="2000" dirty="0" err="1" smtClean="0"/>
              <a:t>associations</a:t>
            </a:r>
            <a:r>
              <a:rPr lang="pl-PL" sz="2000" dirty="0" smtClean="0"/>
              <a:t> (</a:t>
            </a:r>
            <a:r>
              <a:rPr lang="pl-PL" sz="2000" dirty="0" err="1" smtClean="0"/>
              <a:t>spatial</a:t>
            </a:r>
            <a:r>
              <a:rPr lang="pl-PL" sz="2000" dirty="0" smtClean="0"/>
              <a:t> </a:t>
            </a:r>
            <a:r>
              <a:rPr lang="pl-PL" sz="2000" dirty="0" err="1" smtClean="0"/>
              <a:t>clusters</a:t>
            </a:r>
            <a:r>
              <a:rPr lang="pl-PL" sz="2000" dirty="0" smtClean="0"/>
              <a:t>)</a:t>
            </a:r>
          </a:p>
          <a:p>
            <a:pPr eaLnBrk="1" hangingPunct="1">
              <a:defRPr/>
            </a:pPr>
            <a:endParaRPr lang="pl-PL" sz="2000" dirty="0"/>
          </a:p>
          <a:p>
            <a:pPr eaLnBrk="1" hangingPunct="1">
              <a:defRPr/>
            </a:pPr>
            <a:endParaRPr lang="pl-PL" sz="2000" dirty="0" smtClean="0"/>
          </a:p>
        </p:txBody>
      </p:sp>
      <p:sp>
        <p:nvSpPr>
          <p:cNvPr id="6" name="Symbol zastępczy zawartości 1"/>
          <p:cNvSpPr>
            <a:spLocks noGrp="1"/>
          </p:cNvSpPr>
          <p:nvPr>
            <p:ph sz="half" idx="1"/>
          </p:nvPr>
        </p:nvSpPr>
        <p:spPr>
          <a:xfrm>
            <a:off x="1043609" y="4221088"/>
            <a:ext cx="7920880" cy="2044700"/>
          </a:xfrm>
        </p:spPr>
        <p:txBody>
          <a:bodyPr>
            <a:noAutofit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pl-PL" sz="2000" b="1" dirty="0" err="1" smtClean="0"/>
              <a:t>What</a:t>
            </a:r>
            <a:r>
              <a:rPr lang="pl-PL" sz="2000" b="1" dirty="0" smtClean="0"/>
              <a:t> we </a:t>
            </a:r>
            <a:r>
              <a:rPr lang="pl-PL" sz="2000" b="1" dirty="0" err="1" smtClean="0"/>
              <a:t>can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get</a:t>
            </a:r>
            <a:r>
              <a:rPr lang="pl-PL" sz="2000" b="1" dirty="0" smtClean="0"/>
              <a:t> from the </a:t>
            </a:r>
            <a:r>
              <a:rPr lang="pl-PL" sz="2000" b="1" dirty="0" err="1" smtClean="0"/>
              <a:t>econometric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models</a:t>
            </a:r>
            <a:r>
              <a:rPr lang="pl-PL" sz="2000" b="1" dirty="0" smtClean="0"/>
              <a:t>: </a:t>
            </a:r>
          </a:p>
          <a:p>
            <a:pPr eaLnBrk="1" hangingPunct="1">
              <a:defRPr/>
            </a:pPr>
            <a:r>
              <a:rPr lang="pl-PL" sz="2000" dirty="0" err="1" smtClean="0"/>
              <a:t>see</a:t>
            </a:r>
            <a:r>
              <a:rPr lang="pl-PL" sz="2000" dirty="0" smtClean="0"/>
              <a:t> </a:t>
            </a:r>
            <a:r>
              <a:rPr lang="pl-PL" sz="2000" dirty="0" err="1" smtClean="0"/>
              <a:t>significance</a:t>
            </a:r>
            <a:r>
              <a:rPr lang="pl-PL" sz="2000" dirty="0" smtClean="0"/>
              <a:t> of </a:t>
            </a:r>
            <a:r>
              <a:rPr lang="pl-PL" sz="2000" dirty="0" err="1" smtClean="0"/>
              <a:t>variables</a:t>
            </a:r>
            <a:endParaRPr lang="pl-PL" sz="2000" dirty="0" smtClean="0"/>
          </a:p>
          <a:p>
            <a:pPr eaLnBrk="1" hangingPunct="1">
              <a:defRPr/>
            </a:pPr>
            <a:r>
              <a:rPr lang="pl-PL" sz="2000" dirty="0" err="1" smtClean="0"/>
              <a:t>filter</a:t>
            </a:r>
            <a:r>
              <a:rPr lang="pl-PL" sz="2000" dirty="0" smtClean="0"/>
              <a:t> out </a:t>
            </a:r>
            <a:r>
              <a:rPr lang="pl-PL" sz="2000" dirty="0" err="1" smtClean="0"/>
              <a:t>spatial</a:t>
            </a:r>
            <a:r>
              <a:rPr lang="pl-PL" sz="2000" dirty="0" smtClean="0"/>
              <a:t> </a:t>
            </a:r>
            <a:r>
              <a:rPr lang="pl-PL" sz="2000" dirty="0" err="1" smtClean="0"/>
              <a:t>autocorrelation</a:t>
            </a:r>
            <a:endParaRPr lang="pl-PL" sz="2000" dirty="0" smtClean="0"/>
          </a:p>
          <a:p>
            <a:pPr eaLnBrk="1" hangingPunct="1">
              <a:defRPr/>
            </a:pPr>
            <a:r>
              <a:rPr lang="pl-PL" sz="2000" dirty="0" smtClean="0"/>
              <a:t>model </a:t>
            </a:r>
            <a:r>
              <a:rPr lang="pl-PL" sz="2000" dirty="0" err="1" smtClean="0"/>
              <a:t>forecasts</a:t>
            </a:r>
            <a:r>
              <a:rPr lang="pl-PL" sz="2000" dirty="0" smtClean="0"/>
              <a:t> </a:t>
            </a:r>
          </a:p>
          <a:p>
            <a:pPr eaLnBrk="1" hangingPunct="1">
              <a:defRPr/>
            </a:pPr>
            <a:r>
              <a:rPr lang="pl-PL" sz="2000" dirty="0" err="1" smtClean="0"/>
              <a:t>structualise</a:t>
            </a:r>
            <a:r>
              <a:rPr lang="pl-PL" sz="2000" dirty="0" smtClean="0"/>
              <a:t> </a:t>
            </a:r>
            <a:r>
              <a:rPr lang="pl-PL" sz="2000" dirty="0" err="1" smtClean="0"/>
              <a:t>relationships</a:t>
            </a:r>
            <a:r>
              <a:rPr lang="pl-PL" sz="2000" dirty="0" smtClean="0"/>
              <a:t> (</a:t>
            </a:r>
            <a:r>
              <a:rPr lang="pl-PL" sz="2000" dirty="0" err="1" smtClean="0"/>
              <a:t>discover</a:t>
            </a:r>
            <a:r>
              <a:rPr lang="pl-PL" sz="2000" dirty="0" smtClean="0"/>
              <a:t> </a:t>
            </a:r>
            <a:r>
              <a:rPr lang="pl-PL" sz="2000" dirty="0" err="1" smtClean="0"/>
              <a:t>spatial</a:t>
            </a:r>
            <a:r>
              <a:rPr lang="pl-PL" sz="2000" dirty="0" smtClean="0"/>
              <a:t> </a:t>
            </a:r>
            <a:r>
              <a:rPr lang="pl-PL" sz="2000" dirty="0" err="1" smtClean="0"/>
              <a:t>dependence</a:t>
            </a:r>
            <a:r>
              <a:rPr lang="pl-PL" sz="2000" dirty="0" smtClean="0"/>
              <a:t>)</a:t>
            </a:r>
          </a:p>
          <a:p>
            <a:pPr eaLnBrk="1" hangingPunct="1">
              <a:defRPr/>
            </a:pPr>
            <a:r>
              <a:rPr lang="pl-PL" sz="2000" dirty="0" err="1" smtClean="0"/>
              <a:t>analyse</a:t>
            </a:r>
            <a:r>
              <a:rPr lang="pl-PL" sz="2000" dirty="0" smtClean="0"/>
              <a:t> </a:t>
            </a:r>
            <a:r>
              <a:rPr lang="pl-PL" sz="2000" dirty="0" err="1" smtClean="0"/>
              <a:t>spatial</a:t>
            </a:r>
            <a:r>
              <a:rPr lang="pl-PL" sz="2000" dirty="0" smtClean="0"/>
              <a:t> </a:t>
            </a:r>
            <a:r>
              <a:rPr lang="pl-PL" sz="2000" dirty="0" err="1" smtClean="0"/>
              <a:t>heterogenity</a:t>
            </a:r>
            <a:r>
              <a:rPr lang="pl-PL" sz="2000" dirty="0" smtClean="0"/>
              <a:t> (</a:t>
            </a:r>
            <a:r>
              <a:rPr lang="pl-PL" sz="2000" dirty="0" err="1" smtClean="0"/>
              <a:t>clubs</a:t>
            </a:r>
            <a:r>
              <a:rPr lang="pl-PL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597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Autofit/>
          </a:bodyPr>
          <a:lstStyle/>
          <a:p>
            <a:pPr algn="r"/>
            <a:r>
              <a:rPr lang="pl-PL" sz="3600" b="1" dirty="0" err="1"/>
              <a:t>Why</a:t>
            </a:r>
            <a:r>
              <a:rPr lang="pl-PL" sz="3600" b="1" dirty="0"/>
              <a:t> </a:t>
            </a:r>
            <a:r>
              <a:rPr lang="pl-PL" sz="3600" b="1" dirty="0" err="1"/>
              <a:t>it</a:t>
            </a:r>
            <a:r>
              <a:rPr lang="pl-PL" sz="3600" b="1" dirty="0"/>
              <a:t> </a:t>
            </a:r>
            <a:r>
              <a:rPr lang="pl-PL" sz="3600" b="1" dirty="0" err="1"/>
              <a:t>is</a:t>
            </a:r>
            <a:r>
              <a:rPr lang="pl-PL" sz="3600" b="1" dirty="0"/>
              <a:t> </a:t>
            </a:r>
            <a:r>
              <a:rPr lang="pl-PL" sz="3600" b="1" dirty="0" err="1"/>
              <a:t>worth</a:t>
            </a:r>
            <a:r>
              <a:rPr lang="pl-PL" sz="3600" b="1" dirty="0"/>
              <a:t> to </a:t>
            </a:r>
            <a:r>
              <a:rPr lang="pl-PL" sz="3600" b="1" dirty="0" err="1"/>
              <a:t>controll</a:t>
            </a:r>
            <a:r>
              <a:rPr lang="pl-PL" sz="3600" b="1" dirty="0"/>
              <a:t> the </a:t>
            </a:r>
            <a:r>
              <a:rPr lang="pl-PL" sz="3600" b="1" dirty="0" err="1"/>
              <a:t>diffusion</a:t>
            </a:r>
            <a:r>
              <a:rPr lang="pl-PL" sz="3600" b="1" dirty="0"/>
              <a:t>?</a:t>
            </a:r>
            <a:endParaRPr lang="en-GB" sz="3600" b="1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215516" y="1385775"/>
            <a:ext cx="8640960" cy="4853136"/>
          </a:xfrm>
        </p:spPr>
        <p:txBody>
          <a:bodyPr>
            <a:normAutofit/>
          </a:bodyPr>
          <a:lstStyle/>
          <a:p>
            <a:r>
              <a:rPr lang="en-GB" sz="2000" dirty="0"/>
              <a:t>Failure to control diffusion means autarkic treatment of individuals</a:t>
            </a:r>
          </a:p>
          <a:p>
            <a:r>
              <a:rPr lang="en-GB" sz="2000" dirty="0"/>
              <a:t>There is a problem of </a:t>
            </a:r>
            <a:r>
              <a:rPr lang="en-GB" sz="2000" b="1" dirty="0"/>
              <a:t>lack of independence </a:t>
            </a:r>
            <a:r>
              <a:rPr lang="en-GB" sz="2000" dirty="0"/>
              <a:t>of phenomena (spatial a</a:t>
            </a:r>
            <a:r>
              <a:rPr lang="pl-PL" sz="2000" dirty="0" err="1"/>
              <a:t>utocorrelation</a:t>
            </a:r>
            <a:r>
              <a:rPr lang="en-GB" sz="2000" dirty="0"/>
              <a:t>), omissions and uncontrolled spatial variation (spatial heterogeneity)</a:t>
            </a:r>
          </a:p>
          <a:p>
            <a:r>
              <a:rPr lang="en-GB" sz="2000" dirty="0"/>
              <a:t>Some of the effects of endo- and exogenous processes and policy implications are </a:t>
            </a:r>
            <a:r>
              <a:rPr lang="en-GB" sz="2000" b="1" dirty="0"/>
              <a:t>transferred</a:t>
            </a:r>
            <a:r>
              <a:rPr lang="en-GB" sz="2000" dirty="0"/>
              <a:t> to other units (</a:t>
            </a:r>
            <a:r>
              <a:rPr lang="pl-PL" sz="2000" dirty="0" err="1"/>
              <a:t>positive</a:t>
            </a:r>
            <a:r>
              <a:rPr lang="en-GB" sz="2000" dirty="0"/>
              <a:t> / negative external effects, exhausted absorption capacity)</a:t>
            </a:r>
          </a:p>
          <a:p>
            <a:r>
              <a:rPr lang="en-GB" sz="2000" dirty="0"/>
              <a:t>Controlling diffusion does not mean that it always exists – </a:t>
            </a:r>
            <a:r>
              <a:rPr lang="pl-PL" sz="2000" dirty="0" err="1"/>
              <a:t>there</a:t>
            </a:r>
            <a:r>
              <a:rPr lang="pl-PL" sz="2000" dirty="0"/>
              <a:t> </a:t>
            </a:r>
            <a:r>
              <a:rPr lang="pl-PL" sz="2000" dirty="0" err="1"/>
              <a:t>may</a:t>
            </a:r>
            <a:r>
              <a:rPr lang="pl-PL" sz="2000" dirty="0"/>
              <a:t> be </a:t>
            </a:r>
            <a:r>
              <a:rPr lang="en-GB" sz="2000" dirty="0"/>
              <a:t>strong </a:t>
            </a:r>
            <a:r>
              <a:rPr lang="en-GB" sz="2000" b="1" dirty="0"/>
              <a:t>internalization</a:t>
            </a:r>
            <a:r>
              <a:rPr lang="en-GB" sz="2000" dirty="0"/>
              <a:t> of all effects and the suppression of diffusion</a:t>
            </a:r>
          </a:p>
          <a:p>
            <a:r>
              <a:rPr lang="en-GB" sz="2000" dirty="0"/>
              <a:t>Possible effects of </a:t>
            </a:r>
            <a:r>
              <a:rPr lang="en-GB" sz="2000" b="1" dirty="0"/>
              <a:t>backwash</a:t>
            </a:r>
          </a:p>
        </p:txBody>
      </p:sp>
    </p:spTree>
    <p:extLst>
      <p:ext uri="{BB962C8B-B14F-4D97-AF65-F5344CB8AC3E}">
        <p14:creationId xmlns:p14="http://schemas.microsoft.com/office/powerpoint/2010/main" val="114518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62880" y="79412"/>
            <a:ext cx="8229600" cy="829308"/>
          </a:xfrm>
        </p:spPr>
        <p:txBody>
          <a:bodyPr>
            <a:normAutofit/>
          </a:bodyPr>
          <a:lstStyle/>
          <a:p>
            <a:pPr algn="r"/>
            <a:r>
              <a:rPr lang="pl-PL" sz="3600" b="1" dirty="0" err="1" smtClean="0"/>
              <a:t>Implications</a:t>
            </a:r>
            <a:endParaRPr lang="pl-PL" sz="36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4345" y="836712"/>
            <a:ext cx="864096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Spatial </a:t>
            </a:r>
            <a:r>
              <a:rPr lang="en-US" sz="2000" dirty="0"/>
              <a:t>dimension </a:t>
            </a:r>
            <a:r>
              <a:rPr lang="en-US" sz="2000" dirty="0" smtClean="0"/>
              <a:t>is </a:t>
            </a:r>
            <a:r>
              <a:rPr lang="en-US" sz="2000" dirty="0"/>
              <a:t>important in monitoring </a:t>
            </a:r>
            <a:r>
              <a:rPr lang="en-US" sz="2000" dirty="0" smtClean="0"/>
              <a:t>cohesion</a:t>
            </a:r>
            <a:r>
              <a:rPr lang="pl-PL" sz="2000" dirty="0" smtClean="0"/>
              <a:t>, </a:t>
            </a:r>
            <a:r>
              <a:rPr lang="pl-PL" sz="2000" dirty="0" err="1" smtClean="0"/>
              <a:t>convergece</a:t>
            </a:r>
            <a:r>
              <a:rPr lang="pl-PL" sz="2000" dirty="0" smtClean="0"/>
              <a:t> and </a:t>
            </a:r>
            <a:r>
              <a:rPr lang="pl-PL" sz="2000" dirty="0" err="1" smtClean="0"/>
              <a:t>growth</a:t>
            </a:r>
            <a:endParaRPr lang="en-US" sz="2000" dirty="0"/>
          </a:p>
          <a:p>
            <a:r>
              <a:rPr lang="en-US" sz="2000" dirty="0" smtClean="0"/>
              <a:t>Territories </a:t>
            </a:r>
            <a:r>
              <a:rPr lang="en-US" sz="2000" dirty="0"/>
              <a:t>are not independent of each other</a:t>
            </a:r>
          </a:p>
          <a:p>
            <a:r>
              <a:rPr lang="pl-PL" sz="2000" dirty="0" smtClean="0"/>
              <a:t>Lack of </a:t>
            </a:r>
            <a:r>
              <a:rPr lang="en-US" sz="2000" dirty="0" smtClean="0"/>
              <a:t>information </a:t>
            </a:r>
            <a:r>
              <a:rPr lang="pl-PL" sz="2000" dirty="0" smtClean="0"/>
              <a:t>on </a:t>
            </a:r>
            <a:r>
              <a:rPr lang="en-US" sz="2000" dirty="0" smtClean="0"/>
              <a:t>the </a:t>
            </a:r>
            <a:r>
              <a:rPr lang="en-US" sz="2000" dirty="0"/>
              <a:t>environment should be treated as </a:t>
            </a:r>
            <a:r>
              <a:rPr lang="en-US" sz="2000" dirty="0" smtClean="0"/>
              <a:t>a</a:t>
            </a:r>
            <a:r>
              <a:rPr lang="pl-PL" sz="2000" dirty="0" smtClean="0"/>
              <a:t>n </a:t>
            </a:r>
            <a:r>
              <a:rPr lang="pl-PL" sz="2000" dirty="0" err="1" smtClean="0"/>
              <a:t>omitted</a:t>
            </a:r>
            <a:r>
              <a:rPr lang="pl-PL" sz="2000" dirty="0" smtClean="0"/>
              <a:t> </a:t>
            </a:r>
            <a:r>
              <a:rPr lang="en-US" sz="2000" dirty="0" smtClean="0"/>
              <a:t>information </a:t>
            </a:r>
            <a:r>
              <a:rPr lang="pl-PL" sz="2000" dirty="0" smtClean="0"/>
              <a:t>(</a:t>
            </a:r>
            <a:r>
              <a:rPr lang="pl-PL" sz="2000" dirty="0" err="1" smtClean="0"/>
              <a:t>variable</a:t>
            </a:r>
            <a:r>
              <a:rPr lang="pl-PL" sz="2000" dirty="0" smtClean="0"/>
              <a:t>)</a:t>
            </a:r>
            <a:endParaRPr lang="en-US" sz="2000" dirty="0"/>
          </a:p>
          <a:p>
            <a:r>
              <a:rPr lang="pl-PL" sz="2000" dirty="0" smtClean="0"/>
              <a:t>E</a:t>
            </a:r>
            <a:r>
              <a:rPr lang="en-US" sz="2000" dirty="0" err="1" smtClean="0"/>
              <a:t>ven</a:t>
            </a:r>
            <a:r>
              <a:rPr lang="en-US" sz="2000" dirty="0" smtClean="0"/>
              <a:t> </a:t>
            </a:r>
            <a:r>
              <a:rPr lang="en-US" sz="2000" dirty="0"/>
              <a:t>relatively simple spatial models clearly show the existence of spillover</a:t>
            </a:r>
          </a:p>
          <a:p>
            <a:r>
              <a:rPr lang="pl-PL" sz="2000" dirty="0" err="1" smtClean="0"/>
              <a:t>Understanding</a:t>
            </a:r>
            <a:r>
              <a:rPr lang="pl-PL" sz="2000" dirty="0" smtClean="0"/>
              <a:t> </a:t>
            </a:r>
            <a:r>
              <a:rPr lang="en-US" sz="2000" dirty="0" smtClean="0"/>
              <a:t>the </a:t>
            </a:r>
            <a:r>
              <a:rPr lang="pl-PL" sz="2000" dirty="0" err="1" smtClean="0"/>
              <a:t>magnitude</a:t>
            </a:r>
            <a:r>
              <a:rPr lang="pl-PL" sz="2000" dirty="0" smtClean="0"/>
              <a:t> and </a:t>
            </a:r>
            <a:r>
              <a:rPr lang="pl-PL" sz="2000" dirty="0" err="1" smtClean="0"/>
              <a:t>directions</a:t>
            </a:r>
            <a:r>
              <a:rPr lang="pl-PL" sz="2000" dirty="0" smtClean="0"/>
              <a:t> of </a:t>
            </a:r>
            <a:r>
              <a:rPr lang="en-US" sz="2000" dirty="0" smtClean="0"/>
              <a:t>spillover </a:t>
            </a:r>
            <a:r>
              <a:rPr lang="en-US" sz="2000" dirty="0"/>
              <a:t>allows for better </a:t>
            </a:r>
            <a:r>
              <a:rPr lang="en-US" sz="2000" dirty="0" smtClean="0"/>
              <a:t>design </a:t>
            </a:r>
            <a:r>
              <a:rPr lang="pl-PL" sz="2000" dirty="0" smtClean="0"/>
              <a:t>of policy </a:t>
            </a:r>
            <a:r>
              <a:rPr lang="en-US" sz="2000" dirty="0" smtClean="0"/>
              <a:t>and </a:t>
            </a:r>
            <a:r>
              <a:rPr lang="en-US" sz="2000" dirty="0"/>
              <a:t>intervention</a:t>
            </a:r>
            <a:endParaRPr lang="pl-PL" sz="2000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043608" y="4304259"/>
            <a:ext cx="7992888" cy="21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b="1" dirty="0" smtClean="0"/>
              <a:t>MAUP (</a:t>
            </a:r>
            <a:r>
              <a:rPr lang="pl-PL" sz="2000" b="1" dirty="0" err="1" smtClean="0"/>
              <a:t>Modifiable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Areal</a:t>
            </a:r>
            <a:r>
              <a:rPr lang="pl-PL" sz="2000" b="1" dirty="0" smtClean="0"/>
              <a:t> Unit Problem)</a:t>
            </a:r>
            <a:r>
              <a:rPr lang="pl-PL" sz="2000" dirty="0" smtClean="0"/>
              <a:t> – </a:t>
            </a:r>
            <a:r>
              <a:rPr lang="pl-PL" sz="2000" dirty="0" err="1" smtClean="0"/>
              <a:t>when</a:t>
            </a:r>
            <a:r>
              <a:rPr lang="pl-PL" sz="2000" dirty="0" smtClean="0"/>
              <a:t> </a:t>
            </a:r>
            <a:r>
              <a:rPr lang="pl-PL" sz="2000" dirty="0" err="1" smtClean="0"/>
              <a:t>arbitrally</a:t>
            </a:r>
            <a:r>
              <a:rPr lang="pl-PL" sz="2000" dirty="0" smtClean="0"/>
              <a:t> set </a:t>
            </a:r>
            <a:r>
              <a:rPr lang="pl-PL" sz="2000" dirty="0" err="1" smtClean="0"/>
              <a:t>borders</a:t>
            </a:r>
            <a:r>
              <a:rPr lang="pl-PL" sz="2000" dirty="0" smtClean="0"/>
              <a:t> impact the </a:t>
            </a:r>
            <a:r>
              <a:rPr lang="pl-PL" sz="2000" dirty="0" err="1" smtClean="0"/>
              <a:t>result</a:t>
            </a:r>
            <a:endParaRPr lang="pl-PL" sz="2000" dirty="0" smtClean="0"/>
          </a:p>
          <a:p>
            <a:pPr lvl="1"/>
            <a:r>
              <a:rPr lang="pl-PL" sz="2000" b="1" dirty="0" smtClean="0"/>
              <a:t>Scale effects </a:t>
            </a:r>
            <a:r>
              <a:rPr lang="pl-PL" sz="2000" dirty="0" smtClean="0"/>
              <a:t>– </a:t>
            </a:r>
            <a:r>
              <a:rPr lang="pl-PL" sz="2000" dirty="0" err="1" smtClean="0"/>
              <a:t>when</a:t>
            </a:r>
            <a:r>
              <a:rPr lang="pl-PL" sz="2000" dirty="0" smtClean="0"/>
              <a:t> the </a:t>
            </a:r>
            <a:r>
              <a:rPr lang="pl-PL" sz="2000" dirty="0" err="1" smtClean="0"/>
              <a:t>change</a:t>
            </a:r>
            <a:r>
              <a:rPr lang="pl-PL" sz="2000" dirty="0" smtClean="0"/>
              <a:t> in </a:t>
            </a:r>
            <a:r>
              <a:rPr lang="pl-PL" sz="2000" dirty="0" err="1" smtClean="0"/>
              <a:t>number</a:t>
            </a:r>
            <a:r>
              <a:rPr lang="pl-PL" sz="2000" dirty="0" smtClean="0"/>
              <a:t> of </a:t>
            </a:r>
            <a:r>
              <a:rPr lang="pl-PL" sz="2000" dirty="0" err="1" smtClean="0"/>
              <a:t>units</a:t>
            </a:r>
            <a:r>
              <a:rPr lang="pl-PL" sz="2000" dirty="0" smtClean="0"/>
              <a:t> (</a:t>
            </a:r>
            <a:r>
              <a:rPr lang="pl-PL" sz="2000" dirty="0" err="1" smtClean="0"/>
              <a:t>other</a:t>
            </a:r>
            <a:r>
              <a:rPr lang="pl-PL" sz="2000" dirty="0" smtClean="0"/>
              <a:t> </a:t>
            </a:r>
            <a:r>
              <a:rPr lang="pl-PL" sz="2000" dirty="0" err="1" smtClean="0"/>
              <a:t>level</a:t>
            </a:r>
            <a:r>
              <a:rPr lang="pl-PL" sz="2000" dirty="0" smtClean="0"/>
              <a:t> of </a:t>
            </a:r>
            <a:r>
              <a:rPr lang="pl-PL" sz="2000" dirty="0" err="1" smtClean="0"/>
              <a:t>aggregation</a:t>
            </a:r>
            <a:r>
              <a:rPr lang="pl-PL" sz="2000" dirty="0" smtClean="0"/>
              <a:t>) </a:t>
            </a:r>
            <a:r>
              <a:rPr lang="pl-PL" sz="2000" dirty="0" err="1" smtClean="0"/>
              <a:t>may</a:t>
            </a:r>
            <a:r>
              <a:rPr lang="pl-PL" sz="2000" dirty="0" smtClean="0"/>
              <a:t> </a:t>
            </a:r>
            <a:r>
              <a:rPr lang="pl-PL" sz="2000" dirty="0" err="1" smtClean="0"/>
              <a:t>change</a:t>
            </a:r>
            <a:r>
              <a:rPr lang="pl-PL" sz="2000" dirty="0" smtClean="0"/>
              <a:t> the </a:t>
            </a:r>
            <a:r>
              <a:rPr lang="pl-PL" sz="2000" dirty="0" err="1" smtClean="0"/>
              <a:t>result</a:t>
            </a:r>
            <a:endParaRPr lang="pl-PL" sz="2000" dirty="0" smtClean="0"/>
          </a:p>
          <a:p>
            <a:pPr lvl="1"/>
            <a:r>
              <a:rPr lang="pl-PL" sz="2000" b="1" dirty="0" err="1" smtClean="0"/>
              <a:t>Aggregation</a:t>
            </a:r>
            <a:r>
              <a:rPr lang="pl-PL" sz="2000" b="1" dirty="0" smtClean="0"/>
              <a:t> effects </a:t>
            </a:r>
            <a:r>
              <a:rPr lang="pl-PL" sz="2000" dirty="0" smtClean="0"/>
              <a:t>– </a:t>
            </a:r>
            <a:r>
              <a:rPr lang="pl-PL" sz="2000" dirty="0" err="1" smtClean="0"/>
              <a:t>when</a:t>
            </a:r>
            <a:r>
              <a:rPr lang="pl-PL" sz="2000" dirty="0" smtClean="0"/>
              <a:t> </a:t>
            </a:r>
            <a:r>
              <a:rPr lang="pl-PL" sz="2000" dirty="0" err="1" smtClean="0"/>
              <a:t>different</a:t>
            </a:r>
            <a:r>
              <a:rPr lang="pl-PL" sz="2000" dirty="0" smtClean="0"/>
              <a:t> </a:t>
            </a:r>
            <a:r>
              <a:rPr lang="pl-PL" sz="2000" dirty="0" err="1" smtClean="0"/>
              <a:t>allocation</a:t>
            </a:r>
            <a:r>
              <a:rPr lang="pl-PL" sz="2000" dirty="0" smtClean="0"/>
              <a:t> of </a:t>
            </a:r>
            <a:r>
              <a:rPr lang="pl-PL" sz="2000" dirty="0" err="1" smtClean="0"/>
              <a:t>borders</a:t>
            </a:r>
            <a:r>
              <a:rPr lang="pl-PL" sz="2000" dirty="0" smtClean="0"/>
              <a:t> </a:t>
            </a:r>
            <a:r>
              <a:rPr lang="pl-PL" sz="2000" dirty="0" err="1" smtClean="0"/>
              <a:t>among</a:t>
            </a:r>
            <a:r>
              <a:rPr lang="pl-PL" sz="2000" dirty="0" smtClean="0"/>
              <a:t> </a:t>
            </a:r>
            <a:r>
              <a:rPr lang="pl-PL" sz="2000" dirty="0" err="1" smtClean="0"/>
              <a:t>given</a:t>
            </a:r>
            <a:r>
              <a:rPr lang="pl-PL" sz="2000" dirty="0" smtClean="0"/>
              <a:t> </a:t>
            </a:r>
            <a:r>
              <a:rPr lang="pl-PL" sz="2000" dirty="0" err="1" smtClean="0"/>
              <a:t>number</a:t>
            </a:r>
            <a:r>
              <a:rPr lang="pl-PL" sz="2000" dirty="0" smtClean="0"/>
              <a:t> of </a:t>
            </a:r>
            <a:r>
              <a:rPr lang="pl-PL" sz="2000" dirty="0" err="1" smtClean="0"/>
              <a:t>units</a:t>
            </a:r>
            <a:r>
              <a:rPr lang="pl-PL" sz="2000" dirty="0" smtClean="0"/>
              <a:t> </a:t>
            </a:r>
            <a:r>
              <a:rPr lang="pl-PL" sz="2000" dirty="0" err="1" smtClean="0"/>
              <a:t>may</a:t>
            </a:r>
            <a:r>
              <a:rPr lang="pl-PL" sz="2000" dirty="0" smtClean="0"/>
              <a:t> </a:t>
            </a:r>
            <a:r>
              <a:rPr lang="pl-PL" sz="2000" dirty="0" err="1" smtClean="0"/>
              <a:t>change</a:t>
            </a:r>
            <a:r>
              <a:rPr lang="pl-PL" sz="2000" dirty="0" smtClean="0"/>
              <a:t> the </a:t>
            </a:r>
            <a:r>
              <a:rPr lang="pl-PL" sz="2000" dirty="0" err="1" smtClean="0"/>
              <a:t>result</a:t>
            </a:r>
            <a:endParaRPr lang="pl-PL" sz="2000" dirty="0"/>
          </a:p>
        </p:txBody>
      </p:sp>
      <p:sp>
        <p:nvSpPr>
          <p:cNvPr id="5" name="Tytuł 1"/>
          <p:cNvSpPr txBox="1">
            <a:spLocks/>
          </p:cNvSpPr>
          <p:nvPr/>
        </p:nvSpPr>
        <p:spPr>
          <a:xfrm>
            <a:off x="221115" y="33831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3200" b="1" dirty="0" err="1" smtClean="0"/>
              <a:t>Wider</a:t>
            </a:r>
            <a:r>
              <a:rPr lang="pl-PL" sz="3200" b="1" dirty="0" smtClean="0"/>
              <a:t> </a:t>
            </a:r>
            <a:r>
              <a:rPr lang="pl-PL" sz="3200" b="1" dirty="0" err="1" smtClean="0"/>
              <a:t>issues</a:t>
            </a:r>
            <a:r>
              <a:rPr lang="pl-PL" sz="3200" b="1" dirty="0" smtClean="0"/>
              <a:t> and </a:t>
            </a:r>
            <a:r>
              <a:rPr lang="pl-PL" sz="3200" b="1" dirty="0" err="1" smtClean="0"/>
              <a:t>problems</a:t>
            </a:r>
            <a:endParaRPr lang="pl-PL" sz="3200" b="1" dirty="0"/>
          </a:p>
        </p:txBody>
      </p:sp>
    </p:spTree>
    <p:extLst>
      <p:ext uri="{BB962C8B-B14F-4D97-AF65-F5344CB8AC3E}">
        <p14:creationId xmlns:p14="http://schemas.microsoft.com/office/powerpoint/2010/main" val="30144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l-PL" b="1" dirty="0" err="1" smtClean="0"/>
              <a:t>Why</a:t>
            </a:r>
            <a:r>
              <a:rPr lang="pl-PL" b="1" dirty="0" smtClean="0"/>
              <a:t> do we </a:t>
            </a:r>
            <a:r>
              <a:rPr lang="pl-PL" b="1" dirty="0" err="1" smtClean="0"/>
              <a:t>need</a:t>
            </a:r>
            <a:r>
              <a:rPr lang="pl-PL" b="1" dirty="0" smtClean="0"/>
              <a:t> </a:t>
            </a:r>
            <a:r>
              <a:rPr lang="pl-PL" b="1" dirty="0" err="1" smtClean="0"/>
              <a:t>spatial</a:t>
            </a:r>
            <a:r>
              <a:rPr lang="pl-PL" b="1" dirty="0" smtClean="0"/>
              <a:t> </a:t>
            </a:r>
            <a:r>
              <a:rPr lang="pl-PL" b="1" dirty="0" err="1" smtClean="0"/>
              <a:t>econometrics</a:t>
            </a:r>
            <a:r>
              <a:rPr lang="pl-PL" b="1" dirty="0" smtClean="0"/>
              <a:t>?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484784"/>
            <a:ext cx="87849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What do we observe?</a:t>
            </a:r>
          </a:p>
          <a:p>
            <a:r>
              <a:rPr lang="en-US" sz="2000" dirty="0" smtClean="0"/>
              <a:t>Units with regard to their location </a:t>
            </a:r>
            <a:r>
              <a:rPr lang="en-US" sz="2000" dirty="0" smtClean="0">
                <a:solidFill>
                  <a:srgbClr val="00B050"/>
                </a:solidFill>
              </a:rPr>
              <a:t>may not be independent</a:t>
            </a:r>
          </a:p>
          <a:p>
            <a:pPr lvl="1"/>
            <a:r>
              <a:rPr lang="en-US" sz="2000" dirty="0" smtClean="0"/>
              <a:t>Firms</a:t>
            </a:r>
          </a:p>
          <a:p>
            <a:pPr lvl="1"/>
            <a:r>
              <a:rPr lang="en-US" sz="2000" dirty="0" smtClean="0"/>
              <a:t>Regions, cities</a:t>
            </a:r>
          </a:p>
          <a:p>
            <a:pPr lvl="1"/>
            <a:r>
              <a:rPr lang="en-US" sz="2000" dirty="0" smtClean="0"/>
              <a:t>Environment areas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In static approach</a:t>
            </a:r>
            <a:r>
              <a:rPr lang="en-US" sz="2000" dirty="0" smtClean="0"/>
              <a:t>: there may exist </a:t>
            </a:r>
            <a:r>
              <a:rPr lang="en-US" sz="2000" dirty="0" smtClean="0">
                <a:solidFill>
                  <a:srgbClr val="00B050"/>
                </a:solidFill>
              </a:rPr>
              <a:t>relationships </a:t>
            </a:r>
            <a:r>
              <a:rPr lang="en-US" sz="2000" dirty="0" smtClean="0"/>
              <a:t>between them</a:t>
            </a:r>
          </a:p>
          <a:p>
            <a:pPr lvl="1"/>
            <a:r>
              <a:rPr lang="en-US" sz="2000" dirty="0" smtClean="0"/>
              <a:t>Relation of similarity (like business within a cluster, local units within region, polluted area around)</a:t>
            </a:r>
          </a:p>
          <a:p>
            <a:pPr lvl="1"/>
            <a:r>
              <a:rPr lang="en-US" sz="2000" dirty="0" smtClean="0"/>
              <a:t>Relation resulting from core-periphery patterns – distance decay pattern</a:t>
            </a:r>
          </a:p>
          <a:p>
            <a:pPr lvl="1"/>
            <a:r>
              <a:rPr lang="en-US" sz="2000" dirty="0" smtClean="0"/>
              <a:t>Externalities – some features in one place impact other features around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In dynamic approach</a:t>
            </a:r>
            <a:r>
              <a:rPr lang="en-US" sz="2000" dirty="0" smtClean="0"/>
              <a:t>: there may exist </a:t>
            </a:r>
            <a:r>
              <a:rPr lang="en-US" sz="2000" dirty="0" smtClean="0">
                <a:solidFill>
                  <a:srgbClr val="00B050"/>
                </a:solidFill>
              </a:rPr>
              <a:t>flows</a:t>
            </a:r>
            <a:r>
              <a:rPr lang="en-US" sz="2000" dirty="0" smtClean="0"/>
              <a:t> between them</a:t>
            </a:r>
          </a:p>
          <a:p>
            <a:pPr lvl="1"/>
            <a:r>
              <a:rPr lang="en-US" sz="2000" dirty="0" smtClean="0"/>
              <a:t>Migrations, trade – following distance decay pattern, directed by some actions</a:t>
            </a:r>
          </a:p>
          <a:p>
            <a:pPr lvl="1"/>
            <a:r>
              <a:rPr lang="en-US" sz="2000" dirty="0" smtClean="0"/>
              <a:t>Diffusion  - mechanisms of expansion and relocation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7030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l-PL" b="1" dirty="0" err="1" smtClean="0"/>
              <a:t>Why</a:t>
            </a:r>
            <a:r>
              <a:rPr lang="pl-PL" b="1" dirty="0" smtClean="0"/>
              <a:t> do we </a:t>
            </a:r>
            <a:r>
              <a:rPr lang="pl-PL" b="1" dirty="0" err="1" smtClean="0"/>
              <a:t>need</a:t>
            </a:r>
            <a:r>
              <a:rPr lang="pl-PL" b="1" dirty="0" smtClean="0"/>
              <a:t> </a:t>
            </a:r>
            <a:r>
              <a:rPr lang="pl-PL" b="1" dirty="0" err="1" smtClean="0"/>
              <a:t>spatial</a:t>
            </a:r>
            <a:r>
              <a:rPr lang="pl-PL" b="1" dirty="0" smtClean="0"/>
              <a:t> </a:t>
            </a:r>
            <a:r>
              <a:rPr lang="pl-PL" b="1" dirty="0" err="1" smtClean="0"/>
              <a:t>econometrics</a:t>
            </a:r>
            <a:r>
              <a:rPr lang="pl-PL" b="1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So why do we need spatial econometrics?</a:t>
            </a:r>
          </a:p>
          <a:p>
            <a:pPr marL="285750" indent="-285750">
              <a:buFontTx/>
              <a:buChar char="-"/>
              <a:defRPr/>
            </a:pPr>
            <a:r>
              <a:rPr lang="pl-PL" sz="2000" b="1" dirty="0" err="1">
                <a:solidFill>
                  <a:srgbClr val="009A46"/>
                </a:solidFill>
              </a:rPr>
              <a:t>Why</a:t>
            </a:r>
            <a:r>
              <a:rPr lang="pl-PL" sz="2000" b="1" dirty="0">
                <a:solidFill>
                  <a:srgbClr val="009A46"/>
                </a:solidFill>
              </a:rPr>
              <a:t> not? </a:t>
            </a:r>
            <a:r>
              <a:rPr lang="pl-PL" sz="2000" dirty="0"/>
              <a:t>– </a:t>
            </a:r>
            <a:r>
              <a:rPr lang="pl-PL" sz="2000" dirty="0" err="1"/>
              <a:t>Availability</a:t>
            </a:r>
            <a:r>
              <a:rPr lang="pl-PL" sz="2000" dirty="0"/>
              <a:t> of </a:t>
            </a:r>
            <a:r>
              <a:rPr lang="pl-PL" sz="2000" dirty="0" err="1"/>
              <a:t>spatial</a:t>
            </a:r>
            <a:r>
              <a:rPr lang="pl-PL" sz="2000" dirty="0"/>
              <a:t> </a:t>
            </a:r>
            <a:r>
              <a:rPr lang="pl-PL" sz="2000" dirty="0" err="1"/>
              <a:t>datasets</a:t>
            </a:r>
            <a:r>
              <a:rPr lang="pl-PL" sz="2000" dirty="0"/>
              <a:t>, </a:t>
            </a:r>
            <a:r>
              <a:rPr lang="pl-PL" sz="2000" dirty="0" err="1"/>
              <a:t>well-developed</a:t>
            </a:r>
            <a:r>
              <a:rPr lang="pl-PL" sz="2000" dirty="0"/>
              <a:t> software</a:t>
            </a:r>
          </a:p>
          <a:p>
            <a:pPr marL="285750" indent="-285750">
              <a:buFontTx/>
              <a:buChar char="-"/>
              <a:defRPr/>
            </a:pPr>
            <a:endParaRPr lang="pl-PL" sz="2000" dirty="0"/>
          </a:p>
          <a:p>
            <a:pPr marL="285750" indent="-285750">
              <a:buFontTx/>
              <a:buChar char="-"/>
              <a:defRPr/>
            </a:pPr>
            <a:r>
              <a:rPr lang="pl-PL" sz="2000" b="1" dirty="0" err="1">
                <a:solidFill>
                  <a:srgbClr val="009A46"/>
                </a:solidFill>
              </a:rPr>
              <a:t>Accuracy</a:t>
            </a:r>
            <a:r>
              <a:rPr lang="pl-PL" sz="2000" dirty="0">
                <a:solidFill>
                  <a:srgbClr val="00B050"/>
                </a:solidFill>
              </a:rPr>
              <a:t> </a:t>
            </a:r>
            <a:r>
              <a:rPr lang="pl-PL" sz="2000" dirty="0"/>
              <a:t>– T</a:t>
            </a:r>
            <a:r>
              <a:rPr lang="en-US" sz="2000" dirty="0"/>
              <a:t>o improve modelling techniques</a:t>
            </a:r>
            <a:r>
              <a:rPr lang="pl-PL" sz="2000" dirty="0"/>
              <a:t>. We </a:t>
            </a:r>
            <a:r>
              <a:rPr lang="pl-PL" sz="2000" dirty="0" err="1"/>
              <a:t>observe</a:t>
            </a:r>
            <a:r>
              <a:rPr lang="pl-PL" sz="2000" dirty="0"/>
              <a:t> </a:t>
            </a:r>
            <a:r>
              <a:rPr lang="pl-PL" sz="2000" dirty="0" err="1"/>
              <a:t>estimation</a:t>
            </a:r>
            <a:r>
              <a:rPr lang="pl-PL" sz="2000" dirty="0"/>
              <a:t> </a:t>
            </a:r>
            <a:r>
              <a:rPr lang="pl-PL" sz="2000" dirty="0" err="1"/>
              <a:t>bias</a:t>
            </a:r>
            <a:r>
              <a:rPr lang="pl-PL" sz="2000" dirty="0"/>
              <a:t> / </a:t>
            </a:r>
            <a:r>
              <a:rPr lang="pl-PL" sz="2000" dirty="0" err="1"/>
              <a:t>inconsistency</a:t>
            </a:r>
            <a:r>
              <a:rPr lang="pl-PL" sz="2000" dirty="0"/>
              <a:t> in non-</a:t>
            </a:r>
            <a:r>
              <a:rPr lang="pl-PL" sz="2000" dirty="0" err="1"/>
              <a:t>spatial</a:t>
            </a:r>
            <a:r>
              <a:rPr lang="pl-PL" sz="2000" dirty="0"/>
              <a:t> </a:t>
            </a:r>
            <a:r>
              <a:rPr lang="pl-PL" sz="2000" dirty="0" err="1"/>
              <a:t>methods</a:t>
            </a:r>
            <a:r>
              <a:rPr lang="pl-PL" sz="2000" dirty="0"/>
              <a:t> (e</a:t>
            </a:r>
            <a:r>
              <a:rPr lang="en-US" sz="2000" dirty="0" err="1"/>
              <a:t>xistence</a:t>
            </a:r>
            <a:r>
              <a:rPr lang="en-US" sz="2000" dirty="0"/>
              <a:t> of spatial association violates an important statistical assumption: independence</a:t>
            </a:r>
            <a:r>
              <a:rPr lang="pl-PL" sz="2000" dirty="0"/>
              <a:t>) as the </a:t>
            </a:r>
            <a:r>
              <a:rPr lang="en-US" sz="2000" dirty="0"/>
              <a:t>BLUE / OLS requirements of independence of units is not fulfilled</a:t>
            </a:r>
          </a:p>
          <a:p>
            <a:pPr marL="285750" indent="-285750">
              <a:buFontTx/>
              <a:buChar char="-"/>
              <a:defRPr/>
            </a:pPr>
            <a:endParaRPr lang="pl-PL" sz="2000" dirty="0"/>
          </a:p>
          <a:p>
            <a:pPr marL="285750" indent="-285750">
              <a:buFontTx/>
              <a:buChar char="-"/>
              <a:defRPr/>
            </a:pPr>
            <a:r>
              <a:rPr lang="pl-PL" sz="2000" b="1" dirty="0">
                <a:solidFill>
                  <a:srgbClr val="009A46"/>
                </a:solidFill>
              </a:rPr>
              <a:t>Value </a:t>
            </a:r>
            <a:r>
              <a:rPr lang="pl-PL" sz="2000" b="1" dirty="0" err="1">
                <a:solidFill>
                  <a:srgbClr val="009A46"/>
                </a:solidFill>
              </a:rPr>
              <a:t>added</a:t>
            </a:r>
            <a:r>
              <a:rPr lang="pl-PL" sz="2000" b="1" dirty="0">
                <a:solidFill>
                  <a:srgbClr val="009A46"/>
                </a:solidFill>
              </a:rPr>
              <a:t> </a:t>
            </a:r>
            <a:r>
              <a:rPr lang="pl-PL" sz="2000" dirty="0"/>
              <a:t>– </a:t>
            </a:r>
            <a:r>
              <a:rPr lang="pl-PL" sz="2000" dirty="0" err="1"/>
              <a:t>new</a:t>
            </a:r>
            <a:r>
              <a:rPr lang="pl-PL" sz="2000" dirty="0"/>
              <a:t> </a:t>
            </a:r>
            <a:r>
              <a:rPr lang="pl-PL" sz="2000" dirty="0" err="1"/>
              <a:t>hypothesis</a:t>
            </a:r>
            <a:r>
              <a:rPr lang="pl-PL" sz="2000" dirty="0"/>
              <a:t> to be </a:t>
            </a:r>
            <a:r>
              <a:rPr lang="pl-PL" sz="2000" dirty="0" err="1"/>
              <a:t>tested</a:t>
            </a:r>
            <a:r>
              <a:rPr lang="pl-PL" sz="2000" dirty="0"/>
              <a:t>, one </a:t>
            </a:r>
            <a:r>
              <a:rPr lang="pl-PL" sz="2000" dirty="0" err="1"/>
              <a:t>can</a:t>
            </a:r>
            <a:r>
              <a:rPr lang="pl-PL" sz="2000" dirty="0"/>
              <a:t> </a:t>
            </a:r>
            <a:r>
              <a:rPr lang="en-US" sz="2000" dirty="0"/>
              <a:t>use this information on spatial dependence</a:t>
            </a:r>
            <a:endParaRPr lang="pl-PL" sz="2000" dirty="0"/>
          </a:p>
          <a:p>
            <a:pPr marL="285750" indent="-285750">
              <a:buFontTx/>
              <a:buChar char="-"/>
              <a:defRPr/>
            </a:pPr>
            <a:endParaRPr lang="pl-PL" sz="2000" dirty="0"/>
          </a:p>
          <a:p>
            <a:pPr marL="285750" indent="-285750">
              <a:buFontTx/>
              <a:buChar char="-"/>
              <a:defRPr/>
            </a:pPr>
            <a:r>
              <a:rPr lang="pl-PL" sz="2000" b="1" dirty="0">
                <a:solidFill>
                  <a:srgbClr val="009A46"/>
                </a:solidFill>
              </a:rPr>
              <a:t>To </a:t>
            </a:r>
            <a:r>
              <a:rPr lang="pl-PL" sz="2000" b="1" dirty="0" err="1">
                <a:solidFill>
                  <a:srgbClr val="009A46"/>
                </a:solidFill>
              </a:rPr>
              <a:t>follow</a:t>
            </a:r>
            <a:r>
              <a:rPr lang="pl-PL" sz="2000" b="1" dirty="0">
                <a:solidFill>
                  <a:srgbClr val="009A46"/>
                </a:solidFill>
              </a:rPr>
              <a:t> </a:t>
            </a:r>
            <a:r>
              <a:rPr lang="pl-PL" sz="2000" b="1" dirty="0" err="1">
                <a:solidFill>
                  <a:srgbClr val="009A46"/>
                </a:solidFill>
              </a:rPr>
              <a:t>natural</a:t>
            </a:r>
            <a:r>
              <a:rPr lang="pl-PL" sz="2000" b="1" dirty="0">
                <a:solidFill>
                  <a:srgbClr val="009A46"/>
                </a:solidFill>
              </a:rPr>
              <a:t> </a:t>
            </a:r>
            <a:r>
              <a:rPr lang="pl-PL" sz="2000" b="1" dirty="0" err="1">
                <a:solidFill>
                  <a:srgbClr val="009A46"/>
                </a:solidFill>
              </a:rPr>
              <a:t>patterns</a:t>
            </a:r>
            <a:r>
              <a:rPr lang="pl-PL" sz="2000" b="1" dirty="0">
                <a:solidFill>
                  <a:srgbClr val="009A46"/>
                </a:solidFill>
              </a:rPr>
              <a:t> </a:t>
            </a:r>
            <a:r>
              <a:rPr lang="pl-PL" sz="2000" dirty="0"/>
              <a:t>– </a:t>
            </a:r>
            <a:r>
              <a:rPr lang="pl-PL" sz="2000" dirty="0" err="1"/>
              <a:t>social</a:t>
            </a:r>
            <a:r>
              <a:rPr lang="pl-PL" sz="2000" dirty="0"/>
              <a:t> </a:t>
            </a:r>
            <a:r>
              <a:rPr lang="pl-PL" sz="2000" dirty="0" err="1"/>
              <a:t>phenomena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often</a:t>
            </a:r>
            <a:r>
              <a:rPr lang="pl-PL" sz="2000" dirty="0"/>
              <a:t> </a:t>
            </a:r>
            <a:r>
              <a:rPr lang="pl-PL" sz="2000" dirty="0" err="1"/>
              <a:t>clustered</a:t>
            </a:r>
            <a:r>
              <a:rPr lang="pl-PL" sz="2000" dirty="0"/>
              <a:t> in </a:t>
            </a:r>
            <a:r>
              <a:rPr lang="pl-PL" sz="2000" dirty="0" err="1" smtClean="0"/>
              <a:t>space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68801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323850" y="115888"/>
            <a:ext cx="8820150" cy="1296987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l-PL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0188"/>
            <a:ext cx="9144000" cy="10668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r" eaLnBrk="1" hangingPunct="1"/>
            <a:r>
              <a:rPr lang="pl-PL" sz="4000" b="1" dirty="0" err="1" smtClean="0"/>
              <a:t>Why</a:t>
            </a:r>
            <a:r>
              <a:rPr lang="pl-PL" sz="4000" b="1" dirty="0" smtClean="0"/>
              <a:t> we </a:t>
            </a:r>
            <a:r>
              <a:rPr lang="pl-PL" sz="4000" b="1" dirty="0" err="1" smtClean="0"/>
              <a:t>should</a:t>
            </a:r>
            <a:r>
              <a:rPr lang="pl-PL" sz="4000" b="1" dirty="0" smtClean="0"/>
              <a:t> </a:t>
            </a:r>
            <a:r>
              <a:rPr lang="pl-PL" sz="4000" b="1" dirty="0" err="1" smtClean="0"/>
              <a:t>use</a:t>
            </a:r>
            <a:r>
              <a:rPr lang="pl-PL" sz="4000" b="1" dirty="0" smtClean="0"/>
              <a:t> </a:t>
            </a:r>
            <a:br>
              <a:rPr lang="pl-PL" sz="4000" b="1" dirty="0" smtClean="0"/>
            </a:br>
            <a:r>
              <a:rPr lang="pl-PL" sz="4000" b="1" dirty="0" err="1" smtClean="0"/>
              <a:t>spatial</a:t>
            </a:r>
            <a:r>
              <a:rPr lang="pl-PL" sz="4000" b="1" dirty="0" smtClean="0"/>
              <a:t> data and </a:t>
            </a:r>
            <a:r>
              <a:rPr lang="pl-PL" sz="4000" b="1" dirty="0" err="1" smtClean="0"/>
              <a:t>methods</a:t>
            </a:r>
            <a:r>
              <a:rPr lang="pl-PL" sz="4000" b="1" dirty="0" smtClean="0"/>
              <a:t>?</a:t>
            </a:r>
          </a:p>
        </p:txBody>
      </p:sp>
      <p:sp>
        <p:nvSpPr>
          <p:cNvPr id="6148" name="pole tekstowe 2"/>
          <p:cNvSpPr txBox="1">
            <a:spLocks noChangeArrowheads="1"/>
          </p:cNvSpPr>
          <p:nvPr/>
        </p:nvSpPr>
        <p:spPr bwMode="auto">
          <a:xfrm>
            <a:off x="107504" y="1484784"/>
            <a:ext cx="5904656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b="1" dirty="0" err="1"/>
              <a:t>Let’s</a:t>
            </a:r>
            <a:r>
              <a:rPr lang="pl-PL" b="1" dirty="0"/>
              <a:t> start with </a:t>
            </a:r>
            <a:r>
              <a:rPr lang="pl-PL" b="1" dirty="0" err="1" smtClean="0"/>
              <a:t>classics</a:t>
            </a:r>
            <a:r>
              <a:rPr lang="pl-PL" b="1" dirty="0" smtClean="0"/>
              <a:t> -  </a:t>
            </a:r>
            <a:r>
              <a:rPr lang="pl-PL" dirty="0"/>
              <a:t>the </a:t>
            </a:r>
            <a:r>
              <a:rPr lang="en-US" b="1" dirty="0"/>
              <a:t>first law </a:t>
            </a:r>
            <a:r>
              <a:rPr lang="pl-PL" b="1" dirty="0"/>
              <a:t>of </a:t>
            </a:r>
            <a:r>
              <a:rPr lang="pl-PL" b="1" dirty="0" err="1" smtClean="0"/>
              <a:t>geography</a:t>
            </a:r>
            <a:endParaRPr lang="pl-PL" b="1" dirty="0"/>
          </a:p>
          <a:p>
            <a:pPr eaLnBrk="1" hangingPunct="1"/>
            <a:endParaRPr lang="pl-PL" dirty="0"/>
          </a:p>
          <a:p>
            <a:pPr eaLnBrk="1" hangingPunct="1"/>
            <a:r>
              <a:rPr lang="pl-PL" dirty="0" err="1"/>
              <a:t>Waldo</a:t>
            </a:r>
            <a:r>
              <a:rPr lang="pl-PL" dirty="0"/>
              <a:t> </a:t>
            </a:r>
            <a:r>
              <a:rPr lang="pl-PL" dirty="0" err="1"/>
              <a:t>Tobler</a:t>
            </a:r>
            <a:r>
              <a:rPr lang="pl-PL" dirty="0"/>
              <a:t> (1970) „</a:t>
            </a:r>
            <a:r>
              <a:rPr lang="en-US" dirty="0"/>
              <a:t>Everything is related to everything else, but near things are more related than distant things.</a:t>
            </a:r>
            <a:r>
              <a:rPr lang="pl-PL" dirty="0"/>
              <a:t>”</a:t>
            </a:r>
            <a:r>
              <a:rPr lang="pl-PL" baseline="30000" dirty="0" smtClean="0"/>
              <a:t>1</a:t>
            </a:r>
          </a:p>
          <a:p>
            <a:pPr eaLnBrk="1" hangingPunct="1"/>
            <a:endParaRPr lang="pl-PL" baseline="30000" dirty="0"/>
          </a:p>
          <a:p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spatial</a:t>
            </a:r>
            <a:r>
              <a:rPr lang="pl-PL" dirty="0" smtClean="0"/>
              <a:t> </a:t>
            </a:r>
            <a:r>
              <a:rPr lang="pl-PL" dirty="0" err="1" smtClean="0"/>
              <a:t>friction</a:t>
            </a:r>
            <a:r>
              <a:rPr lang="pl-PL" dirty="0" smtClean="0"/>
              <a:t>. It </a:t>
            </a:r>
            <a:r>
              <a:rPr lang="pl-PL" dirty="0" err="1" smtClean="0"/>
              <a:t>creates</a:t>
            </a:r>
            <a:r>
              <a:rPr lang="pl-PL" dirty="0" smtClean="0"/>
              <a:t> the </a:t>
            </a:r>
            <a:r>
              <a:rPr lang="en-US" dirty="0" smtClean="0"/>
              <a:t>foundation</a:t>
            </a:r>
            <a:r>
              <a:rPr lang="pl-PL" dirty="0" smtClean="0"/>
              <a:t>s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b="1" dirty="0" smtClean="0"/>
              <a:t>spatial</a:t>
            </a:r>
            <a:r>
              <a:rPr lang="pl-PL" b="1" dirty="0"/>
              <a:t> </a:t>
            </a:r>
            <a:r>
              <a:rPr lang="pl-PL" b="1" dirty="0" err="1" smtClean="0"/>
              <a:t>dependence</a:t>
            </a:r>
            <a:r>
              <a:rPr lang="pl-PL" b="1" dirty="0" smtClean="0"/>
              <a:t> </a:t>
            </a:r>
            <a:r>
              <a:rPr lang="pl-PL" dirty="0"/>
              <a:t>and </a:t>
            </a:r>
            <a:r>
              <a:rPr lang="pl-PL" b="1" dirty="0" err="1"/>
              <a:t>spatial</a:t>
            </a:r>
            <a:r>
              <a:rPr lang="pl-PL" b="1" dirty="0"/>
              <a:t> </a:t>
            </a:r>
            <a:r>
              <a:rPr lang="pl-PL" b="1" dirty="0" err="1"/>
              <a:t>autocorrelation</a:t>
            </a:r>
            <a:r>
              <a:rPr lang="pl-PL" dirty="0" smtClean="0"/>
              <a:t>.</a:t>
            </a:r>
          </a:p>
          <a:p>
            <a:endParaRPr lang="pl-PL" dirty="0"/>
          </a:p>
          <a:p>
            <a:pPr marL="285750" indent="-285750">
              <a:buFont typeface="Wingdings" pitchFamily="2" charset="2"/>
              <a:buChar char="è"/>
            </a:pPr>
            <a:r>
              <a:rPr lang="pl-PL" dirty="0" err="1" smtClean="0"/>
              <a:t>Location</a:t>
            </a:r>
            <a:r>
              <a:rPr lang="pl-PL" dirty="0" smtClean="0"/>
              <a:t> and </a:t>
            </a:r>
            <a:r>
              <a:rPr lang="pl-PL" dirty="0" err="1" smtClean="0"/>
              <a:t>distance</a:t>
            </a:r>
            <a:r>
              <a:rPr lang="pl-PL" dirty="0" smtClean="0"/>
              <a:t> </a:t>
            </a:r>
            <a:r>
              <a:rPr lang="pl-PL" dirty="0" err="1" smtClean="0"/>
              <a:t>matter</a:t>
            </a:r>
            <a:r>
              <a:rPr lang="pl-PL" dirty="0" smtClean="0"/>
              <a:t>!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pl-PL" dirty="0" err="1" smtClean="0"/>
              <a:t>Existance</a:t>
            </a:r>
            <a:r>
              <a:rPr lang="pl-PL" dirty="0" smtClean="0"/>
              <a:t> and </a:t>
            </a:r>
            <a:r>
              <a:rPr lang="pl-PL" dirty="0" err="1" smtClean="0"/>
              <a:t>structure</a:t>
            </a:r>
            <a:r>
              <a:rPr lang="pl-PL" dirty="0" smtClean="0"/>
              <a:t> of </a:t>
            </a:r>
            <a:r>
              <a:rPr lang="pl-PL" dirty="0" err="1" smtClean="0"/>
              <a:t>spatial</a:t>
            </a:r>
            <a:r>
              <a:rPr lang="pl-PL" dirty="0" smtClean="0"/>
              <a:t> </a:t>
            </a:r>
            <a:r>
              <a:rPr lang="pl-PL" dirty="0" err="1" smtClean="0"/>
              <a:t>dependence</a:t>
            </a:r>
            <a:r>
              <a:rPr lang="pl-PL" dirty="0" smtClean="0"/>
              <a:t> </a:t>
            </a:r>
            <a:r>
              <a:rPr lang="pl-PL" dirty="0" err="1" smtClean="0"/>
              <a:t>matter</a:t>
            </a:r>
            <a:r>
              <a:rPr lang="pl-PL" dirty="0" smtClean="0"/>
              <a:t>!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pl-PL" dirty="0" err="1" smtClean="0"/>
              <a:t>Issues</a:t>
            </a:r>
            <a:r>
              <a:rPr lang="pl-PL" dirty="0" smtClean="0"/>
              <a:t>: </a:t>
            </a:r>
            <a:r>
              <a:rPr lang="pl-PL" dirty="0" err="1" smtClean="0"/>
              <a:t>distance</a:t>
            </a:r>
            <a:r>
              <a:rPr lang="pl-PL" dirty="0" smtClean="0"/>
              <a:t> -&gt; </a:t>
            </a:r>
            <a:r>
              <a:rPr lang="pl-PL" dirty="0" err="1" smtClean="0"/>
              <a:t>distance</a:t>
            </a:r>
            <a:r>
              <a:rPr lang="pl-PL" dirty="0" smtClean="0"/>
              <a:t> </a:t>
            </a:r>
            <a:r>
              <a:rPr lang="pl-PL" dirty="0" err="1" smtClean="0"/>
              <a:t>decay</a:t>
            </a:r>
            <a:r>
              <a:rPr lang="pl-PL" dirty="0" smtClean="0"/>
              <a:t> and </a:t>
            </a:r>
            <a:r>
              <a:rPr lang="pl-PL" dirty="0" err="1" smtClean="0"/>
              <a:t>location</a:t>
            </a:r>
            <a:r>
              <a:rPr lang="pl-PL" dirty="0" smtClean="0"/>
              <a:t> -&gt; </a:t>
            </a:r>
            <a:r>
              <a:rPr lang="pl-PL" dirty="0" err="1" smtClean="0"/>
              <a:t>closeness</a:t>
            </a:r>
            <a:r>
              <a:rPr lang="pl-PL" dirty="0" smtClean="0"/>
              <a:t> (</a:t>
            </a:r>
            <a:r>
              <a:rPr lang="pl-PL" dirty="0" err="1" smtClean="0"/>
              <a:t>similarity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6149" name="pole tekstowe 4"/>
          <p:cNvSpPr txBox="1">
            <a:spLocks noChangeArrowheads="1"/>
          </p:cNvSpPr>
          <p:nvPr/>
        </p:nvSpPr>
        <p:spPr bwMode="auto">
          <a:xfrm>
            <a:off x="179511" y="6165304"/>
            <a:ext cx="8856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pl-PL" sz="1600" baseline="30000" dirty="0"/>
              <a:t>1</a:t>
            </a:r>
            <a:r>
              <a:rPr lang="pl-PL" sz="1600" dirty="0"/>
              <a:t> </a:t>
            </a:r>
            <a:r>
              <a:rPr lang="pl-PL" sz="1600" dirty="0" err="1"/>
              <a:t>Interesting</a:t>
            </a:r>
            <a:r>
              <a:rPr lang="pl-PL" sz="1600" dirty="0"/>
              <a:t> </a:t>
            </a:r>
            <a:r>
              <a:rPr lang="pl-PL" sz="1600" dirty="0" err="1"/>
              <a:t>discussion</a:t>
            </a:r>
            <a:r>
              <a:rPr lang="pl-PL" sz="1600" dirty="0"/>
              <a:t> on „</a:t>
            </a:r>
            <a:r>
              <a:rPr lang="pl-PL" sz="1600" dirty="0" err="1"/>
              <a:t>laws</a:t>
            </a:r>
            <a:r>
              <a:rPr lang="pl-PL" sz="1600" dirty="0"/>
              <a:t>”: </a:t>
            </a:r>
            <a:r>
              <a:rPr lang="pl-PL" sz="1600" i="1" dirty="0" err="1"/>
              <a:t>Tobler</a:t>
            </a:r>
            <a:r>
              <a:rPr lang="pl-PL" sz="1600" i="1" dirty="0"/>
              <a:t> W., 2004, </a:t>
            </a:r>
            <a:r>
              <a:rPr lang="en-US" sz="1600" i="1" dirty="0"/>
              <a:t>On the First Law of Geography: A Reply</a:t>
            </a:r>
            <a:r>
              <a:rPr lang="pl-PL" sz="1600" i="1" dirty="0"/>
              <a:t>, </a:t>
            </a:r>
            <a:r>
              <a:rPr lang="en-US" sz="1600" i="1" dirty="0"/>
              <a:t>Annals of the Association of American Geographers, 94(2), 2004, pp. 304–310</a:t>
            </a:r>
          </a:p>
        </p:txBody>
      </p:sp>
      <p:pic>
        <p:nvPicPr>
          <p:cNvPr id="25602" name="Picture 2" descr="http://foto-sklep.eu/676-635-thickbox/wiatraki-na-wyspie-santorini-grecj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945" y="1412875"/>
            <a:ext cx="2952229" cy="295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04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l-PL" sz="4000" b="1" dirty="0" err="1" smtClean="0"/>
              <a:t>Static</a:t>
            </a:r>
            <a:r>
              <a:rPr lang="pl-PL" sz="4000" b="1" dirty="0" smtClean="0"/>
              <a:t> </a:t>
            </a:r>
            <a:r>
              <a:rPr lang="pl-PL" sz="4000" b="1" dirty="0" err="1" smtClean="0"/>
              <a:t>spatial</a:t>
            </a:r>
            <a:r>
              <a:rPr lang="pl-PL" sz="4000" b="1" dirty="0" smtClean="0"/>
              <a:t> relations</a:t>
            </a:r>
            <a:endParaRPr lang="pl-PL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638300"/>
            <a:ext cx="63150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86641"/>
              </p:ext>
            </p:extLst>
          </p:nvPr>
        </p:nvGraphicFramePr>
        <p:xfrm>
          <a:off x="179512" y="6021288"/>
          <a:ext cx="864096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7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dirty="0" err="1" smtClean="0"/>
                        <a:t>Way</a:t>
                      </a:r>
                      <a:r>
                        <a:rPr lang="pl-PL" sz="2000" dirty="0" smtClean="0"/>
                        <a:t> of </a:t>
                      </a:r>
                      <a:r>
                        <a:rPr lang="pl-PL" sz="2000" dirty="0" err="1" smtClean="0"/>
                        <a:t>modelling</a:t>
                      </a:r>
                      <a:endParaRPr lang="en-GB" sz="20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smtClean="0"/>
                        <a:t>With the </a:t>
                      </a:r>
                      <a:r>
                        <a:rPr lang="pl-PL" sz="2000" dirty="0" err="1" smtClean="0"/>
                        <a:t>use</a:t>
                      </a:r>
                      <a:r>
                        <a:rPr lang="pl-PL" sz="2000" dirty="0" smtClean="0"/>
                        <a:t> of</a:t>
                      </a:r>
                      <a:r>
                        <a:rPr lang="pl-PL" sz="2000" baseline="0" dirty="0" smtClean="0"/>
                        <a:t> </a:t>
                      </a:r>
                      <a:r>
                        <a:rPr lang="pl-PL" sz="2000" baseline="0" dirty="0" err="1" smtClean="0"/>
                        <a:t>spatial</a:t>
                      </a:r>
                      <a:r>
                        <a:rPr lang="pl-PL" sz="2000" baseline="0" dirty="0" smtClean="0"/>
                        <a:t> </a:t>
                      </a:r>
                      <a:r>
                        <a:rPr lang="pl-PL" sz="2000" baseline="0" dirty="0" err="1" smtClean="0"/>
                        <a:t>weights</a:t>
                      </a:r>
                      <a:r>
                        <a:rPr lang="pl-PL" sz="2000" baseline="0" dirty="0" smtClean="0"/>
                        <a:t> matrix</a:t>
                      </a:r>
                      <a:endParaRPr lang="en-GB" sz="20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smtClean="0"/>
                        <a:t>With</a:t>
                      </a:r>
                      <a:r>
                        <a:rPr lang="pl-PL" sz="2000" baseline="0" dirty="0" smtClean="0"/>
                        <a:t> the </a:t>
                      </a:r>
                      <a:r>
                        <a:rPr lang="pl-PL" sz="2000" baseline="0" dirty="0" err="1" smtClean="0"/>
                        <a:t>use</a:t>
                      </a:r>
                      <a:r>
                        <a:rPr lang="pl-PL" sz="2000" baseline="0" dirty="0" smtClean="0"/>
                        <a:t> of </a:t>
                      </a:r>
                      <a:r>
                        <a:rPr lang="pl-PL" sz="2000" baseline="0" dirty="0" err="1" smtClean="0"/>
                        <a:t>distance</a:t>
                      </a:r>
                      <a:endParaRPr lang="en-GB" sz="20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56992"/>
            <a:ext cx="4114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83692" y="188640"/>
            <a:ext cx="8229600" cy="922114"/>
          </a:xfrm>
        </p:spPr>
        <p:txBody>
          <a:bodyPr>
            <a:normAutofit/>
          </a:bodyPr>
          <a:lstStyle/>
          <a:p>
            <a:pPr algn="r"/>
            <a:r>
              <a:rPr lang="pl-PL" sz="4000" b="1" dirty="0" err="1" smtClean="0"/>
              <a:t>Dynamic</a:t>
            </a:r>
            <a:r>
              <a:rPr lang="pl-PL" sz="4000" b="1" dirty="0" smtClean="0"/>
              <a:t> </a:t>
            </a:r>
            <a:r>
              <a:rPr lang="pl-PL" sz="4000" b="1" dirty="0" err="1" smtClean="0"/>
              <a:t>spatial</a:t>
            </a:r>
            <a:r>
              <a:rPr lang="pl-PL" sz="4000" b="1" dirty="0" smtClean="0"/>
              <a:t> relations</a:t>
            </a:r>
            <a:endParaRPr lang="en-GB" sz="4000" b="1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357964"/>
              </p:ext>
            </p:extLst>
          </p:nvPr>
        </p:nvGraphicFramePr>
        <p:xfrm>
          <a:off x="323528" y="986056"/>
          <a:ext cx="8640960" cy="26757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err="1" smtClean="0"/>
                        <a:t>Contigous</a:t>
                      </a:r>
                      <a:r>
                        <a:rPr lang="pl-PL" sz="200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b="1" baseline="0" dirty="0" smtClean="0">
                          <a:solidFill>
                            <a:schemeClr val="bg1"/>
                          </a:solidFill>
                        </a:rPr>
                        <a:t>(with </a:t>
                      </a:r>
                      <a:r>
                        <a:rPr lang="pl-PL" sz="2000" b="1" baseline="0" dirty="0" err="1" smtClean="0">
                          <a:solidFill>
                            <a:schemeClr val="bg1"/>
                          </a:solidFill>
                        </a:rPr>
                        <a:t>spatial</a:t>
                      </a:r>
                      <a:r>
                        <a:rPr lang="pl-PL" sz="20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l-PL" sz="2000" b="1" baseline="0" dirty="0" err="1" smtClean="0">
                          <a:solidFill>
                            <a:schemeClr val="bg1"/>
                          </a:solidFill>
                        </a:rPr>
                        <a:t>continuity</a:t>
                      </a:r>
                      <a:r>
                        <a:rPr lang="pl-PL" sz="2000" b="1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GB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err="1" smtClean="0"/>
                        <a:t>Hierarchical</a:t>
                      </a:r>
                      <a:endParaRPr lang="pl-PL" sz="2000" dirty="0" smtClean="0"/>
                    </a:p>
                    <a:p>
                      <a:pPr algn="ctr"/>
                      <a:r>
                        <a:rPr lang="pl-PL" sz="20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pl-PL" sz="2000" b="1" dirty="0" err="1" smtClean="0">
                          <a:solidFill>
                            <a:schemeClr val="bg1"/>
                          </a:solidFill>
                        </a:rPr>
                        <a:t>possible</a:t>
                      </a:r>
                      <a:r>
                        <a:rPr lang="pl-PL" sz="2000" b="1" dirty="0" smtClean="0">
                          <a:solidFill>
                            <a:schemeClr val="bg1"/>
                          </a:solidFill>
                        </a:rPr>
                        <a:t> „</a:t>
                      </a:r>
                      <a:r>
                        <a:rPr lang="pl-PL" sz="2000" b="1" dirty="0" err="1" smtClean="0">
                          <a:solidFill>
                            <a:schemeClr val="bg1"/>
                          </a:solidFill>
                        </a:rPr>
                        <a:t>jump</a:t>
                      </a:r>
                      <a:r>
                        <a:rPr lang="pl-PL" sz="2000" b="1" dirty="0" smtClean="0">
                          <a:solidFill>
                            <a:schemeClr val="bg1"/>
                          </a:solidFill>
                        </a:rPr>
                        <a:t>” – </a:t>
                      </a:r>
                      <a:r>
                        <a:rPr lang="pl-PL" sz="2000" b="1" dirty="0" err="1" smtClean="0">
                          <a:solidFill>
                            <a:schemeClr val="bg1"/>
                          </a:solidFill>
                        </a:rPr>
                        <a:t>spatial</a:t>
                      </a:r>
                      <a:r>
                        <a:rPr lang="pl-PL" sz="20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l-PL" sz="2000" b="1" dirty="0" err="1" smtClean="0">
                          <a:solidFill>
                            <a:schemeClr val="bg1"/>
                          </a:solidFill>
                        </a:rPr>
                        <a:t>discountinuity</a:t>
                      </a:r>
                      <a:r>
                        <a:rPr lang="pl-PL" sz="2000" b="1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GB" sz="2000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 smtClean="0">
                          <a:solidFill>
                            <a:schemeClr val="bg1"/>
                          </a:solidFill>
                        </a:rPr>
                        <a:t>Expansion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 err="1" smtClean="0">
                          <a:solidFill>
                            <a:schemeClr val="bg1"/>
                          </a:solidFill>
                        </a:rPr>
                        <a:t>Flow</a:t>
                      </a:r>
                      <a:r>
                        <a:rPr lang="pl-PL" sz="2000" b="1" dirty="0" smtClean="0">
                          <a:solidFill>
                            <a:schemeClr val="bg1"/>
                          </a:solidFill>
                        </a:rPr>
                        <a:t> of </a:t>
                      </a:r>
                      <a:r>
                        <a:rPr lang="pl-PL" sz="2000" b="1" dirty="0" err="1" smtClean="0">
                          <a:solidFill>
                            <a:schemeClr val="bg1"/>
                          </a:solidFill>
                        </a:rPr>
                        <a:t>ideas</a:t>
                      </a:r>
                      <a:r>
                        <a:rPr lang="pl-PL" sz="2000" b="1" dirty="0" smtClean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pl-PL" sz="2000" b="1" dirty="0" err="1" smtClean="0">
                          <a:solidFill>
                            <a:schemeClr val="bg1"/>
                          </a:solidFill>
                        </a:rPr>
                        <a:t>innovations</a:t>
                      </a:r>
                      <a:r>
                        <a:rPr lang="pl-PL" sz="2000" b="1" dirty="0" smtClean="0">
                          <a:solidFill>
                            <a:schemeClr val="bg1"/>
                          </a:solidFill>
                        </a:rPr>
                        <a:t> on the </a:t>
                      </a:r>
                      <a:r>
                        <a:rPr lang="pl-PL" sz="2000" b="1" dirty="0" err="1" smtClean="0">
                          <a:solidFill>
                            <a:schemeClr val="bg1"/>
                          </a:solidFill>
                        </a:rPr>
                        <a:t>local</a:t>
                      </a:r>
                      <a:r>
                        <a:rPr lang="pl-PL" sz="20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l-PL" sz="2000" b="1" dirty="0" err="1" smtClean="0">
                          <a:solidFill>
                            <a:schemeClr val="bg1"/>
                          </a:solidFill>
                        </a:rPr>
                        <a:t>level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 err="1" smtClean="0">
                          <a:solidFill>
                            <a:schemeClr val="bg1"/>
                          </a:solidFill>
                        </a:rPr>
                        <a:t>Flow</a:t>
                      </a:r>
                      <a:r>
                        <a:rPr lang="pl-PL" sz="2000" b="1" dirty="0" smtClean="0">
                          <a:solidFill>
                            <a:schemeClr val="bg1"/>
                          </a:solidFill>
                        </a:rPr>
                        <a:t> of </a:t>
                      </a:r>
                      <a:r>
                        <a:rPr lang="pl-PL" sz="2000" b="1" dirty="0" err="1" smtClean="0">
                          <a:solidFill>
                            <a:schemeClr val="bg1"/>
                          </a:solidFill>
                        </a:rPr>
                        <a:t>ideas</a:t>
                      </a:r>
                      <a:r>
                        <a:rPr lang="pl-PL" sz="2000" b="1" dirty="0" smtClean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pl-PL" sz="2000" b="1" dirty="0" err="1" smtClean="0">
                          <a:solidFill>
                            <a:schemeClr val="bg1"/>
                          </a:solidFill>
                        </a:rPr>
                        <a:t>innovations</a:t>
                      </a:r>
                      <a:r>
                        <a:rPr lang="pl-PL" sz="2000" b="1" dirty="0" smtClean="0">
                          <a:solidFill>
                            <a:schemeClr val="bg1"/>
                          </a:solidFill>
                        </a:rPr>
                        <a:t> from central </a:t>
                      </a:r>
                      <a:r>
                        <a:rPr lang="pl-PL" sz="2000" b="1" dirty="0" err="1" smtClean="0">
                          <a:solidFill>
                            <a:schemeClr val="bg1"/>
                          </a:solidFill>
                        </a:rPr>
                        <a:t>locations</a:t>
                      </a:r>
                      <a:r>
                        <a:rPr lang="pl-PL" sz="2000" b="1" dirty="0" smtClean="0">
                          <a:solidFill>
                            <a:schemeClr val="bg1"/>
                          </a:solidFill>
                        </a:rPr>
                        <a:t> down the hierarchy 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056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 err="1" smtClean="0">
                          <a:solidFill>
                            <a:schemeClr val="bg1"/>
                          </a:solidFill>
                        </a:rPr>
                        <a:t>Relocation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 smtClean="0">
                          <a:solidFill>
                            <a:schemeClr val="bg1"/>
                          </a:solidFill>
                        </a:rPr>
                        <a:t>City </a:t>
                      </a:r>
                      <a:r>
                        <a:rPr lang="pl-PL" sz="2000" b="1" dirty="0" err="1" smtClean="0">
                          <a:solidFill>
                            <a:schemeClr val="bg1"/>
                          </a:solidFill>
                        </a:rPr>
                        <a:t>sprawl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 err="1" smtClean="0">
                          <a:solidFill>
                            <a:schemeClr val="bg1"/>
                          </a:solidFill>
                        </a:rPr>
                        <a:t>Inernational</a:t>
                      </a:r>
                      <a:r>
                        <a:rPr lang="pl-PL" sz="20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l-PL" sz="2000" b="1" dirty="0" err="1" smtClean="0">
                          <a:solidFill>
                            <a:schemeClr val="bg1"/>
                          </a:solidFill>
                        </a:rPr>
                        <a:t>migrations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93450"/>
              </p:ext>
            </p:extLst>
          </p:nvPr>
        </p:nvGraphicFramePr>
        <p:xfrm>
          <a:off x="179512" y="6021288"/>
          <a:ext cx="864096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7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000" dirty="0" err="1" smtClean="0"/>
                        <a:t>Way</a:t>
                      </a:r>
                      <a:r>
                        <a:rPr lang="pl-PL" sz="2000" dirty="0" smtClean="0"/>
                        <a:t> of </a:t>
                      </a:r>
                      <a:r>
                        <a:rPr lang="pl-PL" sz="2000" dirty="0" err="1" smtClean="0"/>
                        <a:t>modelling</a:t>
                      </a:r>
                      <a:endParaRPr lang="en-GB" sz="20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smtClean="0"/>
                        <a:t>With the </a:t>
                      </a:r>
                      <a:r>
                        <a:rPr lang="pl-PL" sz="2000" dirty="0" err="1" smtClean="0"/>
                        <a:t>use</a:t>
                      </a:r>
                      <a:r>
                        <a:rPr lang="pl-PL" sz="2000" dirty="0" smtClean="0"/>
                        <a:t> of</a:t>
                      </a:r>
                      <a:r>
                        <a:rPr lang="pl-PL" sz="2000" baseline="0" dirty="0" smtClean="0"/>
                        <a:t> </a:t>
                      </a:r>
                      <a:r>
                        <a:rPr lang="pl-PL" sz="2000" baseline="0" dirty="0" err="1" smtClean="0"/>
                        <a:t>spatial</a:t>
                      </a:r>
                      <a:r>
                        <a:rPr lang="pl-PL" sz="2000" baseline="0" dirty="0" smtClean="0"/>
                        <a:t> </a:t>
                      </a:r>
                      <a:r>
                        <a:rPr lang="pl-PL" sz="2000" baseline="0" dirty="0" err="1" smtClean="0"/>
                        <a:t>weights</a:t>
                      </a:r>
                      <a:r>
                        <a:rPr lang="pl-PL" sz="2000" baseline="0" dirty="0" smtClean="0"/>
                        <a:t> matrix</a:t>
                      </a:r>
                      <a:endParaRPr lang="en-GB" sz="20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smtClean="0"/>
                        <a:t>With</a:t>
                      </a:r>
                      <a:r>
                        <a:rPr lang="pl-PL" sz="2000" baseline="0" dirty="0" smtClean="0"/>
                        <a:t> the </a:t>
                      </a:r>
                      <a:r>
                        <a:rPr lang="pl-PL" sz="2000" baseline="0" dirty="0" err="1" smtClean="0"/>
                        <a:t>use</a:t>
                      </a:r>
                      <a:r>
                        <a:rPr lang="pl-PL" sz="2000" baseline="0" dirty="0" smtClean="0"/>
                        <a:t> of </a:t>
                      </a:r>
                      <a:r>
                        <a:rPr lang="pl-PL" sz="2000" baseline="0" dirty="0" err="1" smtClean="0"/>
                        <a:t>distance</a:t>
                      </a:r>
                      <a:endParaRPr lang="en-GB" sz="20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73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l-PL" sz="4000" b="1" dirty="0" err="1" smtClean="0"/>
              <a:t>Main</a:t>
            </a:r>
            <a:r>
              <a:rPr lang="pl-PL" sz="4000" b="1" dirty="0" smtClean="0"/>
              <a:t> </a:t>
            </a:r>
            <a:r>
              <a:rPr lang="pl-PL" sz="4000" b="1" dirty="0" err="1" smtClean="0"/>
              <a:t>spatial</a:t>
            </a:r>
            <a:r>
              <a:rPr lang="pl-PL" sz="4000" b="1" dirty="0" smtClean="0"/>
              <a:t> </a:t>
            </a:r>
            <a:r>
              <a:rPr lang="pl-PL" sz="4000" b="1" dirty="0" err="1" smtClean="0"/>
              <a:t>effects</a:t>
            </a:r>
            <a:endParaRPr lang="pl-PL" sz="40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7504" y="1628800"/>
            <a:ext cx="9001000" cy="4525963"/>
          </a:xfrm>
        </p:spPr>
        <p:txBody>
          <a:bodyPr>
            <a:noAutofit/>
          </a:bodyPr>
          <a:lstStyle/>
          <a:p>
            <a:r>
              <a:rPr lang="pl-PL" sz="2000" b="1" dirty="0" err="1" smtClean="0"/>
              <a:t>Spatial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autocorrelation</a:t>
            </a:r>
            <a:r>
              <a:rPr lang="pl-PL" sz="2000" b="1" dirty="0" smtClean="0"/>
              <a:t> </a:t>
            </a:r>
            <a:r>
              <a:rPr lang="pl-PL" sz="2000" dirty="0" smtClean="0"/>
              <a:t>-  </a:t>
            </a:r>
            <a:r>
              <a:rPr lang="en-US" sz="2000" dirty="0" smtClean="0"/>
              <a:t>the </a:t>
            </a:r>
            <a:r>
              <a:rPr lang="en-US" sz="2000" dirty="0"/>
              <a:t>correlation of a variables with </a:t>
            </a:r>
            <a:r>
              <a:rPr lang="en-US" sz="2000" dirty="0" smtClean="0"/>
              <a:t>itself</a:t>
            </a:r>
            <a:endParaRPr lang="pl-PL" sz="2000" dirty="0" smtClean="0"/>
          </a:p>
          <a:p>
            <a:pPr lvl="1"/>
            <a:r>
              <a:rPr lang="pl-PL" sz="2000" dirty="0" smtClean="0"/>
              <a:t>In </a:t>
            </a:r>
            <a:r>
              <a:rPr lang="pl-PL" sz="2000" dirty="0" err="1" smtClean="0"/>
              <a:t>time</a:t>
            </a:r>
            <a:r>
              <a:rPr lang="pl-PL" sz="2000" dirty="0" smtClean="0"/>
              <a:t> </a:t>
            </a:r>
            <a:r>
              <a:rPr lang="pl-PL" sz="2000" dirty="0" err="1" smtClean="0"/>
              <a:t>series</a:t>
            </a:r>
            <a:r>
              <a:rPr lang="pl-PL" sz="2000" dirty="0" smtClean="0"/>
              <a:t>: </a:t>
            </a:r>
            <a:r>
              <a:rPr lang="pl-PL" sz="2000" dirty="0" err="1" smtClean="0"/>
              <a:t>variable</a:t>
            </a:r>
            <a:r>
              <a:rPr lang="pl-PL" sz="2000" dirty="0" smtClean="0"/>
              <a:t> in </a:t>
            </a:r>
            <a:r>
              <a:rPr lang="pl-PL" sz="2000" dirty="0" err="1" smtClean="0"/>
              <a:t>time</a:t>
            </a:r>
            <a:r>
              <a:rPr lang="pl-PL" sz="2000" dirty="0" smtClean="0"/>
              <a:t> t </a:t>
            </a:r>
            <a:r>
              <a:rPr lang="pl-PL" sz="2000" dirty="0" err="1" smtClean="0"/>
              <a:t>depends</a:t>
            </a:r>
            <a:r>
              <a:rPr lang="pl-PL" sz="2000" dirty="0" smtClean="0"/>
              <a:t> on the same </a:t>
            </a:r>
            <a:r>
              <a:rPr lang="pl-PL" sz="2000" dirty="0" err="1" smtClean="0"/>
              <a:t>variable</a:t>
            </a:r>
            <a:r>
              <a:rPr lang="pl-PL" sz="2000" dirty="0" smtClean="0"/>
              <a:t> in </a:t>
            </a:r>
            <a:r>
              <a:rPr lang="pl-PL" sz="2000" dirty="0" err="1" smtClean="0"/>
              <a:t>time</a:t>
            </a:r>
            <a:r>
              <a:rPr lang="pl-PL" sz="2000" dirty="0" smtClean="0"/>
              <a:t> t-1</a:t>
            </a:r>
          </a:p>
          <a:p>
            <a:pPr lvl="1"/>
            <a:r>
              <a:rPr lang="pl-PL" sz="2000" dirty="0" smtClean="0"/>
              <a:t>in </a:t>
            </a:r>
            <a:r>
              <a:rPr lang="pl-PL" sz="2000" dirty="0" err="1" smtClean="0"/>
              <a:t>spatial</a:t>
            </a:r>
            <a:r>
              <a:rPr lang="pl-PL" sz="2000" dirty="0" smtClean="0"/>
              <a:t> </a:t>
            </a:r>
            <a:r>
              <a:rPr lang="pl-PL" sz="2000" dirty="0" err="1" smtClean="0"/>
              <a:t>analysis</a:t>
            </a:r>
            <a:r>
              <a:rPr lang="pl-PL" sz="2000" dirty="0" smtClean="0"/>
              <a:t>: </a:t>
            </a:r>
            <a:r>
              <a:rPr lang="pl-PL" sz="2000" dirty="0" err="1"/>
              <a:t>variable</a:t>
            </a:r>
            <a:r>
              <a:rPr lang="pl-PL" sz="2000" dirty="0"/>
              <a:t> in </a:t>
            </a:r>
            <a:r>
              <a:rPr lang="pl-PL" sz="2000" dirty="0" err="1" smtClean="0"/>
              <a:t>location</a:t>
            </a:r>
            <a:r>
              <a:rPr lang="pl-PL" sz="2000" dirty="0" smtClean="0"/>
              <a:t> s </a:t>
            </a:r>
            <a:r>
              <a:rPr lang="pl-PL" sz="2000" dirty="0" err="1"/>
              <a:t>depends</a:t>
            </a:r>
            <a:r>
              <a:rPr lang="pl-PL" sz="2000" dirty="0"/>
              <a:t> on the same </a:t>
            </a:r>
            <a:r>
              <a:rPr lang="pl-PL" sz="2000" dirty="0" err="1"/>
              <a:t>variable</a:t>
            </a:r>
            <a:r>
              <a:rPr lang="pl-PL" sz="2000" dirty="0"/>
              <a:t> in </a:t>
            </a:r>
            <a:r>
              <a:rPr lang="pl-PL" sz="2000" dirty="0" err="1" smtClean="0"/>
              <a:t>location</a:t>
            </a:r>
            <a:r>
              <a:rPr lang="pl-PL" sz="2000" dirty="0" smtClean="0"/>
              <a:t> s-1 (</a:t>
            </a:r>
            <a:r>
              <a:rPr lang="pl-PL" sz="2000" dirty="0" err="1" smtClean="0"/>
              <a:t>neighbourhood</a:t>
            </a:r>
            <a:r>
              <a:rPr lang="pl-PL" sz="2000" dirty="0" smtClean="0"/>
              <a:t>)</a:t>
            </a:r>
            <a:endParaRPr lang="pl-PL" sz="2000" dirty="0"/>
          </a:p>
          <a:p>
            <a:pPr lvl="1"/>
            <a:r>
              <a:rPr lang="pl-PL" sz="2000" dirty="0" err="1" smtClean="0"/>
              <a:t>Positive</a:t>
            </a:r>
            <a:r>
              <a:rPr lang="pl-PL" sz="2000" dirty="0" smtClean="0"/>
              <a:t> </a:t>
            </a:r>
            <a:r>
              <a:rPr lang="pl-PL" sz="2000" dirty="0" err="1" smtClean="0"/>
              <a:t>autocorrelation</a:t>
            </a:r>
            <a:r>
              <a:rPr lang="pl-PL" sz="2000" dirty="0" smtClean="0"/>
              <a:t> – high-</a:t>
            </a:r>
            <a:r>
              <a:rPr lang="pl-PL" sz="2000" dirty="0" err="1" smtClean="0"/>
              <a:t>value</a:t>
            </a:r>
            <a:r>
              <a:rPr lang="pl-PL" sz="2000" dirty="0" smtClean="0"/>
              <a:t> (</a:t>
            </a:r>
            <a:r>
              <a:rPr lang="pl-PL" sz="2000" dirty="0" err="1" smtClean="0"/>
              <a:t>or</a:t>
            </a:r>
            <a:r>
              <a:rPr lang="pl-PL" sz="2000" dirty="0" smtClean="0"/>
              <a:t> </a:t>
            </a:r>
            <a:r>
              <a:rPr lang="pl-PL" sz="2000" dirty="0" err="1" smtClean="0"/>
              <a:t>low-value</a:t>
            </a:r>
            <a:r>
              <a:rPr lang="pl-PL" sz="2000" dirty="0" smtClean="0"/>
              <a:t>) </a:t>
            </a:r>
            <a:r>
              <a:rPr lang="pl-PL" sz="2000" dirty="0" err="1" smtClean="0"/>
              <a:t>observations</a:t>
            </a:r>
            <a:r>
              <a:rPr lang="pl-PL" sz="2000" dirty="0" smtClean="0"/>
              <a:t> </a:t>
            </a:r>
            <a:r>
              <a:rPr lang="pl-PL" sz="2000" dirty="0" err="1" smtClean="0"/>
              <a:t>cluster</a:t>
            </a:r>
            <a:r>
              <a:rPr lang="pl-PL" sz="2000" dirty="0" smtClean="0"/>
              <a:t> in </a:t>
            </a:r>
            <a:r>
              <a:rPr lang="pl-PL" sz="2000" dirty="0" err="1" smtClean="0"/>
              <a:t>space</a:t>
            </a:r>
            <a:endParaRPr lang="pl-PL" sz="2000" dirty="0" smtClean="0"/>
          </a:p>
          <a:p>
            <a:pPr lvl="1"/>
            <a:r>
              <a:rPr lang="pl-PL" sz="2000" dirty="0" err="1" smtClean="0"/>
              <a:t>Negative</a:t>
            </a:r>
            <a:r>
              <a:rPr lang="pl-PL" sz="2000" dirty="0" smtClean="0"/>
              <a:t> </a:t>
            </a:r>
            <a:r>
              <a:rPr lang="pl-PL" sz="2000" dirty="0" err="1" smtClean="0"/>
              <a:t>autocorrelation</a:t>
            </a:r>
            <a:r>
              <a:rPr lang="pl-PL" sz="2000" dirty="0" smtClean="0"/>
              <a:t> – </a:t>
            </a:r>
            <a:r>
              <a:rPr lang="pl-PL" sz="2000" dirty="0" err="1" smtClean="0"/>
              <a:t>neighbouring</a:t>
            </a:r>
            <a:r>
              <a:rPr lang="pl-PL" sz="2000" dirty="0" smtClean="0"/>
              <a:t> </a:t>
            </a:r>
            <a:r>
              <a:rPr lang="pl-PL" sz="2000" dirty="0" err="1" smtClean="0"/>
              <a:t>locations</a:t>
            </a:r>
            <a:r>
              <a:rPr lang="pl-PL" sz="2000" dirty="0" smtClean="0"/>
              <a:t> </a:t>
            </a:r>
            <a:r>
              <a:rPr lang="pl-PL" sz="2000" dirty="0" err="1" smtClean="0"/>
              <a:t>are</a:t>
            </a:r>
            <a:r>
              <a:rPr lang="pl-PL" sz="2000" dirty="0" smtClean="0"/>
              <a:t> as </a:t>
            </a:r>
            <a:r>
              <a:rPr lang="pl-PL" sz="2000" dirty="0" err="1" smtClean="0"/>
              <a:t>different</a:t>
            </a:r>
            <a:r>
              <a:rPr lang="pl-PL" sz="2000" dirty="0" smtClean="0"/>
              <a:t> as </a:t>
            </a:r>
            <a:r>
              <a:rPr lang="pl-PL" sz="2000" dirty="0" err="1" smtClean="0"/>
              <a:t>possible</a:t>
            </a:r>
            <a:endParaRPr lang="pl-PL" sz="2000" dirty="0" smtClean="0"/>
          </a:p>
          <a:p>
            <a:r>
              <a:rPr lang="pl-PL" sz="2000" b="1" dirty="0" smtClean="0"/>
              <a:t>Spatial </a:t>
            </a:r>
            <a:r>
              <a:rPr lang="pl-PL" sz="2000" b="1" dirty="0" err="1" smtClean="0"/>
              <a:t>heterogenity</a:t>
            </a:r>
            <a:r>
              <a:rPr lang="pl-PL" sz="2000" dirty="0" smtClean="0"/>
              <a:t> - l</a:t>
            </a:r>
            <a:r>
              <a:rPr lang="en-US" sz="2000" dirty="0" err="1" smtClean="0"/>
              <a:t>ack</a:t>
            </a:r>
            <a:r>
              <a:rPr lang="en-US" sz="2000" dirty="0" smtClean="0"/>
              <a:t> </a:t>
            </a:r>
            <a:r>
              <a:rPr lang="en-US" sz="2000" dirty="0"/>
              <a:t>of stability over the geographical </a:t>
            </a:r>
            <a:r>
              <a:rPr lang="en-US" sz="2000" dirty="0" smtClean="0"/>
              <a:t>space</a:t>
            </a:r>
            <a:r>
              <a:rPr lang="pl-PL" sz="2000" dirty="0" smtClean="0"/>
              <a:t>, </a:t>
            </a:r>
            <a:r>
              <a:rPr lang="en-US" sz="2000" dirty="0"/>
              <a:t>differentiation of the effects of space over </a:t>
            </a:r>
            <a:r>
              <a:rPr lang="en-US" sz="2000" dirty="0" smtClean="0"/>
              <a:t>the</a:t>
            </a:r>
            <a:r>
              <a:rPr lang="pl-PL" sz="2000" dirty="0" smtClean="0"/>
              <a:t> sample </a:t>
            </a:r>
            <a:r>
              <a:rPr lang="pl-PL" sz="2000" dirty="0" err="1" smtClean="0"/>
              <a:t>units</a:t>
            </a:r>
            <a:r>
              <a:rPr lang="pl-PL" sz="2000" dirty="0"/>
              <a:t> </a:t>
            </a:r>
            <a:r>
              <a:rPr lang="pl-PL" sz="2000" dirty="0" smtClean="0"/>
              <a:t>(</a:t>
            </a:r>
            <a:r>
              <a:rPr lang="pl-PL" sz="2000" dirty="0" err="1" smtClean="0"/>
              <a:t>like</a:t>
            </a:r>
            <a:r>
              <a:rPr lang="pl-PL" sz="2000" dirty="0" smtClean="0"/>
              <a:t> spatial </a:t>
            </a:r>
            <a:r>
              <a:rPr lang="pl-PL" sz="2000" dirty="0" err="1" smtClean="0"/>
              <a:t>clusters</a:t>
            </a:r>
            <a:r>
              <a:rPr lang="pl-PL" sz="2000" dirty="0" smtClean="0"/>
              <a:t>)</a:t>
            </a:r>
            <a:endParaRPr lang="pl-PL" sz="2000" dirty="0" smtClean="0"/>
          </a:p>
          <a:p>
            <a:r>
              <a:rPr lang="pl-PL" sz="2000" b="1" dirty="0" err="1" smtClean="0"/>
              <a:t>Spatial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dependence</a:t>
            </a:r>
            <a:r>
              <a:rPr lang="pl-PL" sz="2000" b="1" dirty="0" smtClean="0"/>
              <a:t> </a:t>
            </a:r>
            <a:r>
              <a:rPr lang="pl-PL" sz="2000" dirty="0" smtClean="0"/>
              <a:t>- w</a:t>
            </a:r>
            <a:r>
              <a:rPr lang="en-US" sz="2000" dirty="0" smtClean="0"/>
              <a:t>hat </a:t>
            </a:r>
            <a:r>
              <a:rPr lang="en-US" sz="2000" dirty="0"/>
              <a:t>happens in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depends on what happens in </a:t>
            </a:r>
            <a:r>
              <a:rPr lang="en-US" sz="2000" i="1" dirty="0" smtClean="0"/>
              <a:t>j</a:t>
            </a:r>
            <a:r>
              <a:rPr lang="pl-PL" sz="2000" dirty="0"/>
              <a:t> </a:t>
            </a:r>
            <a:r>
              <a:rPr lang="pl-PL" sz="2000" dirty="0" smtClean="0"/>
              <a:t>(</a:t>
            </a:r>
            <a:r>
              <a:rPr lang="pl-PL" sz="2000" dirty="0" err="1" smtClean="0"/>
              <a:t>phenomenon</a:t>
            </a:r>
            <a:r>
              <a:rPr lang="pl-PL" sz="2000" dirty="0" smtClean="0"/>
              <a:t> in </a:t>
            </a:r>
            <a:r>
              <a:rPr lang="pl-PL" sz="2000" dirty="0" err="1" smtClean="0"/>
              <a:t>location</a:t>
            </a:r>
            <a:r>
              <a:rPr lang="pl-PL" sz="2000" dirty="0" smtClean="0"/>
              <a:t> </a:t>
            </a:r>
            <a:r>
              <a:rPr lang="pl-PL" sz="2000" i="1" dirty="0" smtClean="0"/>
              <a:t>j</a:t>
            </a:r>
            <a:r>
              <a:rPr lang="pl-PL" sz="2000" dirty="0" smtClean="0"/>
              <a:t> </a:t>
            </a:r>
            <a:r>
              <a:rPr lang="pl-PL" sz="2000" dirty="0" err="1" smtClean="0"/>
              <a:t>is</a:t>
            </a:r>
            <a:r>
              <a:rPr lang="pl-PL" sz="2000" dirty="0" smtClean="0"/>
              <a:t> </a:t>
            </a:r>
            <a:r>
              <a:rPr lang="pl-PL" sz="2000" dirty="0" err="1" smtClean="0"/>
              <a:t>related</a:t>
            </a:r>
            <a:r>
              <a:rPr lang="pl-PL" sz="2000" dirty="0" smtClean="0"/>
              <a:t> to the </a:t>
            </a:r>
            <a:r>
              <a:rPr lang="pl-PL" sz="2000" dirty="0" err="1" smtClean="0"/>
              <a:t>phenomenon</a:t>
            </a:r>
            <a:r>
              <a:rPr lang="pl-PL" sz="2000" dirty="0" smtClean="0"/>
              <a:t> in </a:t>
            </a:r>
            <a:r>
              <a:rPr lang="pl-PL" sz="2000" dirty="0" err="1" smtClean="0"/>
              <a:t>location</a:t>
            </a:r>
            <a:r>
              <a:rPr lang="pl-PL" sz="2000" dirty="0" smtClean="0"/>
              <a:t> </a:t>
            </a:r>
            <a:r>
              <a:rPr lang="pl-PL" sz="2000" i="1" dirty="0" smtClean="0"/>
              <a:t>i</a:t>
            </a:r>
            <a:r>
              <a:rPr lang="pl-PL" sz="2000" dirty="0" smtClean="0"/>
              <a:t>)</a:t>
            </a:r>
          </a:p>
          <a:p>
            <a:r>
              <a:rPr lang="pl-PL" sz="2000" b="1" dirty="0" smtClean="0"/>
              <a:t>Spillover</a:t>
            </a:r>
            <a:r>
              <a:rPr lang="pl-PL" sz="2000" dirty="0" smtClean="0"/>
              <a:t> – </a:t>
            </a:r>
            <a:r>
              <a:rPr lang="pl-PL" sz="2000" dirty="0" err="1" smtClean="0"/>
              <a:t>when</a:t>
            </a:r>
            <a:r>
              <a:rPr lang="pl-PL" sz="2000" dirty="0" smtClean="0"/>
              <a:t> </a:t>
            </a:r>
            <a:r>
              <a:rPr lang="pl-PL" sz="2000" dirty="0" err="1" smtClean="0"/>
              <a:t>phenomenon</a:t>
            </a:r>
            <a:r>
              <a:rPr lang="pl-PL" sz="2000" dirty="0" smtClean="0"/>
              <a:t> in </a:t>
            </a:r>
            <a:r>
              <a:rPr lang="pl-PL" sz="2000" i="1" dirty="0" smtClean="0"/>
              <a:t>i</a:t>
            </a:r>
            <a:r>
              <a:rPr lang="pl-PL" sz="2000" dirty="0" smtClean="0"/>
              <a:t> impacts </a:t>
            </a:r>
            <a:r>
              <a:rPr lang="pl-PL" sz="2000" dirty="0" err="1" smtClean="0"/>
              <a:t>some</a:t>
            </a:r>
            <a:r>
              <a:rPr lang="pl-PL" sz="2000" dirty="0" smtClean="0"/>
              <a:t> </a:t>
            </a:r>
            <a:r>
              <a:rPr lang="pl-PL" sz="2000" dirty="0" err="1" smtClean="0"/>
              <a:t>other</a:t>
            </a:r>
            <a:r>
              <a:rPr lang="pl-PL" sz="2000" dirty="0" smtClean="0"/>
              <a:t> </a:t>
            </a:r>
            <a:r>
              <a:rPr lang="pl-PL" sz="2000" dirty="0" err="1" smtClean="0"/>
              <a:t>phenomenon</a:t>
            </a:r>
            <a:r>
              <a:rPr lang="pl-PL" sz="2000" dirty="0" smtClean="0"/>
              <a:t> in </a:t>
            </a:r>
            <a:r>
              <a:rPr lang="pl-PL" sz="2000" i="1" dirty="0" smtClean="0"/>
              <a:t>j</a:t>
            </a:r>
            <a:r>
              <a:rPr lang="pl-PL" sz="2000" dirty="0" smtClean="0"/>
              <a:t> </a:t>
            </a:r>
            <a:r>
              <a:rPr lang="pl-PL" sz="2000" dirty="0" err="1" smtClean="0"/>
              <a:t>location</a:t>
            </a:r>
            <a:endParaRPr lang="pl-PL" sz="2000" dirty="0" smtClean="0"/>
          </a:p>
          <a:p>
            <a:r>
              <a:rPr lang="pl-PL" sz="2000" b="1" dirty="0" smtClean="0"/>
              <a:t>Spatial interactions</a:t>
            </a:r>
            <a:r>
              <a:rPr lang="pl-PL" sz="2000" dirty="0" smtClean="0"/>
              <a:t> – </a:t>
            </a:r>
            <a:r>
              <a:rPr lang="pl-PL" sz="2000" dirty="0" err="1" smtClean="0"/>
              <a:t>distance-decaying</a:t>
            </a:r>
            <a:r>
              <a:rPr lang="pl-PL" sz="2000" dirty="0" smtClean="0"/>
              <a:t> </a:t>
            </a:r>
            <a:r>
              <a:rPr lang="pl-PL" sz="2000" dirty="0" err="1" smtClean="0"/>
              <a:t>phenomenon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6753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835696" y="220441"/>
            <a:ext cx="7128792" cy="1143000"/>
          </a:xfrm>
        </p:spPr>
        <p:txBody>
          <a:bodyPr>
            <a:noAutofit/>
          </a:bodyPr>
          <a:lstStyle/>
          <a:p>
            <a:pPr lvl="0" algn="r"/>
            <a:r>
              <a:rPr lang="pl-PL" sz="4000" b="1" dirty="0" err="1"/>
              <a:t>What</a:t>
            </a:r>
            <a:r>
              <a:rPr lang="pl-PL" sz="4000" b="1" dirty="0"/>
              <a:t> to </a:t>
            </a:r>
            <a:r>
              <a:rPr lang="pl-PL" sz="4000" b="1" dirty="0" err="1"/>
              <a:t>measure</a:t>
            </a:r>
            <a:r>
              <a:rPr lang="pl-PL" sz="4000" b="1" dirty="0"/>
              <a:t> </a:t>
            </a:r>
            <a:r>
              <a:rPr lang="pl-PL" sz="4000" b="1" dirty="0" smtClean="0"/>
              <a:t>?</a:t>
            </a:r>
            <a:r>
              <a:rPr lang="pl-PL" sz="4000" b="1" dirty="0"/>
              <a:t> </a:t>
            </a:r>
          </a:p>
        </p:txBody>
      </p:sp>
      <p:sp>
        <p:nvSpPr>
          <p:cNvPr id="5" name="pole tekstowe 4"/>
          <p:cNvSpPr txBox="1">
            <a:spLocks noChangeArrowheads="1"/>
          </p:cNvSpPr>
          <p:nvPr/>
        </p:nvSpPr>
        <p:spPr bwMode="auto">
          <a:xfrm>
            <a:off x="2673350" y="1557338"/>
            <a:ext cx="412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l-PL" b="1" dirty="0" err="1"/>
              <a:t>Spatial</a:t>
            </a:r>
            <a:r>
              <a:rPr lang="pl-PL" b="1" dirty="0"/>
              <a:t> </a:t>
            </a:r>
            <a:r>
              <a:rPr lang="pl-PL" b="1" dirty="0" err="1"/>
              <a:t>socio-economic</a:t>
            </a:r>
            <a:r>
              <a:rPr lang="pl-PL" b="1" dirty="0"/>
              <a:t> </a:t>
            </a:r>
            <a:r>
              <a:rPr lang="pl-PL" b="1" dirty="0" err="1"/>
              <a:t>phenomena</a:t>
            </a:r>
            <a:endParaRPr lang="pl-PL" b="1" dirty="0"/>
          </a:p>
        </p:txBody>
      </p:sp>
      <p:sp>
        <p:nvSpPr>
          <p:cNvPr id="6" name="pole tekstowe 5"/>
          <p:cNvSpPr txBox="1">
            <a:spLocks noChangeArrowheads="1"/>
          </p:cNvSpPr>
          <p:nvPr/>
        </p:nvSpPr>
        <p:spPr bwMode="auto">
          <a:xfrm>
            <a:off x="1431925" y="2060575"/>
            <a:ext cx="1309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l-PL" b="1" dirty="0" err="1">
                <a:solidFill>
                  <a:srgbClr val="00B050"/>
                </a:solidFill>
              </a:rPr>
              <a:t>Invisible</a:t>
            </a:r>
            <a:endParaRPr lang="pl-PL" b="1" dirty="0">
              <a:solidFill>
                <a:srgbClr val="00B050"/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07950" y="2492375"/>
            <a:ext cx="3959225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pl-PL" dirty="0"/>
              <a:t> Policy </a:t>
            </a:r>
            <a:r>
              <a:rPr lang="pl-PL" dirty="0" err="1"/>
              <a:t>flow</a:t>
            </a:r>
            <a:endParaRPr lang="pl-PL" dirty="0"/>
          </a:p>
          <a:p>
            <a:pPr marL="342900" indent="-342900">
              <a:buFontTx/>
              <a:buChar char="-"/>
              <a:defRPr/>
            </a:pPr>
            <a:r>
              <a:rPr lang="pl-PL" dirty="0" err="1"/>
              <a:t>Core-periphery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  and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persistance</a:t>
            </a:r>
            <a:endParaRPr lang="pl-PL" dirty="0"/>
          </a:p>
          <a:p>
            <a:pPr marL="342900" indent="-342900">
              <a:buFontTx/>
              <a:buChar char="-"/>
              <a:defRPr/>
            </a:pPr>
            <a:r>
              <a:rPr lang="pl-PL" dirty="0" err="1"/>
              <a:t>Diffusion</a:t>
            </a:r>
            <a:r>
              <a:rPr lang="pl-PL" dirty="0"/>
              <a:t> – </a:t>
            </a:r>
            <a:r>
              <a:rPr lang="pl-PL" dirty="0" err="1"/>
              <a:t>usually</a:t>
            </a:r>
            <a:r>
              <a:rPr lang="pl-PL" dirty="0"/>
              <a:t> from </a:t>
            </a:r>
            <a:r>
              <a:rPr lang="pl-PL" dirty="0" err="1"/>
              <a:t>core</a:t>
            </a:r>
            <a:r>
              <a:rPr lang="pl-PL" dirty="0"/>
              <a:t> to </a:t>
            </a:r>
            <a:r>
              <a:rPr lang="pl-PL" dirty="0" err="1"/>
              <a:t>periphery</a:t>
            </a:r>
            <a:endParaRPr lang="pl-PL" dirty="0"/>
          </a:p>
          <a:p>
            <a:pPr marL="342900" indent="-342900">
              <a:buFontTx/>
              <a:buChar char="-"/>
              <a:defRPr/>
            </a:pPr>
            <a:r>
              <a:rPr lang="pl-PL" dirty="0" err="1"/>
              <a:t>Cohesion</a:t>
            </a:r>
            <a:r>
              <a:rPr lang="pl-PL" dirty="0"/>
              <a:t> and </a:t>
            </a:r>
            <a:r>
              <a:rPr lang="pl-PL" dirty="0" err="1"/>
              <a:t>convergence</a:t>
            </a:r>
            <a:r>
              <a:rPr lang="pl-PL" dirty="0"/>
              <a:t> </a:t>
            </a:r>
            <a:r>
              <a:rPr lang="pl-PL" dirty="0" err="1"/>
              <a:t>mechanisms</a:t>
            </a:r>
            <a:endParaRPr lang="pl-PL" dirty="0"/>
          </a:p>
          <a:p>
            <a:pPr marL="342900" indent="-342900">
              <a:buFontTx/>
              <a:buChar char="-"/>
              <a:defRPr/>
            </a:pPr>
            <a:r>
              <a:rPr lang="pl-PL" dirty="0" err="1"/>
              <a:t>Institutional</a:t>
            </a:r>
            <a:r>
              <a:rPr lang="pl-PL" dirty="0"/>
              <a:t> rent</a:t>
            </a:r>
          </a:p>
          <a:p>
            <a:pPr marL="342900" indent="-342900">
              <a:buFontTx/>
              <a:buChar char="-"/>
              <a:defRPr/>
            </a:pPr>
            <a:r>
              <a:rPr lang="pl-PL" dirty="0" err="1"/>
              <a:t>Effects</a:t>
            </a:r>
            <a:r>
              <a:rPr lang="pl-PL" dirty="0"/>
              <a:t> of </a:t>
            </a:r>
            <a:r>
              <a:rPr lang="pl-PL" dirty="0" err="1"/>
              <a:t>administrative</a:t>
            </a:r>
            <a:r>
              <a:rPr lang="pl-PL" dirty="0"/>
              <a:t> </a:t>
            </a:r>
            <a:r>
              <a:rPr lang="pl-PL" dirty="0" err="1"/>
              <a:t>division</a:t>
            </a:r>
            <a:endParaRPr lang="pl-PL" dirty="0"/>
          </a:p>
          <a:p>
            <a:pPr marL="342900" indent="-342900">
              <a:buFontTx/>
              <a:buChar char="-"/>
              <a:defRPr/>
            </a:pPr>
            <a:r>
              <a:rPr lang="pl-PL" dirty="0"/>
              <a:t>Role of </a:t>
            </a:r>
            <a:r>
              <a:rPr lang="pl-PL" dirty="0" err="1"/>
              <a:t>infrastructure</a:t>
            </a:r>
            <a:endParaRPr lang="pl-PL" dirty="0"/>
          </a:p>
        </p:txBody>
      </p:sp>
      <p:sp>
        <p:nvSpPr>
          <p:cNvPr id="8" name="pole tekstowe 9"/>
          <p:cNvSpPr txBox="1">
            <a:spLocks noChangeArrowheads="1"/>
          </p:cNvSpPr>
          <p:nvPr/>
        </p:nvSpPr>
        <p:spPr bwMode="auto">
          <a:xfrm>
            <a:off x="5867400" y="2063750"/>
            <a:ext cx="1311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l-PL" b="1" dirty="0" err="1">
                <a:solidFill>
                  <a:srgbClr val="00B050"/>
                </a:solidFill>
              </a:rPr>
              <a:t>Visible</a:t>
            </a:r>
            <a:endParaRPr lang="pl-PL" b="1" dirty="0">
              <a:solidFill>
                <a:srgbClr val="00B050"/>
              </a:solidFill>
            </a:endParaRPr>
          </a:p>
        </p:txBody>
      </p:sp>
      <p:sp>
        <p:nvSpPr>
          <p:cNvPr id="9" name="pole tekstowe 3"/>
          <p:cNvSpPr txBox="1">
            <a:spLocks noChangeArrowheads="1"/>
          </p:cNvSpPr>
          <p:nvPr/>
        </p:nvSpPr>
        <p:spPr bwMode="auto">
          <a:xfrm>
            <a:off x="5148263" y="2636838"/>
            <a:ext cx="35274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pl-PL" dirty="0" err="1"/>
              <a:t>Migrations</a:t>
            </a:r>
            <a:endParaRPr lang="pl-PL" dirty="0"/>
          </a:p>
          <a:p>
            <a:pPr eaLnBrk="1" hangingPunct="1">
              <a:buFontTx/>
              <a:buChar char="-"/>
            </a:pPr>
            <a:r>
              <a:rPr lang="pl-PL" dirty="0"/>
              <a:t>Trade</a:t>
            </a:r>
          </a:p>
          <a:p>
            <a:pPr eaLnBrk="1" hangingPunct="1">
              <a:buFontTx/>
              <a:buChar char="-"/>
            </a:pPr>
            <a:r>
              <a:rPr lang="pl-PL" dirty="0" err="1"/>
              <a:t>Labour</a:t>
            </a:r>
            <a:r>
              <a:rPr lang="pl-PL" dirty="0"/>
              <a:t> market</a:t>
            </a:r>
          </a:p>
          <a:p>
            <a:pPr eaLnBrk="1" hangingPunct="1">
              <a:buFontTx/>
              <a:buChar char="-"/>
            </a:pPr>
            <a:r>
              <a:rPr lang="pl-PL" dirty="0" err="1"/>
              <a:t>Education</a:t>
            </a:r>
            <a:r>
              <a:rPr lang="pl-PL" dirty="0"/>
              <a:t> </a:t>
            </a:r>
            <a:r>
              <a:rPr lang="pl-PL" dirty="0" err="1"/>
              <a:t>patterns</a:t>
            </a:r>
            <a:endParaRPr lang="pl-PL" dirty="0"/>
          </a:p>
          <a:p>
            <a:pPr eaLnBrk="1" hangingPunct="1">
              <a:buFontTx/>
              <a:buChar char="-"/>
            </a:pPr>
            <a:r>
              <a:rPr lang="pl-PL" dirty="0"/>
              <a:t>Business development</a:t>
            </a:r>
          </a:p>
          <a:p>
            <a:pPr eaLnBrk="1" hangingPunct="1">
              <a:buFontTx/>
              <a:buChar char="-"/>
            </a:pPr>
            <a:r>
              <a:rPr lang="pl-PL" dirty="0"/>
              <a:t>GDP and </a:t>
            </a:r>
            <a:r>
              <a:rPr lang="pl-PL" dirty="0" err="1"/>
              <a:t>growth</a:t>
            </a:r>
            <a:endParaRPr lang="pl-PL" dirty="0"/>
          </a:p>
          <a:p>
            <a:pPr eaLnBrk="1" hangingPunct="1">
              <a:buFontTx/>
              <a:buChar char="-"/>
            </a:pPr>
            <a:endParaRPr lang="pl-PL" dirty="0"/>
          </a:p>
        </p:txBody>
      </p:sp>
      <p:sp>
        <p:nvSpPr>
          <p:cNvPr id="10" name="Strzałka w dół 9"/>
          <p:cNvSpPr/>
          <p:nvPr/>
        </p:nvSpPr>
        <p:spPr>
          <a:xfrm>
            <a:off x="3600450" y="4622762"/>
            <a:ext cx="647700" cy="992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sp>
        <p:nvSpPr>
          <p:cNvPr id="11" name="Strzałka w dół 10"/>
          <p:cNvSpPr/>
          <p:nvPr/>
        </p:nvSpPr>
        <p:spPr>
          <a:xfrm>
            <a:off x="5795963" y="4508500"/>
            <a:ext cx="576262" cy="649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sp>
        <p:nvSpPr>
          <p:cNvPr id="12" name="Strzałka zakrzywiona w lewo 11"/>
          <p:cNvSpPr/>
          <p:nvPr/>
        </p:nvSpPr>
        <p:spPr>
          <a:xfrm rot="5400000">
            <a:off x="4279107" y="2235994"/>
            <a:ext cx="296862" cy="86360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Strzałka zakrzywiona w dół 12"/>
          <p:cNvSpPr/>
          <p:nvPr/>
        </p:nvSpPr>
        <p:spPr>
          <a:xfrm>
            <a:off x="4067175" y="2063750"/>
            <a:ext cx="792163" cy="28575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>
              <a:solidFill>
                <a:schemeClr val="tx1"/>
              </a:solidFill>
            </a:endParaRPr>
          </a:p>
        </p:txBody>
      </p:sp>
      <p:sp>
        <p:nvSpPr>
          <p:cNvPr id="14" name="pole tekstowe 3"/>
          <p:cNvSpPr txBox="1">
            <a:spLocks noChangeArrowheads="1"/>
          </p:cNvSpPr>
          <p:nvPr/>
        </p:nvSpPr>
        <p:spPr bwMode="auto">
          <a:xfrm>
            <a:off x="107950" y="5583238"/>
            <a:ext cx="3816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l-PL" b="1" dirty="0" err="1"/>
              <a:t>Usually</a:t>
            </a:r>
            <a:r>
              <a:rPr lang="pl-PL" b="1" dirty="0"/>
              <a:t> we want to </a:t>
            </a:r>
            <a:r>
              <a:rPr lang="pl-PL" b="1" dirty="0" err="1"/>
              <a:t>see</a:t>
            </a:r>
            <a:r>
              <a:rPr lang="pl-PL" b="1" dirty="0"/>
              <a:t> </a:t>
            </a:r>
            <a:r>
              <a:rPr lang="pl-PL" b="1" dirty="0" err="1"/>
              <a:t>an</a:t>
            </a:r>
            <a:r>
              <a:rPr lang="pl-PL" b="1" dirty="0"/>
              <a:t> </a:t>
            </a:r>
            <a:r>
              <a:rPr lang="pl-PL" b="1" dirty="0" err="1"/>
              <a:t>impact</a:t>
            </a:r>
            <a:r>
              <a:rPr lang="pl-PL" b="1" dirty="0"/>
              <a:t> of </a:t>
            </a:r>
            <a:r>
              <a:rPr lang="pl-PL" b="1" dirty="0" err="1"/>
              <a:t>those</a:t>
            </a:r>
            <a:r>
              <a:rPr lang="pl-PL" b="1" dirty="0"/>
              <a:t> </a:t>
            </a:r>
            <a:r>
              <a:rPr lang="pl-PL" b="1" dirty="0" err="1"/>
              <a:t>mechanisms</a:t>
            </a:r>
            <a:r>
              <a:rPr lang="pl-PL" b="1" dirty="0"/>
              <a:t> on </a:t>
            </a:r>
            <a:r>
              <a:rPr lang="pl-PL" b="1" dirty="0" err="1"/>
              <a:t>socio-economic</a:t>
            </a:r>
            <a:r>
              <a:rPr lang="pl-PL" b="1" dirty="0"/>
              <a:t> data</a:t>
            </a:r>
          </a:p>
        </p:txBody>
      </p:sp>
      <p:sp>
        <p:nvSpPr>
          <p:cNvPr id="15" name="pole tekstowe 3"/>
          <p:cNvSpPr txBox="1">
            <a:spLocks noChangeArrowheads="1"/>
          </p:cNvSpPr>
          <p:nvPr/>
        </p:nvSpPr>
        <p:spPr bwMode="auto">
          <a:xfrm>
            <a:off x="5651500" y="5307013"/>
            <a:ext cx="3340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l-PL" b="1" dirty="0" err="1"/>
              <a:t>Usually</a:t>
            </a:r>
            <a:r>
              <a:rPr lang="pl-PL" b="1" dirty="0"/>
              <a:t> we want </a:t>
            </a:r>
            <a:r>
              <a:rPr lang="pl-PL" b="1" dirty="0" err="1"/>
              <a:t>see</a:t>
            </a:r>
            <a:r>
              <a:rPr lang="pl-PL" b="1" dirty="0"/>
              <a:t> </a:t>
            </a:r>
            <a:r>
              <a:rPr lang="pl-PL" b="1" dirty="0" err="1"/>
              <a:t>an</a:t>
            </a:r>
            <a:r>
              <a:rPr lang="pl-PL" b="1" dirty="0"/>
              <a:t> </a:t>
            </a:r>
            <a:r>
              <a:rPr lang="pl-PL" b="1" dirty="0" err="1"/>
              <a:t>observalble</a:t>
            </a:r>
            <a:r>
              <a:rPr lang="pl-PL" b="1" dirty="0"/>
              <a:t> </a:t>
            </a:r>
            <a:r>
              <a:rPr lang="pl-PL" b="1" dirty="0" err="1"/>
              <a:t>effect</a:t>
            </a:r>
            <a:r>
              <a:rPr lang="pl-PL" b="1" dirty="0"/>
              <a:t> and </a:t>
            </a:r>
            <a:r>
              <a:rPr lang="pl-PL" b="1" dirty="0" err="1"/>
              <a:t>conclude</a:t>
            </a:r>
            <a:r>
              <a:rPr lang="pl-PL" b="1" dirty="0"/>
              <a:t> </a:t>
            </a:r>
            <a:r>
              <a:rPr lang="pl-PL" b="1" dirty="0" err="1"/>
              <a:t>about</a:t>
            </a:r>
            <a:r>
              <a:rPr lang="pl-PL" b="1" dirty="0"/>
              <a:t> </a:t>
            </a:r>
            <a:r>
              <a:rPr lang="pl-PL" b="1" dirty="0" err="1"/>
              <a:t>unobservable</a:t>
            </a:r>
            <a:r>
              <a:rPr lang="pl-PL" b="1" dirty="0"/>
              <a:t> policy</a:t>
            </a:r>
          </a:p>
        </p:txBody>
      </p:sp>
    </p:spTree>
    <p:extLst>
      <p:ext uri="{BB962C8B-B14F-4D97-AF65-F5344CB8AC3E}">
        <p14:creationId xmlns:p14="http://schemas.microsoft.com/office/powerpoint/2010/main" val="207069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-108520" y="56017"/>
            <a:ext cx="8820150" cy="1368425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l-PL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2620"/>
            <a:ext cx="9144000" cy="1143000"/>
          </a:xfrm>
          <a:solidFill>
            <a:schemeClr val="bg1"/>
          </a:solidFill>
        </p:spPr>
        <p:txBody>
          <a:bodyPr/>
          <a:lstStyle/>
          <a:p>
            <a:pPr algn="r" eaLnBrk="1" hangingPunct="1"/>
            <a:r>
              <a:rPr lang="pl-PL" sz="3200" b="1" dirty="0" err="1" smtClean="0"/>
              <a:t>Spatial</a:t>
            </a:r>
            <a:r>
              <a:rPr lang="pl-PL" sz="3200" b="1" dirty="0" smtClean="0"/>
              <a:t> </a:t>
            </a:r>
            <a:r>
              <a:rPr lang="pl-PL" sz="3200" b="1" dirty="0" err="1" smtClean="0"/>
              <a:t>concepts</a:t>
            </a:r>
            <a:endParaRPr lang="pl-PL" sz="3200" b="1" dirty="0" smtClean="0"/>
          </a:p>
        </p:txBody>
      </p:sp>
      <p:sp>
        <p:nvSpPr>
          <p:cNvPr id="2" name="Schemat blokowy: proces alternatywny 1"/>
          <p:cNvSpPr/>
          <p:nvPr/>
        </p:nvSpPr>
        <p:spPr>
          <a:xfrm>
            <a:off x="611560" y="1771278"/>
            <a:ext cx="3168352" cy="136815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dirty="0" smtClean="0"/>
              <a:t>spatial autocorrelation</a:t>
            </a:r>
            <a:r>
              <a:rPr lang="pl-PL" dirty="0" smtClean="0"/>
              <a:t>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dirty="0" smtClean="0"/>
              <a:t>spatial dependence </a:t>
            </a:r>
            <a:endParaRPr lang="pl-PL" dirty="0" smtClean="0"/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dirty="0" smtClean="0"/>
              <a:t>spatial heterogeneity</a:t>
            </a:r>
            <a:endParaRPr lang="pl-PL" dirty="0" smtClean="0"/>
          </a:p>
        </p:txBody>
      </p:sp>
      <p:sp>
        <p:nvSpPr>
          <p:cNvPr id="9" name="Schemat blokowy: proces alternatywny 8"/>
          <p:cNvSpPr/>
          <p:nvPr/>
        </p:nvSpPr>
        <p:spPr>
          <a:xfrm>
            <a:off x="3851920" y="3284984"/>
            <a:ext cx="3168352" cy="172707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pl-PL" kern="0" dirty="0" err="1"/>
              <a:t>urban</a:t>
            </a:r>
            <a:r>
              <a:rPr lang="pl-PL" kern="0" dirty="0"/>
              <a:t> </a:t>
            </a:r>
            <a:r>
              <a:rPr lang="pl-PL" kern="0" dirty="0" err="1"/>
              <a:t>sprawl</a:t>
            </a:r>
            <a:r>
              <a:rPr lang="pl-PL" kern="0" dirty="0"/>
              <a:t> </a:t>
            </a:r>
            <a:r>
              <a:rPr lang="pl-PL" kern="0" dirty="0" err="1"/>
              <a:t>pattern</a:t>
            </a:r>
            <a:endParaRPr lang="pl-PL" kern="0" dirty="0"/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pl-PL" kern="0" dirty="0" err="1"/>
              <a:t>spatial</a:t>
            </a:r>
            <a:r>
              <a:rPr lang="pl-PL" kern="0" dirty="0"/>
              <a:t> </a:t>
            </a:r>
            <a:r>
              <a:rPr lang="pl-PL" kern="0" dirty="0" err="1"/>
              <a:t>spillover</a:t>
            </a:r>
            <a:endParaRPr lang="pl-PL" kern="0" dirty="0"/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pl-PL" kern="0" dirty="0" err="1"/>
              <a:t>centrifugal</a:t>
            </a:r>
            <a:r>
              <a:rPr lang="pl-PL" kern="0" dirty="0"/>
              <a:t> </a:t>
            </a:r>
            <a:r>
              <a:rPr lang="pl-PL" kern="0" dirty="0" err="1"/>
              <a:t>diffusion</a:t>
            </a:r>
            <a:endParaRPr lang="pl-PL" kern="0" dirty="0"/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pl-PL" kern="0" dirty="0" err="1"/>
              <a:t>agglomeration</a:t>
            </a:r>
            <a:r>
              <a:rPr lang="pl-PL" kern="0" dirty="0"/>
              <a:t> </a:t>
            </a:r>
            <a:r>
              <a:rPr lang="pl-PL" kern="0" dirty="0" err="1"/>
              <a:t>effects</a:t>
            </a:r>
            <a:endParaRPr lang="pl-PL" kern="0" dirty="0"/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pl-PL" kern="0" dirty="0" err="1"/>
              <a:t>spatial</a:t>
            </a:r>
            <a:r>
              <a:rPr lang="pl-PL" kern="0" dirty="0"/>
              <a:t> policy </a:t>
            </a:r>
            <a:r>
              <a:rPr lang="pl-PL" kern="0" dirty="0" smtClean="0"/>
              <a:t>transfer</a:t>
            </a:r>
            <a:endParaRPr lang="pl-PL" kern="0" dirty="0"/>
          </a:p>
        </p:txBody>
      </p:sp>
      <p:sp>
        <p:nvSpPr>
          <p:cNvPr id="10" name="Schemat blokowy: proces alternatywny 9"/>
          <p:cNvSpPr/>
          <p:nvPr/>
        </p:nvSpPr>
        <p:spPr>
          <a:xfrm>
            <a:off x="467544" y="4581128"/>
            <a:ext cx="3168352" cy="180285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pl-PL" kern="0" dirty="0" err="1"/>
              <a:t>spatial</a:t>
            </a:r>
            <a:r>
              <a:rPr lang="pl-PL" kern="0" dirty="0"/>
              <a:t> </a:t>
            </a:r>
            <a:r>
              <a:rPr lang="pl-PL" kern="0" dirty="0" err="1"/>
              <a:t>accessibility</a:t>
            </a:r>
            <a:endParaRPr lang="pl-PL" kern="0" dirty="0"/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pl-PL" kern="0" dirty="0" err="1"/>
              <a:t>spatial</a:t>
            </a:r>
            <a:r>
              <a:rPr lang="pl-PL" kern="0" dirty="0"/>
              <a:t> </a:t>
            </a:r>
            <a:r>
              <a:rPr lang="pl-PL" kern="0" dirty="0" err="1"/>
              <a:t>concentration</a:t>
            </a:r>
            <a:endParaRPr lang="pl-PL" kern="0" dirty="0"/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pl-PL" kern="0" dirty="0" err="1"/>
              <a:t>spatial</a:t>
            </a:r>
            <a:r>
              <a:rPr lang="pl-PL" kern="0" dirty="0"/>
              <a:t> </a:t>
            </a:r>
            <a:r>
              <a:rPr lang="pl-PL" kern="0" dirty="0" err="1"/>
              <a:t>separation</a:t>
            </a:r>
            <a:endParaRPr lang="pl-PL" kern="0" dirty="0"/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pl-PL" kern="0" dirty="0" err="1"/>
              <a:t>spatial</a:t>
            </a:r>
            <a:r>
              <a:rPr lang="pl-PL" kern="0" dirty="0"/>
              <a:t> </a:t>
            </a:r>
            <a:r>
              <a:rPr lang="pl-PL" kern="0" dirty="0" err="1"/>
              <a:t>interactions</a:t>
            </a:r>
            <a:endParaRPr lang="pl-PL" kern="0" dirty="0"/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pl-PL" kern="0" dirty="0" err="1"/>
              <a:t>spatial</a:t>
            </a:r>
            <a:r>
              <a:rPr lang="pl-PL" kern="0" dirty="0"/>
              <a:t> </a:t>
            </a:r>
            <a:r>
              <a:rPr lang="pl-PL" kern="0" dirty="0" err="1" smtClean="0"/>
              <a:t>range</a:t>
            </a:r>
            <a:endParaRPr lang="pl-PL" kern="0" dirty="0"/>
          </a:p>
        </p:txBody>
      </p:sp>
      <p:sp>
        <p:nvSpPr>
          <p:cNvPr id="3" name="Schemat blokowy: proces alternatywny 2"/>
          <p:cNvSpPr/>
          <p:nvPr/>
        </p:nvSpPr>
        <p:spPr>
          <a:xfrm>
            <a:off x="5626685" y="1611045"/>
            <a:ext cx="3096344" cy="12966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 smtClean="0"/>
              <a:t>Spatial </a:t>
            </a:r>
            <a:r>
              <a:rPr lang="pl-PL" dirty="0" err="1" smtClean="0"/>
              <a:t>statistics</a:t>
            </a:r>
            <a:endParaRPr lang="pl-PL" dirty="0" smtClean="0"/>
          </a:p>
          <a:p>
            <a:r>
              <a:rPr lang="pl-PL" dirty="0" smtClean="0"/>
              <a:t>Spatial </a:t>
            </a:r>
            <a:r>
              <a:rPr lang="pl-PL" dirty="0" err="1" smtClean="0"/>
              <a:t>econometrics</a:t>
            </a:r>
            <a:endParaRPr lang="pl-PL" dirty="0" smtClean="0"/>
          </a:p>
          <a:p>
            <a:r>
              <a:rPr lang="pl-PL" dirty="0" smtClean="0"/>
              <a:t>Spatial </a:t>
            </a:r>
            <a:r>
              <a:rPr lang="pl-PL" dirty="0" err="1" smtClean="0"/>
              <a:t>machine</a:t>
            </a:r>
            <a:r>
              <a:rPr lang="pl-PL" dirty="0" smtClean="0"/>
              <a:t>-learning</a:t>
            </a:r>
            <a:endParaRPr lang="pl-PL" dirty="0"/>
          </a:p>
        </p:txBody>
      </p:sp>
      <p:sp>
        <p:nvSpPr>
          <p:cNvPr id="4" name="Schemat blokowy: proces alternatywny 3"/>
          <p:cNvSpPr/>
          <p:nvPr/>
        </p:nvSpPr>
        <p:spPr>
          <a:xfrm>
            <a:off x="5580112" y="5301208"/>
            <a:ext cx="3131518" cy="108277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Spatio-temporal</a:t>
            </a:r>
            <a:r>
              <a:rPr lang="pl-PL" dirty="0" smtClean="0"/>
              <a:t> effects</a:t>
            </a:r>
          </a:p>
          <a:p>
            <a:pPr algn="ctr"/>
            <a:r>
              <a:rPr lang="pl-PL" dirty="0" smtClean="0"/>
              <a:t>(</a:t>
            </a:r>
            <a:r>
              <a:rPr lang="pl-PL" dirty="0" err="1" smtClean="0"/>
              <a:t>stability</a:t>
            </a:r>
            <a:r>
              <a:rPr lang="pl-PL" dirty="0" smtClean="0"/>
              <a:t> of </a:t>
            </a:r>
            <a:r>
              <a:rPr lang="pl-PL" dirty="0" err="1" smtClean="0"/>
              <a:t>clusters</a:t>
            </a:r>
            <a:r>
              <a:rPr lang="pl-PL" dirty="0" smtClean="0"/>
              <a:t>, </a:t>
            </a:r>
            <a:r>
              <a:rPr lang="pl-PL" dirty="0" err="1" smtClean="0"/>
              <a:t>stationary</a:t>
            </a:r>
            <a:r>
              <a:rPr lang="pl-PL" dirty="0" smtClean="0"/>
              <a:t> trend, …)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461388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1230</Words>
  <Application>Microsoft Office PowerPoint</Application>
  <PresentationFormat>Pokaz na ekranie (4:3)</PresentationFormat>
  <Paragraphs>169</Paragraphs>
  <Slides>15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Motyw pakietu Office</vt:lpstr>
      <vt:lpstr>Why spatial econometrics?</vt:lpstr>
      <vt:lpstr>Why do we need spatial econometrics?</vt:lpstr>
      <vt:lpstr>Why do we need spatial econometrics?</vt:lpstr>
      <vt:lpstr>Why we should use  spatial data and methods?</vt:lpstr>
      <vt:lpstr>Static spatial relations</vt:lpstr>
      <vt:lpstr>Dynamic spatial relations</vt:lpstr>
      <vt:lpstr>Main spatial effects</vt:lpstr>
      <vt:lpstr>What to measure ? </vt:lpstr>
      <vt:lpstr>Spatial concepts</vt:lpstr>
      <vt:lpstr>Instruments  in spatial econometrics (1)</vt:lpstr>
      <vt:lpstr>Instruments  in spatial econometrics (2)</vt:lpstr>
      <vt:lpstr>Spatial tools classification</vt:lpstr>
      <vt:lpstr>How to measure spatial relations?</vt:lpstr>
      <vt:lpstr>Why it is worth to controll the diffusion?</vt:lpstr>
      <vt:lpstr>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spatial econometrics?</dc:title>
  <dc:creator>Kasia</dc:creator>
  <cp:lastModifiedBy>Katarzyna Kopczewska</cp:lastModifiedBy>
  <cp:revision>68</cp:revision>
  <dcterms:created xsi:type="dcterms:W3CDTF">2017-11-23T08:24:43Z</dcterms:created>
  <dcterms:modified xsi:type="dcterms:W3CDTF">2021-02-22T14:03:42Z</dcterms:modified>
</cp:coreProperties>
</file>