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7" r:id="rId2"/>
    <p:sldId id="489" r:id="rId3"/>
    <p:sldId id="520" r:id="rId4"/>
    <p:sldId id="321" r:id="rId5"/>
    <p:sldId id="490" r:id="rId6"/>
    <p:sldId id="506" r:id="rId7"/>
    <p:sldId id="533" r:id="rId8"/>
    <p:sldId id="535" r:id="rId9"/>
    <p:sldId id="491" r:id="rId10"/>
    <p:sldId id="552" r:id="rId11"/>
    <p:sldId id="507" r:id="rId12"/>
    <p:sldId id="521" r:id="rId13"/>
    <p:sldId id="526" r:id="rId14"/>
    <p:sldId id="570" r:id="rId15"/>
    <p:sldId id="522" r:id="rId16"/>
    <p:sldId id="523" r:id="rId17"/>
    <p:sldId id="524" r:id="rId18"/>
    <p:sldId id="525" r:id="rId19"/>
    <p:sldId id="536" r:id="rId20"/>
    <p:sldId id="528" r:id="rId21"/>
    <p:sldId id="529" r:id="rId22"/>
    <p:sldId id="530" r:id="rId23"/>
    <p:sldId id="531" r:id="rId24"/>
    <p:sldId id="532" r:id="rId25"/>
    <p:sldId id="494" r:id="rId26"/>
    <p:sldId id="510" r:id="rId27"/>
    <p:sldId id="534" r:id="rId28"/>
    <p:sldId id="555" r:id="rId29"/>
    <p:sldId id="556" r:id="rId30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23" autoAdjust="0"/>
    <p:restoredTop sz="94664" autoAdjust="0"/>
  </p:normalViewPr>
  <p:slideViewPr>
    <p:cSldViewPr>
      <p:cViewPr>
        <p:scale>
          <a:sx n="75" d="100"/>
          <a:sy n="75" d="100"/>
        </p:scale>
        <p:origin x="-1722" y="-105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28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E5EAA-C438-4C86-9439-D12FB2F3A32E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54908-8F39-4829-9BE8-F83850E4015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1BC90-2CED-411F-89A4-D09DDC48D4BE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0359D-1265-4D38-996B-F1A1FFB9FCB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1480"/>
            <a:ext cx="7772400" cy="16201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Администрирование информационных систем и </a:t>
            </a:r>
            <a:r>
              <a:rPr lang="ru-RU" dirty="0" err="1" smtClean="0"/>
              <a:t>веб-порталов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2191172"/>
            <a:ext cx="9144000" cy="2931790"/>
          </a:xfrm>
        </p:spPr>
        <p:txBody>
          <a:bodyPr>
            <a:noAutofit/>
          </a:bodyPr>
          <a:lstStyle/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800" dirty="0" smtClean="0">
                <a:solidFill>
                  <a:schemeClr val="tx1"/>
                </a:solidFill>
              </a:rPr>
              <a:t>Понятия </a:t>
            </a:r>
            <a:r>
              <a:rPr lang="en-US" sz="1800" dirty="0" smtClean="0">
                <a:solidFill>
                  <a:schemeClr val="tx1"/>
                </a:solidFill>
              </a:rPr>
              <a:t>ERP</a:t>
            </a:r>
            <a:r>
              <a:rPr lang="ru-RU" sz="1800" dirty="0" smtClean="0">
                <a:solidFill>
                  <a:schemeClr val="tx1"/>
                </a:solidFill>
              </a:rPr>
              <a:t> и </a:t>
            </a:r>
            <a:r>
              <a:rPr lang="en-US" sz="1800" dirty="0" smtClean="0">
                <a:solidFill>
                  <a:schemeClr val="tx1"/>
                </a:solidFill>
              </a:rPr>
              <a:t>ERP-</a:t>
            </a:r>
            <a:r>
              <a:rPr lang="ru-RU" sz="1800" dirty="0" smtClean="0">
                <a:solidFill>
                  <a:schemeClr val="tx1"/>
                </a:solidFill>
              </a:rPr>
              <a:t>системы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lang="ru-RU" sz="18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800" dirty="0" smtClean="0">
                <a:solidFill>
                  <a:schemeClr val="tx1"/>
                </a:solidFill>
              </a:rPr>
              <a:t>Основные виды ресурсов, которыми оперируют </a:t>
            </a:r>
            <a:r>
              <a:rPr lang="en-US" sz="1800" dirty="0" smtClean="0">
                <a:solidFill>
                  <a:schemeClr val="tx1"/>
                </a:solidFill>
              </a:rPr>
              <a:t>ERP-</a:t>
            </a:r>
            <a:r>
              <a:rPr lang="ru-RU" sz="1800" dirty="0" smtClean="0">
                <a:solidFill>
                  <a:schemeClr val="tx1"/>
                </a:solidFill>
              </a:rPr>
              <a:t>системы.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800" dirty="0" smtClean="0">
                <a:solidFill>
                  <a:schemeClr val="tx1"/>
                </a:solidFill>
              </a:rPr>
              <a:t>Структура </a:t>
            </a:r>
            <a:r>
              <a:rPr lang="en-US" sz="1800" dirty="0" smtClean="0">
                <a:solidFill>
                  <a:schemeClr val="tx1"/>
                </a:solidFill>
              </a:rPr>
              <a:t>ERP-</a:t>
            </a:r>
            <a:r>
              <a:rPr lang="ru-RU" sz="1800" dirty="0" smtClean="0">
                <a:solidFill>
                  <a:schemeClr val="tx1"/>
                </a:solidFill>
              </a:rPr>
              <a:t>систем.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800" dirty="0" smtClean="0">
                <a:solidFill>
                  <a:schemeClr val="tx1"/>
                </a:solidFill>
              </a:rPr>
              <a:t>Функции</a:t>
            </a:r>
            <a:r>
              <a:rPr lang="en-US" sz="1800" dirty="0" smtClean="0">
                <a:solidFill>
                  <a:schemeClr val="tx1"/>
                </a:solidFill>
              </a:rPr>
              <a:t> ERP-</a:t>
            </a:r>
            <a:r>
              <a:rPr lang="ru-RU" sz="1800" dirty="0" smtClean="0">
                <a:solidFill>
                  <a:schemeClr val="tx1"/>
                </a:solidFill>
              </a:rPr>
              <a:t>систем</a:t>
            </a:r>
            <a:r>
              <a:rPr lang="en-US" sz="1800" dirty="0" smtClean="0">
                <a:solidFill>
                  <a:schemeClr val="tx1"/>
                </a:solidFill>
              </a:rPr>
              <a:t>. 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800" dirty="0" smtClean="0">
                <a:solidFill>
                  <a:schemeClr val="tx1"/>
                </a:solidFill>
              </a:rPr>
              <a:t>Популярные </a:t>
            </a:r>
            <a:r>
              <a:rPr lang="en-US" sz="1800" dirty="0" smtClean="0">
                <a:solidFill>
                  <a:schemeClr val="tx1"/>
                </a:solidFill>
              </a:rPr>
              <a:t>ERP-</a:t>
            </a:r>
            <a:r>
              <a:rPr lang="ru-RU" sz="1800" dirty="0" smtClean="0">
                <a:solidFill>
                  <a:schemeClr val="tx1"/>
                </a:solidFill>
              </a:rPr>
              <a:t>системы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lang="ru-RU" sz="18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800" dirty="0" smtClean="0">
                <a:solidFill>
                  <a:schemeClr val="tx1"/>
                </a:solidFill>
              </a:rPr>
              <a:t>Классификация </a:t>
            </a:r>
            <a:r>
              <a:rPr lang="en-US" sz="1800" dirty="0" smtClean="0">
                <a:solidFill>
                  <a:schemeClr val="tx1"/>
                </a:solidFill>
              </a:rPr>
              <a:t>ERP-</a:t>
            </a:r>
            <a:r>
              <a:rPr lang="ru-RU" sz="1800" dirty="0" smtClean="0">
                <a:solidFill>
                  <a:schemeClr val="tx1"/>
                </a:solidFill>
              </a:rPr>
              <a:t>систем.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800" dirty="0" smtClean="0">
                <a:solidFill>
                  <a:schemeClr val="tx1"/>
                </a:solidFill>
              </a:rPr>
              <a:t>Понятия </a:t>
            </a:r>
            <a:r>
              <a:rPr lang="en-US" sz="1800" dirty="0" smtClean="0">
                <a:solidFill>
                  <a:schemeClr val="tx1"/>
                </a:solidFill>
              </a:rPr>
              <a:t>CRM </a:t>
            </a:r>
            <a:r>
              <a:rPr lang="ru-RU" sz="1800" dirty="0" smtClean="0">
                <a:solidFill>
                  <a:schemeClr val="tx1"/>
                </a:solidFill>
              </a:rPr>
              <a:t>и </a:t>
            </a:r>
            <a:r>
              <a:rPr lang="en-US" sz="1800" dirty="0" smtClean="0">
                <a:solidFill>
                  <a:schemeClr val="tx1"/>
                </a:solidFill>
              </a:rPr>
              <a:t>CRM-</a:t>
            </a:r>
            <a:r>
              <a:rPr lang="ru-RU" sz="1800" dirty="0" smtClean="0">
                <a:solidFill>
                  <a:schemeClr val="tx1"/>
                </a:solidFill>
              </a:rPr>
              <a:t>системы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800" dirty="0" smtClean="0">
                <a:solidFill>
                  <a:schemeClr val="tx1"/>
                </a:solidFill>
              </a:rPr>
              <a:t>Понятие </a:t>
            </a:r>
            <a:r>
              <a:rPr lang="en-US" sz="1800" dirty="0" smtClean="0">
                <a:solidFill>
                  <a:schemeClr val="tx1"/>
                </a:solidFill>
              </a:rPr>
              <a:t>PLM.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800" dirty="0" smtClean="0">
                <a:solidFill>
                  <a:schemeClr val="tx1"/>
                </a:solidFill>
              </a:rPr>
              <a:t>Особенности внедрения </a:t>
            </a:r>
            <a:r>
              <a:rPr lang="en-US" sz="1800" dirty="0" smtClean="0">
                <a:solidFill>
                  <a:schemeClr val="tx1"/>
                </a:solidFill>
              </a:rPr>
              <a:t>ERP-</a:t>
            </a:r>
            <a:r>
              <a:rPr lang="ru-RU" sz="1800" dirty="0" smtClean="0">
                <a:solidFill>
                  <a:schemeClr val="tx1"/>
                </a:solidFill>
              </a:rPr>
              <a:t>систем. 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2286000" y="1851670"/>
            <a:ext cx="4572000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Лекция </a:t>
            </a: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</a:t>
            </a:r>
            <a:r>
              <a:rPr kumimoji="0" lang="ru-RU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85" y="0"/>
            <a:ext cx="906171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0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20</a:t>
            </a:r>
            <a:r>
              <a:rPr lang="ru-RU" sz="3600" dirty="0" smtClean="0">
                <a:solidFill>
                  <a:srgbClr val="FF0000"/>
                </a:solidFill>
              </a:rPr>
              <a:t>20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318" y="0"/>
            <a:ext cx="8919364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0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2018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ERP</a:t>
            </a:r>
            <a:r>
              <a:rPr lang="ru-RU" dirty="0" smtClean="0"/>
              <a:t>-системы</a:t>
            </a:r>
            <a:r>
              <a:rPr lang="en-US" dirty="0" smtClean="0"/>
              <a:t> </a:t>
            </a:r>
            <a:r>
              <a:rPr lang="ru-RU" dirty="0" smtClean="0"/>
              <a:t>известных производителей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/>
          </a:bodyPr>
          <a:lstStyle/>
          <a:p>
            <a:r>
              <a:rPr lang="en-US" dirty="0" smtClean="0"/>
              <a:t>Microsoft</a:t>
            </a:r>
            <a:r>
              <a:rPr lang="ru-RU" dirty="0" smtClean="0"/>
              <a:t> – </a:t>
            </a:r>
            <a:r>
              <a:rPr lang="en-US" dirty="0" smtClean="0"/>
              <a:t>Dynamics, Project.</a:t>
            </a:r>
          </a:p>
          <a:p>
            <a:r>
              <a:rPr lang="en-US" dirty="0" smtClean="0"/>
              <a:t>Oracle – Cloud ERP, E-</a:t>
            </a:r>
            <a:r>
              <a:rPr lang="en-US" dirty="0" err="1" smtClean="0"/>
              <a:t>Buisiness</a:t>
            </a:r>
            <a:r>
              <a:rPr lang="en-US" dirty="0" smtClean="0"/>
              <a:t> Suite.</a:t>
            </a:r>
          </a:p>
          <a:p>
            <a:r>
              <a:rPr lang="en-US" dirty="0" smtClean="0"/>
              <a:t>Other – </a:t>
            </a:r>
            <a:r>
              <a:rPr lang="en-US" dirty="0" err="1" smtClean="0"/>
              <a:t>Odoo</a:t>
            </a:r>
            <a:r>
              <a:rPr lang="en-US" dirty="0" smtClean="0"/>
              <a:t>, 1C, </a:t>
            </a:r>
            <a:r>
              <a:rPr lang="ru-RU" dirty="0" smtClean="0"/>
              <a:t>Галактика </a:t>
            </a:r>
            <a:r>
              <a:rPr lang="en-US" dirty="0" smtClean="0"/>
              <a:t>ERP.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096" y="0"/>
            <a:ext cx="8417806" cy="5143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0"/>
            <a:ext cx="2483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201</a:t>
            </a:r>
            <a:r>
              <a:rPr lang="ru-RU" sz="3600" dirty="0" smtClean="0">
                <a:solidFill>
                  <a:srgbClr val="FF0000"/>
                </a:solidFill>
              </a:rPr>
              <a:t>6, РФ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6" name="Picture 2" descr="E:\Entertainment\картинки\!картинки-по-админке\docker-odoo\20-odoo-by.png"/>
          <p:cNvPicPr>
            <a:picLocks noChangeAspect="1" noChangeArrowheads="1"/>
          </p:cNvPicPr>
          <p:nvPr/>
        </p:nvPicPr>
        <p:blipFill>
          <a:blip r:embed="rId3" cstate="print"/>
          <a:srcRect b="10299"/>
          <a:stretch>
            <a:fillRect/>
          </a:stretch>
        </p:blipFill>
        <p:spPr bwMode="auto">
          <a:xfrm>
            <a:off x="395287" y="0"/>
            <a:ext cx="8353426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462" y="0"/>
            <a:ext cx="7913077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6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3" cstate="print"/>
          <a:srcRect l="20880" t="17800" r="21791"/>
          <a:stretch>
            <a:fillRect/>
          </a:stretch>
        </p:blipFill>
        <p:spPr bwMode="auto">
          <a:xfrm>
            <a:off x="1812555" y="0"/>
            <a:ext cx="5518891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3" cstate="print"/>
          <a:srcRect l="20880" t="19200" r="21791"/>
          <a:stretch>
            <a:fillRect/>
          </a:stretch>
        </p:blipFill>
        <p:spPr bwMode="auto">
          <a:xfrm>
            <a:off x="1764743" y="0"/>
            <a:ext cx="561451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3" cstate="print"/>
          <a:srcRect l="20880" t="16400" r="21790"/>
          <a:stretch>
            <a:fillRect/>
          </a:stretch>
        </p:blipFill>
        <p:spPr bwMode="auto">
          <a:xfrm>
            <a:off x="1858765" y="0"/>
            <a:ext cx="542647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6989" y="1"/>
            <a:ext cx="7830022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/>
          </a:bodyPr>
          <a:lstStyle/>
          <a:p>
            <a:r>
              <a:rPr lang="en-US" dirty="0" smtClean="0"/>
              <a:t>ERP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Enterprise Resource Planning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Планирование ресурсов предприятия.</a:t>
            </a:r>
          </a:p>
          <a:p>
            <a:r>
              <a:rPr lang="ru-RU" dirty="0" smtClean="0"/>
              <a:t>Организационная стратегия.</a:t>
            </a:r>
          </a:p>
          <a:p>
            <a:r>
              <a:rPr lang="ru-RU" dirty="0" smtClean="0"/>
              <a:t>Интегрирует:  </a:t>
            </a:r>
            <a:r>
              <a:rPr lang="ru-RU" dirty="0" smtClean="0">
                <a:solidFill>
                  <a:srgbClr val="FF0000"/>
                </a:solidFill>
              </a:rPr>
              <a:t>производство и операции</a:t>
            </a:r>
            <a:r>
              <a:rPr lang="ru-RU" dirty="0" smtClean="0"/>
              <a:t>, управление </a:t>
            </a:r>
            <a:r>
              <a:rPr lang="ru-RU" dirty="0" smtClean="0">
                <a:solidFill>
                  <a:srgbClr val="00B050"/>
                </a:solidFill>
              </a:rPr>
              <a:t>трудовыми ресурсами </a:t>
            </a:r>
            <a:r>
              <a:rPr lang="ru-RU" dirty="0" smtClean="0"/>
              <a:t>и </a:t>
            </a:r>
            <a:r>
              <a:rPr lang="ru-RU" dirty="0" smtClean="0">
                <a:solidFill>
                  <a:srgbClr val="0070C0"/>
                </a:solidFill>
              </a:rPr>
              <a:t>финансами.</a:t>
            </a:r>
          </a:p>
          <a:p>
            <a:r>
              <a:rPr lang="ru-RU" dirty="0" smtClean="0"/>
              <a:t>Ориентирована на непрерывную балансировку и оптимизацию ресурсов предприятия.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616061" y="44971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/>
          </a:bodyPr>
          <a:lstStyle/>
          <a:p>
            <a:r>
              <a:rPr lang="en-US" dirty="0" smtClean="0"/>
              <a:t>CRM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Autofit/>
          </a:bodyPr>
          <a:lstStyle/>
          <a:p>
            <a:r>
              <a:rPr lang="en-US" sz="2000" dirty="0" smtClean="0"/>
              <a:t>Customer Relationship Management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r>
              <a:rPr lang="ru-RU" sz="2000" b="1" dirty="0" smtClean="0"/>
              <a:t>Управление взаимоотношениями с клиентами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Стратегия взаимодействия с заказчиками (клиентами). </a:t>
            </a:r>
          </a:p>
          <a:p>
            <a:r>
              <a:rPr lang="ru-RU" sz="2000" dirty="0" smtClean="0"/>
              <a:t>Цели: повышение уровня продаж, оптимизация маркетинга, улучшение обслуживания клиентов.</a:t>
            </a:r>
          </a:p>
          <a:p>
            <a:r>
              <a:rPr lang="ru-RU" sz="2000" dirty="0" smtClean="0"/>
              <a:t>Пути: </a:t>
            </a:r>
            <a:r>
              <a:rPr lang="ru-RU" sz="2000" dirty="0" smtClean="0">
                <a:solidFill>
                  <a:srgbClr val="FF0000"/>
                </a:solidFill>
              </a:rPr>
              <a:t>сохранение</a:t>
            </a:r>
            <a:r>
              <a:rPr lang="ru-RU" sz="2000" dirty="0" smtClean="0"/>
              <a:t> информации о клиентах и истории взаимоотношений с ними, </a:t>
            </a:r>
            <a:r>
              <a:rPr lang="ru-RU" sz="2000" dirty="0" smtClean="0">
                <a:solidFill>
                  <a:srgbClr val="00B050"/>
                </a:solidFill>
              </a:rPr>
              <a:t>автоматизация</a:t>
            </a:r>
            <a:r>
              <a:rPr lang="ru-RU" sz="2000" dirty="0" smtClean="0"/>
              <a:t> бизнес-процессов, </a:t>
            </a:r>
            <a:r>
              <a:rPr lang="ru-RU" sz="2000" dirty="0" smtClean="0">
                <a:solidFill>
                  <a:srgbClr val="0070C0"/>
                </a:solidFill>
              </a:rPr>
              <a:t>анализ</a:t>
            </a:r>
            <a:r>
              <a:rPr lang="ru-RU" sz="2000" dirty="0" smtClean="0"/>
              <a:t> результатов.</a:t>
            </a: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616061" y="44971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7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/>
          </a:bodyPr>
          <a:lstStyle/>
          <a:p>
            <a:r>
              <a:rPr lang="ru-RU" dirty="0" smtClean="0"/>
              <a:t>Состав </a:t>
            </a:r>
            <a:r>
              <a:rPr lang="en-US" dirty="0" smtClean="0"/>
              <a:t>CRM</a:t>
            </a:r>
            <a:r>
              <a:rPr lang="ru-RU" dirty="0" smtClean="0"/>
              <a:t>-систем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Хранилище данных </a:t>
            </a:r>
            <a:r>
              <a:rPr lang="ru-RU" sz="2400" dirty="0" smtClean="0"/>
              <a:t>(распределенное/централизованное).</a:t>
            </a:r>
          </a:p>
          <a:p>
            <a:r>
              <a:rPr lang="ru-RU" sz="2400" dirty="0" smtClean="0">
                <a:solidFill>
                  <a:srgbClr val="00B050"/>
                </a:solidFill>
              </a:rPr>
              <a:t>Операционная часть</a:t>
            </a:r>
            <a:r>
              <a:rPr lang="ru-RU" sz="2400" dirty="0" smtClean="0"/>
              <a:t>, обеспечивающая авторизацию операций и оперативную отчётность.</a:t>
            </a:r>
          </a:p>
          <a:p>
            <a:r>
              <a:rPr lang="ru-RU" sz="2400" dirty="0" smtClean="0">
                <a:solidFill>
                  <a:srgbClr val="0070C0"/>
                </a:solidFill>
              </a:rPr>
              <a:t>Аналитическая подсистема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Фронтальная часть, поддерживающая обслуживание клиентов на точках продаж менеджерами/консультантами.</a:t>
            </a:r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/>
          </a:bodyPr>
          <a:lstStyle/>
          <a:p>
            <a:r>
              <a:rPr lang="en-US" dirty="0" smtClean="0"/>
              <a:t>PLM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Product Lifecycle Management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r>
              <a:rPr lang="ru-RU" sz="2000" b="1" dirty="0" smtClean="0"/>
              <a:t>Управление жизненным циклом изделия/продукции</a:t>
            </a:r>
            <a:r>
              <a:rPr lang="ru-RU" sz="2000" dirty="0" smtClean="0"/>
              <a:t>.</a:t>
            </a:r>
          </a:p>
          <a:p>
            <a:r>
              <a:rPr lang="ru-RU" sz="2000" b="1" dirty="0" smtClean="0"/>
              <a:t>Управление </a:t>
            </a:r>
            <a:r>
              <a:rPr lang="ru-RU" sz="2000" dirty="0" smtClean="0"/>
              <a:t>совокупностью явлений и процессов, повторяющейся с периодичностью, определяемой временем существования типовой конструкции изделия от её </a:t>
            </a:r>
            <a:r>
              <a:rPr lang="ru-RU" sz="2000" dirty="0" smtClean="0">
                <a:solidFill>
                  <a:srgbClr val="FF0000"/>
                </a:solidFill>
              </a:rPr>
              <a:t>замысла</a:t>
            </a:r>
            <a:r>
              <a:rPr lang="ru-RU" sz="2000" dirty="0" smtClean="0"/>
              <a:t> до </a:t>
            </a:r>
            <a:r>
              <a:rPr lang="ru-RU" sz="2000" dirty="0" smtClean="0">
                <a:solidFill>
                  <a:srgbClr val="0070C0"/>
                </a:solidFill>
              </a:rPr>
              <a:t>утилизации</a:t>
            </a:r>
            <a:r>
              <a:rPr lang="ru-RU" sz="2000" dirty="0" smtClean="0"/>
              <a:t> или конкретного экземпляра изделия от момента завершения его производства до утилизации.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16061" y="44971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8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Стадии жизненного цикла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Маркетинговые исследования.</a:t>
            </a:r>
          </a:p>
          <a:p>
            <a:r>
              <a:rPr lang="ru-RU" sz="2400" dirty="0" smtClean="0"/>
              <a:t>Проектирование.</a:t>
            </a:r>
          </a:p>
          <a:p>
            <a:r>
              <a:rPr lang="ru-RU" sz="2400" dirty="0" smtClean="0"/>
              <a:t>Испытания.</a:t>
            </a:r>
          </a:p>
          <a:p>
            <a:r>
              <a:rPr lang="ru-RU" sz="2400" dirty="0" smtClean="0"/>
              <a:t>Планирование и технологическая проработка процессов изготовления.</a:t>
            </a:r>
          </a:p>
          <a:p>
            <a:r>
              <a:rPr lang="ru-RU" sz="2400" dirty="0" smtClean="0"/>
              <a:t>Закупка материалов и комплектующих изделий.</a:t>
            </a:r>
          </a:p>
          <a:p>
            <a:r>
              <a:rPr lang="ru-RU" sz="2400" dirty="0" smtClean="0"/>
              <a:t>Изготовление.</a:t>
            </a:r>
          </a:p>
          <a:p>
            <a:r>
              <a:rPr lang="ru-RU" sz="2400" dirty="0" smtClean="0"/>
              <a:t>Приёмка на склад.</a:t>
            </a:r>
          </a:p>
          <a:p>
            <a:endParaRPr lang="ru-RU" sz="2400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Стадии жизненного цикла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Autofit/>
          </a:bodyPr>
          <a:lstStyle/>
          <a:p>
            <a:r>
              <a:rPr lang="ru-RU" sz="2400" dirty="0" smtClean="0"/>
              <a:t>Упаковка и хранение.</a:t>
            </a:r>
          </a:p>
          <a:p>
            <a:r>
              <a:rPr lang="ru-RU" sz="2400" dirty="0" smtClean="0"/>
              <a:t>Продажа и распределение.</a:t>
            </a:r>
          </a:p>
          <a:p>
            <a:r>
              <a:rPr lang="ru-RU" sz="2400" dirty="0" smtClean="0"/>
              <a:t>Монтаж и наладка.</a:t>
            </a:r>
          </a:p>
          <a:p>
            <a:r>
              <a:rPr lang="ru-RU" sz="2400" dirty="0" smtClean="0"/>
              <a:t>Использование по назначению.</a:t>
            </a:r>
          </a:p>
          <a:p>
            <a:r>
              <a:rPr lang="ru-RU" sz="2400" dirty="0" smtClean="0"/>
              <a:t>Техническое обслуживание и ремонт.</a:t>
            </a:r>
          </a:p>
          <a:p>
            <a:r>
              <a:rPr lang="ru-RU" sz="2400" dirty="0" smtClean="0"/>
              <a:t>Послепродажная техническая поддержка (послепродажное обслуживание).</a:t>
            </a:r>
          </a:p>
          <a:p>
            <a:r>
              <a:rPr lang="ru-RU" sz="2400" dirty="0" smtClean="0">
                <a:solidFill>
                  <a:srgbClr val="0070C0"/>
                </a:solidFill>
              </a:rPr>
              <a:t>Утилизация и (или) переработка.</a:t>
            </a:r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9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4915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6139" y="14026"/>
            <a:ext cx="6931722" cy="5129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0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2018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94" y="0"/>
            <a:ext cx="769601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0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2018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3502" y="0"/>
            <a:ext cx="7356997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0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2018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80148"/>
            <a:ext cx="9144000" cy="2783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:\Entertainment\картинки\!картинки-по-админке\docker-odoo\!odoo-by-erp-mark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2092" y="0"/>
            <a:ext cx="6899817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/>
          </a:bodyPr>
          <a:lstStyle/>
          <a:p>
            <a:r>
              <a:rPr lang="en-US" dirty="0" smtClean="0"/>
              <a:t>ERP</a:t>
            </a:r>
            <a:r>
              <a:rPr lang="ru-RU" dirty="0" smtClean="0"/>
              <a:t>-системы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Программный пакет, реализующий </a:t>
            </a:r>
            <a:r>
              <a:rPr lang="en-US" dirty="0" smtClean="0"/>
              <a:t>ERP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Общая модель данных и процессов для всех сфер деятельности.</a:t>
            </a:r>
          </a:p>
          <a:p>
            <a:r>
              <a:rPr lang="ru-RU" dirty="0" smtClean="0"/>
              <a:t>В начале-середине 1990-х годов появилось несколько успешных </a:t>
            </a:r>
            <a:r>
              <a:rPr lang="ru-RU" dirty="0" smtClean="0">
                <a:solidFill>
                  <a:srgbClr val="FF0000"/>
                </a:solidFill>
              </a:rPr>
              <a:t>тиражируемых</a:t>
            </a:r>
            <a:r>
              <a:rPr lang="ru-RU" dirty="0" smtClean="0"/>
              <a:t> ERP-систем для крупных организаций, в т. ч. SAP.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2</a:t>
            </a: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/>
          </a:bodyPr>
          <a:lstStyle/>
          <a:p>
            <a:r>
              <a:rPr lang="en-US" dirty="0" smtClean="0"/>
              <a:t>ERP</a:t>
            </a:r>
            <a:r>
              <a:rPr lang="ru-RU" dirty="0" smtClean="0"/>
              <a:t>-системы оперируют:</a:t>
            </a:r>
            <a:endParaRPr lang="ru-RU" dirty="0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финансами (главная бухгалтерская книга, в которой фиксируются все хозяйственные операции);</a:t>
            </a:r>
          </a:p>
          <a:p>
            <a:r>
              <a:rPr lang="ru-RU" dirty="0" smtClean="0"/>
              <a:t>персоналом (кадровый учет, расчет зарплат, </a:t>
            </a:r>
            <a:r>
              <a:rPr lang="ru-RU" dirty="0" smtClean="0">
                <a:solidFill>
                  <a:srgbClr val="FF0000"/>
                </a:solidFill>
              </a:rPr>
              <a:t>доступность кадров</a:t>
            </a:r>
            <a:r>
              <a:rPr lang="ru-RU" dirty="0" smtClean="0"/>
              <a:t>);</a:t>
            </a:r>
          </a:p>
          <a:p>
            <a:r>
              <a:rPr lang="ru-RU" dirty="0" smtClean="0"/>
              <a:t>операциями (</a:t>
            </a:r>
            <a:r>
              <a:rPr lang="ru-RU" dirty="0" err="1" smtClean="0"/>
              <a:t>логистические</a:t>
            </a:r>
            <a:r>
              <a:rPr lang="ru-RU" dirty="0" smtClean="0"/>
              <a:t> – поставки, производственные – рецепты, обеспечивающие – ремонт, сбытовые - продажи).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3</a:t>
            </a: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/>
          </a:bodyPr>
          <a:lstStyle/>
          <a:p>
            <a:r>
              <a:rPr lang="ru-RU" dirty="0" smtClean="0"/>
              <a:t>Структура </a:t>
            </a:r>
            <a:r>
              <a:rPr lang="en-US" dirty="0" smtClean="0"/>
              <a:t>ERP</a:t>
            </a:r>
            <a:r>
              <a:rPr lang="ru-RU" dirty="0" smtClean="0"/>
              <a:t>-систем</a:t>
            </a:r>
            <a:endParaRPr lang="ru-RU" dirty="0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 fontScale="85000" lnSpcReduction="20000"/>
          </a:bodyPr>
          <a:lstStyle/>
          <a:p>
            <a:r>
              <a:rPr lang="be-BY" dirty="0" smtClean="0"/>
              <a:t>Служебные компоненты образуют т.н. платформу, которая устанавливается первой</a:t>
            </a:r>
            <a:r>
              <a:rPr lang="ru-RU" dirty="0" smtClean="0"/>
              <a:t>.</a:t>
            </a:r>
          </a:p>
          <a:p>
            <a:r>
              <a:rPr lang="be-BY" dirty="0" smtClean="0"/>
              <a:t>Функции для решения задач группируются в устанавливаемые на платформу модули.</a:t>
            </a:r>
          </a:p>
          <a:p>
            <a:r>
              <a:rPr lang="be-BY" dirty="0" smtClean="0"/>
              <a:t>Наиболее общие модули подходят всем организациям, некоторые тиражируются организациям определенного типа, некоторые разрабатываются на заказ под конкретное предприятие.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Ярослав\Студенты\2020-2021\АИСиВП-ЭУМК\графика\Структура-ERP-систем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1" y="0"/>
            <a:ext cx="8229598" cy="51434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505" y="0"/>
            <a:ext cx="8408991" cy="5143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/>
          </a:bodyPr>
          <a:lstStyle/>
          <a:p>
            <a:r>
              <a:rPr lang="ru-RU" dirty="0" smtClean="0"/>
              <a:t>Функции </a:t>
            </a:r>
            <a:r>
              <a:rPr lang="en-US" dirty="0" smtClean="0"/>
              <a:t>ERP</a:t>
            </a:r>
            <a:r>
              <a:rPr lang="ru-RU" dirty="0" smtClean="0"/>
              <a:t>-систем</a:t>
            </a:r>
            <a:endParaRPr lang="ru-RU" dirty="0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/>
          </a:bodyPr>
          <a:lstStyle/>
          <a:p>
            <a:r>
              <a:rPr lang="ru-RU" dirty="0" smtClean="0"/>
              <a:t>Генерация отчетов и других документов для чтения из людьми.</a:t>
            </a:r>
          </a:p>
          <a:p>
            <a:r>
              <a:rPr lang="ru-RU" dirty="0" smtClean="0"/>
              <a:t>Взаимодействие с программами других компаний и ведомств, в т.ч. – с банками, с помощью заданных ими протоколов и форматов документов для </a:t>
            </a:r>
            <a:r>
              <a:rPr lang="ru-RU" dirty="0" err="1" smtClean="0"/>
              <a:t>автообработки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4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5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5709" y="0"/>
            <a:ext cx="681258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0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2018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43929</TotalTime>
  <Words>381</Words>
  <Application>Microsoft Office PowerPoint</Application>
  <PresentationFormat>Экран (16:9)</PresentationFormat>
  <Paragraphs>114</Paragraphs>
  <Slides>29</Slides>
  <Notes>29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0" baseType="lpstr">
      <vt:lpstr>Тема Office</vt:lpstr>
      <vt:lpstr>Администрирование информационных систем и веб-порталов</vt:lpstr>
      <vt:lpstr>ERP</vt:lpstr>
      <vt:lpstr>ERP-системы</vt:lpstr>
      <vt:lpstr>ERP-системы оперируют:</vt:lpstr>
      <vt:lpstr>Структура ERP-систем</vt:lpstr>
      <vt:lpstr>Слайд 6</vt:lpstr>
      <vt:lpstr>Слайд 7</vt:lpstr>
      <vt:lpstr>Функции ERP-систем</vt:lpstr>
      <vt:lpstr>Слайд 9</vt:lpstr>
      <vt:lpstr>Слайд 10</vt:lpstr>
      <vt:lpstr>Слайд 11</vt:lpstr>
      <vt:lpstr>ERP-системы известных производителей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CRM</vt:lpstr>
      <vt:lpstr>Состав CRM-систем</vt:lpstr>
      <vt:lpstr>PLM</vt:lpstr>
      <vt:lpstr>Стадии жизненного цикла</vt:lpstr>
      <vt:lpstr>Стадии жизненного цикла</vt:lpstr>
      <vt:lpstr>Слайд 25</vt:lpstr>
      <vt:lpstr>Слайд 26</vt:lpstr>
      <vt:lpstr>Слайд 27</vt:lpstr>
      <vt:lpstr>Слайд 28</vt:lpstr>
      <vt:lpstr>Слайд 29</vt:lpstr>
    </vt:vector>
  </TitlesOfParts>
  <Company>RePack by SPecialiST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Главный</dc:creator>
  <cp:lastModifiedBy>Главный</cp:lastModifiedBy>
  <cp:revision>1890</cp:revision>
  <dcterms:created xsi:type="dcterms:W3CDTF">2020-02-03T20:15:10Z</dcterms:created>
  <dcterms:modified xsi:type="dcterms:W3CDTF">2020-11-24T16:42:57Z</dcterms:modified>
</cp:coreProperties>
</file>