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291" r:id="rId3"/>
    <p:sldId id="296" r:id="rId4"/>
    <p:sldId id="297" r:id="rId5"/>
    <p:sldId id="321" r:id="rId6"/>
    <p:sldId id="299" r:id="rId7"/>
    <p:sldId id="298" r:id="rId8"/>
    <p:sldId id="300" r:id="rId9"/>
    <p:sldId id="301" r:id="rId10"/>
    <p:sldId id="331" r:id="rId11"/>
    <p:sldId id="329" r:id="rId12"/>
    <p:sldId id="330" r:id="rId13"/>
    <p:sldId id="305" r:id="rId14"/>
    <p:sldId id="306" r:id="rId15"/>
    <p:sldId id="302" r:id="rId16"/>
    <p:sldId id="303" r:id="rId17"/>
    <p:sldId id="304" r:id="rId18"/>
    <p:sldId id="292" r:id="rId19"/>
    <p:sldId id="293" r:id="rId20"/>
    <p:sldId id="294" r:id="rId21"/>
    <p:sldId id="289" r:id="rId22"/>
    <p:sldId id="290" r:id="rId23"/>
    <p:sldId id="295" r:id="rId24"/>
    <p:sldId id="307" r:id="rId25"/>
    <p:sldId id="318" r:id="rId26"/>
    <p:sldId id="308" r:id="rId27"/>
    <p:sldId id="310" r:id="rId28"/>
    <p:sldId id="309" r:id="rId29"/>
    <p:sldId id="319" r:id="rId30"/>
    <p:sldId id="322" r:id="rId31"/>
    <p:sldId id="314" r:id="rId32"/>
    <p:sldId id="313" r:id="rId33"/>
    <p:sldId id="315" r:id="rId34"/>
    <p:sldId id="316" r:id="rId35"/>
    <p:sldId id="317" r:id="rId36"/>
    <p:sldId id="323" r:id="rId37"/>
    <p:sldId id="342" r:id="rId38"/>
    <p:sldId id="312" r:id="rId39"/>
    <p:sldId id="311" r:id="rId40"/>
    <p:sldId id="320" r:id="rId41"/>
    <p:sldId id="337" r:id="rId42"/>
    <p:sldId id="338" r:id="rId43"/>
    <p:sldId id="339" r:id="rId44"/>
    <p:sldId id="340" r:id="rId45"/>
    <p:sldId id="343" r:id="rId46"/>
    <p:sldId id="341" r:id="rId47"/>
    <p:sldId id="346" r:id="rId48"/>
    <p:sldId id="347" r:id="rId49"/>
    <p:sldId id="348" r:id="rId50"/>
    <p:sldId id="349" r:id="rId51"/>
    <p:sldId id="350" r:id="rId52"/>
    <p:sldId id="351" r:id="rId53"/>
    <p:sldId id="353" r:id="rId54"/>
    <p:sldId id="354" r:id="rId55"/>
    <p:sldId id="355" r:id="rId56"/>
    <p:sldId id="356" r:id="rId57"/>
    <p:sldId id="357" r:id="rId58"/>
    <p:sldId id="352" r:id="rId59"/>
    <p:sldId id="360" r:id="rId60"/>
    <p:sldId id="324" r:id="rId61"/>
    <p:sldId id="333" r:id="rId62"/>
    <p:sldId id="327" r:id="rId63"/>
    <p:sldId id="325" r:id="rId64"/>
    <p:sldId id="326" r:id="rId65"/>
    <p:sldId id="328" r:id="rId66"/>
    <p:sldId id="332" r:id="rId67"/>
    <p:sldId id="334" r:id="rId68"/>
    <p:sldId id="335" r:id="rId69"/>
    <p:sldId id="336" r:id="rId7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66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AC68F-4FAB-4C8C-93BD-DDB685D311E6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B827-B346-4F78-B965-DE9537D407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51670"/>
            <a:ext cx="9144000" cy="3291830"/>
          </a:xfrm>
        </p:spPr>
        <p:txBody>
          <a:bodyPr>
            <a:normAutofit fontScale="47500" lnSpcReduction="20000"/>
          </a:bodyPr>
          <a:lstStyle/>
          <a:p>
            <a:r>
              <a:rPr lang="ru-RU" sz="3400" dirty="0" smtClean="0">
                <a:solidFill>
                  <a:schemeClr val="tx1"/>
                </a:solidFill>
              </a:rPr>
              <a:t>Лекция </a:t>
            </a:r>
            <a:r>
              <a:rPr lang="en-US" sz="3400" smtClean="0">
                <a:solidFill>
                  <a:schemeClr val="tx1"/>
                </a:solidFill>
              </a:rPr>
              <a:t>14</a:t>
            </a:r>
            <a:r>
              <a:rPr lang="ru-RU" sz="3400" smtClean="0">
                <a:solidFill>
                  <a:schemeClr val="tx1"/>
                </a:solidFill>
              </a:rPr>
              <a:t>: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Среда разработки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 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Типы файлов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История среды разработки </a:t>
            </a:r>
            <a:r>
              <a:rPr lang="en-US" sz="3400" dirty="0" smtClean="0">
                <a:solidFill>
                  <a:schemeClr val="tx1"/>
                </a:solidFill>
              </a:rPr>
              <a:t>FoxPro.</a:t>
            </a:r>
            <a:r>
              <a:rPr lang="be-BY" sz="34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sz="3400" dirty="0" smtClean="0">
                <a:solidFill>
                  <a:schemeClr val="tx1"/>
                </a:solidFill>
              </a:rPr>
              <a:t>Поддержка версий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в ОС семейства </a:t>
            </a:r>
            <a:r>
              <a:rPr lang="en-US" sz="3400" dirty="0" smtClean="0">
                <a:solidFill>
                  <a:schemeClr val="tx1"/>
                </a:solidFill>
              </a:rPr>
              <a:t>Windows.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Основы построения алгоритмов на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Структура файла меню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Элементы управления на формах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Фильтрация в запросах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Редактирование шаблонов отчетов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Печать отчетов, сгенерированных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Корректировка записей в таблицах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6481" r="6481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3538"/>
          <a:stretch>
            <a:fillRect/>
          </a:stretch>
        </p:blipFill>
        <p:spPr bwMode="auto">
          <a:xfrm>
            <a:off x="0" y="509722"/>
            <a:ext cx="9144000" cy="412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1" y="0"/>
            <a:ext cx="825627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38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Ctrl+Shift+F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275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b="45401"/>
          <a:stretch>
            <a:fillRect/>
          </a:stretch>
        </p:blipFill>
        <p:spPr bwMode="auto">
          <a:xfrm>
            <a:off x="3965349" y="0"/>
            <a:ext cx="517865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275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55600"/>
          <a:stretch>
            <a:fillRect/>
          </a:stretch>
        </p:blipFill>
        <p:spPr bwMode="auto">
          <a:xfrm>
            <a:off x="2775759" y="0"/>
            <a:ext cx="636824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81285"/>
            <a:ext cx="9143999" cy="238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0" y="0"/>
            <a:ext cx="4761240" cy="51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55776" y="699542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3435846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6" idx="3"/>
            <a:endCxn id="8" idx="3"/>
          </p:cNvCxnSpPr>
          <p:nvPr/>
        </p:nvCxnSpPr>
        <p:spPr>
          <a:xfrm>
            <a:off x="5940152" y="951570"/>
            <a:ext cx="12700" cy="2736304"/>
          </a:xfrm>
          <a:prstGeom prst="bentConnector3">
            <a:avLst>
              <a:gd name="adj1" fmla="val 54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8" idx="1"/>
            <a:endCxn id="6" idx="1"/>
          </p:cNvCxnSpPr>
          <p:nvPr/>
        </p:nvCxnSpPr>
        <p:spPr>
          <a:xfrm rot="10800000">
            <a:off x="2555776" y="951570"/>
            <a:ext cx="12700" cy="2736304"/>
          </a:xfrm>
          <a:prstGeom prst="bentConnector3">
            <a:avLst>
              <a:gd name="adj1" fmla="val 705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7997" y="195968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1</a:t>
            </a:r>
            <a:endParaRPr lang="ru-RU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901333" y="195968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2</a:t>
            </a:r>
            <a:endParaRPr lang="ru-RU"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0" y="0"/>
            <a:ext cx="4761240" cy="51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55776" y="699542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195486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2067694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6" idx="3"/>
            <a:endCxn id="7" idx="3"/>
          </p:cNvCxnSpPr>
          <p:nvPr/>
        </p:nvCxnSpPr>
        <p:spPr>
          <a:xfrm flipV="1">
            <a:off x="5940152" y="447514"/>
            <a:ext cx="12700" cy="504056"/>
          </a:xfrm>
          <a:prstGeom prst="bentConnector3">
            <a:avLst>
              <a:gd name="adj1" fmla="val 75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1"/>
            <a:endCxn id="9" idx="1"/>
          </p:cNvCxnSpPr>
          <p:nvPr/>
        </p:nvCxnSpPr>
        <p:spPr>
          <a:xfrm rot="10800000" flipV="1">
            <a:off x="2555776" y="447514"/>
            <a:ext cx="12700" cy="1872208"/>
          </a:xfrm>
          <a:prstGeom prst="bentConnector3">
            <a:avLst>
              <a:gd name="adj1" fmla="val 78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7997" y="26749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3</a:t>
            </a:r>
            <a:endParaRPr lang="ru-RU" sz="5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1333" y="26749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4</a:t>
            </a:r>
            <a:endParaRPr lang="ru-RU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/>
          <a:lstStyle/>
          <a:p>
            <a:r>
              <a:rPr lang="en-US" dirty="0" smtClean="0"/>
              <a:t>1984 </a:t>
            </a:r>
            <a:r>
              <a:rPr lang="ru-RU" dirty="0" smtClean="0"/>
              <a:t>– </a:t>
            </a:r>
            <a:r>
              <a:rPr lang="en-US" b="1" dirty="0" smtClean="0"/>
              <a:t>FoxBASE </a:t>
            </a:r>
            <a:r>
              <a:rPr lang="ru-RU" b="1" dirty="0" smtClean="0"/>
              <a:t>от </a:t>
            </a:r>
            <a:r>
              <a:rPr lang="en-US" dirty="0" smtClean="0"/>
              <a:t>Fox Software</a:t>
            </a:r>
            <a:endParaRPr lang="ru-RU" dirty="0" smtClean="0"/>
          </a:p>
          <a:p>
            <a:r>
              <a:rPr lang="ru-RU" dirty="0" smtClean="0"/>
              <a:t>1992 – </a:t>
            </a:r>
            <a:r>
              <a:rPr lang="en-US" dirty="0" smtClean="0"/>
              <a:t>Microsoft </a:t>
            </a:r>
            <a:r>
              <a:rPr lang="ru-RU" dirty="0" smtClean="0"/>
              <a:t>покупает </a:t>
            </a:r>
            <a:r>
              <a:rPr lang="en-US" dirty="0" smtClean="0"/>
              <a:t>Fox Technologies </a:t>
            </a:r>
            <a:endParaRPr lang="ru-RU" dirty="0" smtClean="0"/>
          </a:p>
          <a:p>
            <a:r>
              <a:rPr lang="ru-RU" dirty="0" smtClean="0"/>
              <a:t>1994 – последняя версия оригинального </a:t>
            </a:r>
            <a:r>
              <a:rPr lang="en-US" dirty="0" smtClean="0"/>
              <a:t>FoxPro </a:t>
            </a:r>
            <a:r>
              <a:rPr lang="ru-RU" dirty="0" smtClean="0"/>
              <a:t>–</a:t>
            </a:r>
            <a:r>
              <a:rPr lang="en-US" dirty="0" smtClean="0"/>
              <a:t> 2.6</a:t>
            </a:r>
          </a:p>
          <a:p>
            <a:r>
              <a:rPr lang="en-US" dirty="0" smtClean="0"/>
              <a:t>1995 </a:t>
            </a:r>
            <a:r>
              <a:rPr lang="ru-RU" dirty="0" smtClean="0"/>
              <a:t>–</a:t>
            </a:r>
            <a:r>
              <a:rPr lang="en-US" dirty="0" smtClean="0"/>
              <a:t> Microsoft Visual FoxPro 3.0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2004 </a:t>
            </a:r>
            <a:r>
              <a:rPr lang="ru-RU" dirty="0" smtClean="0"/>
              <a:t>– </a:t>
            </a:r>
            <a:r>
              <a:rPr lang="en-US" dirty="0" smtClean="0"/>
              <a:t>VFP 9 </a:t>
            </a:r>
          </a:p>
          <a:p>
            <a:r>
              <a:rPr lang="en-US" dirty="0" smtClean="0"/>
              <a:t>2005 </a:t>
            </a:r>
            <a:r>
              <a:rPr lang="ru-RU" dirty="0" smtClean="0"/>
              <a:t>– </a:t>
            </a:r>
            <a:r>
              <a:rPr lang="ru-RU" b="1" dirty="0" err="1" smtClean="0"/>
              <a:t>Top</a:t>
            </a:r>
            <a:r>
              <a:rPr lang="ru-RU" b="1" dirty="0" smtClean="0"/>
              <a:t> 20 индекса языков программирования TIOBE</a:t>
            </a:r>
          </a:p>
          <a:p>
            <a:r>
              <a:rPr lang="en-US" dirty="0" smtClean="0"/>
              <a:t>2005</a:t>
            </a:r>
            <a:r>
              <a:rPr lang="ru-RU" dirty="0" smtClean="0"/>
              <a:t> – </a:t>
            </a:r>
            <a:r>
              <a:rPr lang="en-US" dirty="0" smtClean="0"/>
              <a:t>VFP 9</a:t>
            </a:r>
            <a:r>
              <a:rPr lang="ru-RU" dirty="0" smtClean="0"/>
              <a:t> </a:t>
            </a:r>
            <a:r>
              <a:rPr lang="en-US" dirty="0" smtClean="0"/>
              <a:t>SP 1</a:t>
            </a:r>
            <a:endParaRPr lang="ru-RU" dirty="0" smtClean="0"/>
          </a:p>
          <a:p>
            <a:r>
              <a:rPr lang="en-US" dirty="0" smtClean="0"/>
              <a:t>2007</a:t>
            </a:r>
            <a:r>
              <a:rPr lang="ru-RU" dirty="0" smtClean="0"/>
              <a:t> – </a:t>
            </a:r>
            <a:r>
              <a:rPr lang="en-US" dirty="0" smtClean="0"/>
              <a:t>VFP 9</a:t>
            </a:r>
            <a:r>
              <a:rPr lang="ru-RU" dirty="0" smtClean="0"/>
              <a:t> </a:t>
            </a:r>
            <a:r>
              <a:rPr lang="en-US" dirty="0" smtClean="0"/>
              <a:t>SP 2</a:t>
            </a:r>
            <a:endParaRPr lang="ru-RU" dirty="0" smtClean="0"/>
          </a:p>
          <a:p>
            <a:r>
              <a:rPr lang="en-US" dirty="0" smtClean="0"/>
              <a:t>2010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2</a:t>
            </a:r>
            <a:r>
              <a:rPr lang="en-US" b="1" dirty="0" smtClean="0"/>
              <a:t>5 </a:t>
            </a:r>
            <a:r>
              <a:rPr lang="ru-RU" b="1" dirty="0" smtClean="0"/>
              <a:t>позиция в индексе языков программирования TIOBE</a:t>
            </a:r>
            <a:endParaRPr lang="en-US" b="1" dirty="0" smtClean="0"/>
          </a:p>
          <a:p>
            <a:r>
              <a:rPr lang="en-US" b="1" dirty="0" smtClean="0"/>
              <a:t>2015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be-BY" dirty="0" smtClean="0"/>
              <a:t>окончание официальной	 поддержки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ru-RU" dirty="0" smtClean="0"/>
              <a:t>среда разработки;</a:t>
            </a:r>
          </a:p>
          <a:p>
            <a:r>
              <a:rPr lang="ru-RU" dirty="0" smtClean="0"/>
              <a:t>объектно-ориентированная реляционная СУБД;</a:t>
            </a:r>
          </a:p>
          <a:p>
            <a:r>
              <a:rPr lang="ru-RU" dirty="0" smtClean="0"/>
              <a:t>объектно-ориентированный язык программирования для разработки приложений баз данных;</a:t>
            </a:r>
          </a:p>
          <a:p>
            <a:r>
              <a:rPr lang="ru-RU" dirty="0" smtClean="0"/>
              <a:t>система построения отчётов.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Заявление от Алана </a:t>
            </a:r>
            <a:r>
              <a:rPr lang="ru-RU" dirty="0" err="1" smtClean="0"/>
              <a:t>Гривера</a:t>
            </a:r>
            <a:r>
              <a:rPr lang="ru-RU" dirty="0" smtClean="0"/>
              <a:t>, 2007 г.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pPr marL="185738" indent="0">
              <a:buNone/>
            </a:pPr>
            <a:r>
              <a:rPr lang="ru-RU" dirty="0" smtClean="0"/>
              <a:t>Мы не объявляем конец </a:t>
            </a:r>
            <a:r>
              <a:rPr lang="ru-RU" dirty="0" err="1" smtClean="0"/>
              <a:t>FoxPro</a:t>
            </a:r>
            <a:r>
              <a:rPr lang="ru-RU" dirty="0" smtClean="0"/>
              <a:t>: очевидно, приложения </a:t>
            </a:r>
            <a:r>
              <a:rPr lang="ru-RU" dirty="0" err="1" smtClean="0"/>
              <a:t>FoxPro</a:t>
            </a:r>
            <a:r>
              <a:rPr lang="ru-RU" dirty="0" smtClean="0"/>
              <a:t> будут продолжать работать. Согласно нашим внутренним оценкам в </a:t>
            </a:r>
            <a:r>
              <a:rPr lang="ru-RU" dirty="0" err="1" smtClean="0"/>
              <a:t>FoxPro</a:t>
            </a:r>
            <a:r>
              <a:rPr lang="ru-RU" dirty="0" smtClean="0"/>
              <a:t> 2.6 работает гораздо больше приложений, чем в VFP, а ведь </a:t>
            </a:r>
            <a:r>
              <a:rPr lang="ru-RU" dirty="0" err="1" smtClean="0"/>
              <a:t>FoxPro</a:t>
            </a:r>
            <a:r>
              <a:rPr lang="ru-RU" dirty="0" smtClean="0"/>
              <a:t> 2.6 не поддерживается много лет.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FoxPro</a:t>
            </a:r>
            <a:r>
              <a:rPr lang="ru-RU" dirty="0" smtClean="0"/>
              <a:t> 9.0 будет поддерживаться </a:t>
            </a:r>
            <a:r>
              <a:rPr lang="ru-RU" dirty="0" err="1" smtClean="0"/>
              <a:t>Microsoft</a:t>
            </a:r>
            <a:r>
              <a:rPr lang="ru-RU" dirty="0" smtClean="0"/>
              <a:t> до 2015 года.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012" y="0"/>
            <a:ext cx="64219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FoxPro\fox-pro-9-on-windows-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327" y="0"/>
            <a:ext cx="700334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690"/>
            <a:ext cx="9144000" cy="45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8441"/>
            <a:ext cx="9143999" cy="478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&lt;</a:t>
            </a:r>
            <a:r>
              <a:rPr lang="ru-RU" dirty="0" smtClean="0"/>
              <a:t>имя файла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вызов программы из файла</a:t>
            </a:r>
          </a:p>
          <a:p>
            <a:r>
              <a:rPr lang="en-US" dirty="0" smtClean="0"/>
              <a:t>do &lt;</a:t>
            </a:r>
            <a:r>
              <a:rPr lang="ru-RU" dirty="0" smtClean="0"/>
              <a:t>имя процедуры</a:t>
            </a:r>
            <a:r>
              <a:rPr lang="en-US" dirty="0" smtClean="0"/>
              <a:t>&gt;</a:t>
            </a:r>
            <a:r>
              <a:rPr lang="be-BY" dirty="0" smtClean="0"/>
              <a:t> </a:t>
            </a:r>
            <a:r>
              <a:rPr lang="en-US" dirty="0" smtClean="0"/>
              <a:t>with &lt;</a:t>
            </a:r>
            <a:r>
              <a:rPr lang="ru-RU" dirty="0" smtClean="0"/>
              <a:t>параметры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вызов процедуры с передачей параметров</a:t>
            </a:r>
          </a:p>
          <a:p>
            <a:r>
              <a:rPr lang="en-US" dirty="0" smtClean="0"/>
              <a:t>* – </a:t>
            </a:r>
            <a:r>
              <a:rPr lang="ru-RU" dirty="0" smtClean="0"/>
              <a:t>строка комментария, аналог //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colo</a:t>
            </a:r>
            <a:r>
              <a:rPr lang="en-US" dirty="0" smtClean="0"/>
              <a:t> to &lt;</a:t>
            </a:r>
            <a:r>
              <a:rPr lang="ru-RU" dirty="0" smtClean="0"/>
              <a:t>текст</a:t>
            </a:r>
            <a:r>
              <a:rPr lang="en-US" dirty="0" smtClean="0"/>
              <a:t>&gt;</a:t>
            </a:r>
            <a:r>
              <a:rPr lang="ru-RU" dirty="0" smtClean="0"/>
              <a:t>/</a:t>
            </a:r>
            <a:r>
              <a:rPr lang="en-US" dirty="0" smtClean="0"/>
              <a:t>&lt;</a:t>
            </a:r>
            <a:r>
              <a:rPr lang="ru-RU" dirty="0" smtClean="0"/>
              <a:t>фон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установка цветов для вывода</a:t>
            </a:r>
          </a:p>
          <a:p>
            <a:r>
              <a:rPr lang="en-US" dirty="0" smtClean="0"/>
              <a:t>@ &lt;2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координат</a:t>
            </a:r>
          </a:p>
          <a:p>
            <a:r>
              <a:rPr lang="en-US" dirty="0" smtClean="0"/>
              <a:t>@ &lt;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прямоугольника</a:t>
            </a:r>
          </a:p>
          <a:p>
            <a:r>
              <a:rPr lang="en-US" dirty="0" smtClean="0"/>
              <a:t>say –</a:t>
            </a:r>
            <a:r>
              <a:rPr lang="ru-RU" dirty="0" smtClean="0"/>
              <a:t> вывод строки</a:t>
            </a:r>
          </a:p>
          <a:p>
            <a:r>
              <a:rPr lang="en-US" dirty="0" smtClean="0"/>
              <a:t>box – </a:t>
            </a:r>
            <a:r>
              <a:rPr lang="ru-RU" dirty="0" smtClean="0"/>
              <a:t>вывод окна с границей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403"/>
            <a:ext cx="9143999" cy="493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24" y="1"/>
            <a:ext cx="836615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US" dirty="0" smtClean="0"/>
              <a:t>procedure – </a:t>
            </a:r>
            <a:r>
              <a:rPr lang="ru-RU" dirty="0" smtClean="0"/>
              <a:t>объявление процедуры</a:t>
            </a:r>
          </a:p>
          <a:p>
            <a:r>
              <a:rPr lang="en-US" dirty="0" smtClean="0"/>
              <a:t>parameters – </a:t>
            </a:r>
            <a:r>
              <a:rPr lang="ru-RU" dirty="0" smtClean="0"/>
              <a:t>объявление параметров процедуры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if</a:t>
            </a:r>
            <a:r>
              <a:rPr lang="ru-RU" dirty="0" smtClean="0"/>
              <a:t>-</a:t>
            </a:r>
            <a:r>
              <a:rPr lang="en-US" dirty="0" smtClean="0"/>
              <a:t>else-</a:t>
            </a:r>
            <a:r>
              <a:rPr lang="en-US" dirty="0" err="1" smtClean="0"/>
              <a:t>endif</a:t>
            </a:r>
            <a:r>
              <a:rPr lang="en-US" dirty="0" smtClean="0"/>
              <a:t> – </a:t>
            </a:r>
            <a:r>
              <a:rPr lang="ru-RU" dirty="0" smtClean="0"/>
              <a:t>проверка условия</a:t>
            </a:r>
            <a:endParaRPr lang="en-US" dirty="0" smtClean="0"/>
          </a:p>
          <a:p>
            <a:r>
              <a:rPr lang="en-US" dirty="0" smtClean="0"/>
              <a:t>do while-</a:t>
            </a:r>
            <a:r>
              <a:rPr lang="en-US" dirty="0" err="1" smtClean="0"/>
              <a:t>enddo</a:t>
            </a:r>
            <a:r>
              <a:rPr lang="en-US" dirty="0" smtClean="0"/>
              <a:t> – </a:t>
            </a:r>
            <a:r>
              <a:rPr lang="ru-RU" dirty="0" smtClean="0"/>
              <a:t>повторять, пока выполняется условие</a:t>
            </a:r>
          </a:p>
          <a:p>
            <a:r>
              <a:rPr lang="en-US" dirty="0" smtClean="0"/>
              <a:t>do case-case-case-...-</a:t>
            </a:r>
            <a:r>
              <a:rPr lang="en-US" dirty="0" err="1" smtClean="0"/>
              <a:t>endcase</a:t>
            </a:r>
            <a:endParaRPr lang="en-US" dirty="0" smtClean="0"/>
          </a:p>
          <a:p>
            <a:r>
              <a:rPr lang="en-US" dirty="0" smtClean="0"/>
              <a:t>return – </a:t>
            </a:r>
            <a:r>
              <a:rPr lang="ru-RU" dirty="0" smtClean="0"/>
              <a:t>выход из процедуры</a:t>
            </a:r>
          </a:p>
          <a:p>
            <a:r>
              <a:rPr lang="ru-RU" dirty="0" smtClean="0"/>
              <a:t>= </a:t>
            </a:r>
            <a:r>
              <a:rPr lang="en-US" dirty="0" smtClean="0"/>
              <a:t>–</a:t>
            </a:r>
            <a:r>
              <a:rPr lang="ru-RU" dirty="0" smtClean="0"/>
              <a:t> присвоение или сравнение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US" dirty="0" smtClean="0"/>
              <a:t>define window “&lt;</a:t>
            </a:r>
            <a:r>
              <a:rPr lang="ru-RU" dirty="0" smtClean="0"/>
              <a:t>имя</a:t>
            </a:r>
            <a:r>
              <a:rPr lang="en-US" dirty="0" smtClean="0"/>
              <a:t>&gt;” – </a:t>
            </a:r>
            <a:r>
              <a:rPr lang="ru-RU" dirty="0" smtClean="0"/>
              <a:t>создание невидимого окна, относительно которого будут отсчитываться координаты после </a:t>
            </a:r>
            <a:r>
              <a:rPr lang="en-US" dirty="0" smtClean="0"/>
              <a:t>activate window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@ &lt;2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координат</a:t>
            </a:r>
          </a:p>
          <a:p>
            <a:r>
              <a:rPr lang="en-US" dirty="0" smtClean="0"/>
              <a:t>@ &lt;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прямоугольника</a:t>
            </a:r>
          </a:p>
          <a:p>
            <a:r>
              <a:rPr lang="en-US" dirty="0" smtClean="0"/>
              <a:t>say –</a:t>
            </a:r>
            <a:r>
              <a:rPr lang="ru-RU" dirty="0" smtClean="0"/>
              <a:t> вывод строки</a:t>
            </a:r>
          </a:p>
          <a:p>
            <a:r>
              <a:rPr lang="en-US" dirty="0" smtClean="0"/>
              <a:t>box – </a:t>
            </a:r>
            <a:r>
              <a:rPr lang="ru-RU" dirty="0" smtClean="0"/>
              <a:t>вывод окна с границей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FoxPro\1. start-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170"/>
            <a:ext cx="9144000" cy="4621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 r="23225" b="42478"/>
          <a:stretch>
            <a:fillRect/>
          </a:stretch>
        </p:blipFill>
        <p:spPr bwMode="auto">
          <a:xfrm>
            <a:off x="0" y="778613"/>
            <a:ext cx="9144000" cy="35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344"/>
            <a:ext cx="9144000" cy="461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8330" b="23400"/>
          <a:stretch>
            <a:fillRect/>
          </a:stretch>
        </p:blipFill>
        <p:spPr bwMode="auto">
          <a:xfrm>
            <a:off x="0" y="14593"/>
            <a:ext cx="9144000" cy="51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9565"/>
            <a:ext cx="9143999" cy="486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028"/>
            <a:ext cx="9143999" cy="50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801"/>
            <a:ext cx="9144000" cy="484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361"/>
            <a:ext cx="9144000" cy="410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menu </a:t>
            </a:r>
            <a:r>
              <a:rPr lang="ru-RU" sz="4800" dirty="0" smtClean="0"/>
              <a:t>из </a:t>
            </a:r>
            <a:r>
              <a:rPr lang="en-US" sz="4800" dirty="0" smtClean="0"/>
              <a:t>pad</a:t>
            </a:r>
            <a:r>
              <a:rPr lang="ru-RU" sz="4800" dirty="0" smtClean="0"/>
              <a:t>-</a:t>
            </a:r>
            <a:r>
              <a:rPr lang="ru-RU" sz="4800" dirty="0" err="1" smtClean="0"/>
              <a:t>ов</a:t>
            </a:r>
            <a:endParaRPr lang="en-US" sz="4800" dirty="0" smtClean="0"/>
          </a:p>
          <a:p>
            <a:r>
              <a:rPr lang="en-US" sz="4800" dirty="0" smtClean="0"/>
              <a:t>on pad – activate popup </a:t>
            </a:r>
          </a:p>
          <a:p>
            <a:r>
              <a:rPr lang="en-US" sz="4800" dirty="0" smtClean="0"/>
              <a:t>popup</a:t>
            </a:r>
            <a:r>
              <a:rPr lang="ru-RU" sz="4800" dirty="0" smtClean="0"/>
              <a:t> из </a:t>
            </a:r>
            <a:r>
              <a:rPr lang="en-US" sz="4800" dirty="0" smtClean="0"/>
              <a:t>bar</a:t>
            </a:r>
            <a:r>
              <a:rPr lang="ru-RU" sz="4800" dirty="0" smtClean="0"/>
              <a:t>-</a:t>
            </a:r>
            <a:r>
              <a:rPr lang="ru-RU" sz="4800" dirty="0" err="1" smtClean="0"/>
              <a:t>ов</a:t>
            </a:r>
            <a:endParaRPr lang="en-US" sz="4800" dirty="0" smtClean="0"/>
          </a:p>
          <a:p>
            <a:r>
              <a:rPr lang="en-US" sz="4800" dirty="0" smtClean="0"/>
              <a:t>on selection bar – do</a:t>
            </a:r>
          </a:p>
          <a:p>
            <a:r>
              <a:rPr lang="en-US" sz="4800" dirty="0" smtClean="0"/>
              <a:t>procedure </a:t>
            </a:r>
            <a:endParaRPr lang="ru-RU" sz="4800" dirty="0" smtClean="0"/>
          </a:p>
          <a:p>
            <a:r>
              <a:rPr lang="en-US" sz="4800" dirty="0" smtClean="0"/>
              <a:t>do</a:t>
            </a:r>
            <a:r>
              <a:rPr lang="ru-RU" sz="4800" dirty="0" smtClean="0"/>
              <a:t> *.</a:t>
            </a:r>
            <a:r>
              <a:rPr lang="en-US" sz="4800" dirty="0" err="1" smtClean="0"/>
              <a:t>spr</a:t>
            </a:r>
            <a:endParaRPr lang="ru-RU" sz="48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9838" t="19220" r="20863" b="30560"/>
          <a:stretch>
            <a:fillRect/>
          </a:stretch>
        </p:blipFill>
        <p:spPr bwMode="auto">
          <a:xfrm>
            <a:off x="0" y="961159"/>
            <a:ext cx="9144000" cy="322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69" y="2931"/>
            <a:ext cx="8348663" cy="513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08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Alt+Enter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 </a:t>
            </a:r>
            <a:r>
              <a:rPr lang="ru-RU" dirty="0" smtClean="0"/>
              <a:t>и </a:t>
            </a:r>
            <a:r>
              <a:rPr lang="en-US" dirty="0" smtClean="0"/>
              <a:t>‘ – </a:t>
            </a:r>
            <a:r>
              <a:rPr lang="ru-RU" dirty="0" smtClean="0"/>
              <a:t>без разницы</a:t>
            </a:r>
          </a:p>
          <a:p>
            <a:r>
              <a:rPr lang="en-US" dirty="0" smtClean="0"/>
              <a:t>store 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to &lt;</a:t>
            </a:r>
            <a:r>
              <a:rPr lang="ru-RU" dirty="0" smtClean="0"/>
              <a:t>переменная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 значения переменной</a:t>
            </a:r>
          </a:p>
          <a:p>
            <a:r>
              <a:rPr lang="en-US" dirty="0" smtClean="0"/>
              <a:t>date() – </a:t>
            </a:r>
            <a:r>
              <a:rPr lang="ru-RU" dirty="0" smtClean="0"/>
              <a:t>получение текущей даты</a:t>
            </a:r>
          </a:p>
          <a:p>
            <a:r>
              <a:rPr lang="en-US" dirty="0" smtClean="0"/>
              <a:t>get – </a:t>
            </a:r>
            <a:r>
              <a:rPr lang="ru-RU" dirty="0" smtClean="0"/>
              <a:t>поле для считывания переменной</a:t>
            </a:r>
            <a:endParaRPr lang="en-US" dirty="0" smtClean="0"/>
          </a:p>
          <a:p>
            <a:r>
              <a:rPr lang="en-US" dirty="0" smtClean="0"/>
              <a:t>read – </a:t>
            </a:r>
            <a:r>
              <a:rPr lang="ru-RU" dirty="0" smtClean="0"/>
              <a:t>ожидание заполнения поля </a:t>
            </a:r>
            <a:r>
              <a:rPr lang="en-US" dirty="0" smtClean="0"/>
              <a:t>get </a:t>
            </a:r>
            <a:endParaRPr lang="ru-RU" dirty="0" smtClean="0"/>
          </a:p>
          <a:p>
            <a:r>
              <a:rPr lang="en-US" dirty="0" err="1" smtClean="0"/>
              <a:t>promp</a:t>
            </a:r>
            <a:r>
              <a:rPr lang="en-US" dirty="0" smtClean="0"/>
              <a:t> – </a:t>
            </a:r>
            <a:r>
              <a:rPr lang="ru-RU" dirty="0" smtClean="0"/>
              <a:t>вывод пункта для выбора</a:t>
            </a:r>
          </a:p>
          <a:p>
            <a:r>
              <a:rPr lang="en-US" dirty="0" smtClean="0"/>
              <a:t>menu to &lt;</a:t>
            </a:r>
            <a:r>
              <a:rPr lang="ru-RU" dirty="0" smtClean="0"/>
              <a:t>переменная</a:t>
            </a:r>
            <a:r>
              <a:rPr lang="en-US" dirty="0" smtClean="0"/>
              <a:t>&gt; – </a:t>
            </a:r>
            <a:r>
              <a:rPr lang="ru-RU" dirty="0" smtClean="0"/>
              <a:t>ожидание выбора пункта пользователем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17" y="0"/>
            <a:ext cx="885356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607" y="0"/>
            <a:ext cx="886478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5741"/>
            <a:ext cx="9143999" cy="407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440"/>
            <a:ext cx="9144000" cy="48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4048"/>
            <a:ext cx="9144000" cy="48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91" y="0"/>
            <a:ext cx="912201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125"/>
            <a:ext cx="9144000" cy="465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286"/>
            <a:ext cx="9144000" cy="470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68" y="0"/>
            <a:ext cx="88330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9750"/>
            <a:ext cx="9144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печать\FoxPro\Open-txt-with-Wor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030" y="0"/>
            <a:ext cx="7053941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080648" y="40119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297" y="0"/>
            <a:ext cx="711540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981" y="18452"/>
            <a:ext cx="8094039" cy="512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6359"/>
            <a:ext cx="9144000" cy="477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5102"/>
            <a:ext cx="9144000" cy="321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824" y="-1"/>
            <a:ext cx="551435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080648" y="40119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250"/>
            <a:ext cx="9144000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37825"/>
            <a:ext cx="5472607" cy="5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8670"/>
            <a:ext cx="9144000" cy="356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96" y="915566"/>
            <a:ext cx="88056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Далее – бонус: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работа с таблицами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и выпадающими списками,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в них редко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нужны корректировки,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поэтому в вопросы не вынесены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9138"/>
            <a:ext cx="9153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30" y="-1"/>
            <a:ext cx="908774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95250"/>
            <a:ext cx="8877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r="14119"/>
          <a:stretch>
            <a:fillRect/>
          </a:stretch>
        </p:blipFill>
        <p:spPr bwMode="auto">
          <a:xfrm>
            <a:off x="7014" y="0"/>
            <a:ext cx="913698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r="14441"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5286"/>
            <a:ext cx="9144000" cy="371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476250"/>
            <a:ext cx="9077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914" y="0"/>
            <a:ext cx="700217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r="5790"/>
          <a:stretch>
            <a:fillRect/>
          </a:stretch>
        </p:blipFill>
        <p:spPr bwMode="auto">
          <a:xfrm>
            <a:off x="0" y="404813"/>
            <a:ext cx="9144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124"/>
            <a:ext cx="9143999" cy="38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461963"/>
            <a:ext cx="90773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FoxPro\2. 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04758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425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LShift+RShift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10"/>
            <a:ext cx="9144000" cy="506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865521" y="9393"/>
            <a:ext cx="7412958" cy="5134107"/>
            <a:chOff x="934819" y="0"/>
            <a:chExt cx="7412958" cy="513410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13703"/>
            <a:stretch>
              <a:fillRect/>
            </a:stretch>
          </p:blipFill>
          <p:spPr bwMode="auto">
            <a:xfrm>
              <a:off x="2517594" y="0"/>
              <a:ext cx="4108812" cy="513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934819" y="123478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/>
                <a:t>*.DBF</a:t>
              </a:r>
              <a:endParaRPr lang="ru-RU" sz="3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4044" y="186093"/>
              <a:ext cx="16639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*.SPR</a:t>
              </a:r>
              <a:endParaRPr lang="ru-RU" sz="3600" dirty="0" smtClean="0"/>
            </a:p>
            <a:p>
              <a:r>
                <a:rPr lang="en-US" sz="3600" dirty="0" smtClean="0"/>
                <a:t>*.PRG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4819" y="1995686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/>
                <a:t>*.FRX</a:t>
              </a:r>
              <a:endParaRPr lang="ru-RU" sz="3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4228" y="3363838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*.MPR</a:t>
              </a:r>
              <a:endParaRPr lang="ru-RU" sz="3600" dirty="0"/>
            </a:p>
          </p:txBody>
        </p:sp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5297" y="627536"/>
              <a:ext cx="1080000" cy="112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46002" y="1338341"/>
              <a:ext cx="108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46002" y="3940022"/>
              <a:ext cx="108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05297" y="2499742"/>
              <a:ext cx="1080000" cy="1040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24351</TotalTime>
  <Words>496</Words>
  <Application>Microsoft Office PowerPoint</Application>
  <PresentationFormat>Экран (16:9)</PresentationFormat>
  <Paragraphs>166</Paragraphs>
  <Slides>69</Slides>
  <Notes>69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0" baseType="lpstr">
      <vt:lpstr>Тема Office</vt:lpstr>
      <vt:lpstr>Администрирование информационных систем и веб-порталов</vt:lpstr>
      <vt:lpstr>FoxPro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История FoxPro</vt:lpstr>
      <vt:lpstr>История FoxPro</vt:lpstr>
      <vt:lpstr>Заявление от Алана Гривера, 2007 г.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1441</cp:revision>
  <dcterms:created xsi:type="dcterms:W3CDTF">2020-02-03T20:15:10Z</dcterms:created>
  <dcterms:modified xsi:type="dcterms:W3CDTF">2020-11-24T16:47:07Z</dcterms:modified>
</cp:coreProperties>
</file>