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90" r:id="rId3"/>
    <p:sldId id="291" r:id="rId4"/>
    <p:sldId id="292" r:id="rId5"/>
    <p:sldId id="293" r:id="rId6"/>
    <p:sldId id="294" r:id="rId7"/>
    <p:sldId id="259" r:id="rId8"/>
    <p:sldId id="261" r:id="rId9"/>
    <p:sldId id="260" r:id="rId10"/>
    <p:sldId id="264" r:id="rId11"/>
    <p:sldId id="289" r:id="rId12"/>
    <p:sldId id="275" r:id="rId13"/>
    <p:sldId id="263" r:id="rId14"/>
    <p:sldId id="268" r:id="rId15"/>
    <p:sldId id="278" r:id="rId16"/>
    <p:sldId id="285" r:id="rId17"/>
    <p:sldId id="279" r:id="rId18"/>
    <p:sldId id="288" r:id="rId19"/>
    <p:sldId id="277" r:id="rId20"/>
    <p:sldId id="276" r:id="rId21"/>
    <p:sldId id="280" r:id="rId22"/>
    <p:sldId id="281" r:id="rId23"/>
    <p:sldId id="282" r:id="rId24"/>
    <p:sldId id="283" r:id="rId25"/>
    <p:sldId id="284" r:id="rId26"/>
    <p:sldId id="286" r:id="rId27"/>
    <p:sldId id="287" r:id="rId28"/>
    <p:sldId id="269" r:id="rId29"/>
    <p:sldId id="270" r:id="rId30"/>
    <p:sldId id="262" r:id="rId31"/>
    <p:sldId id="265" r:id="rId32"/>
    <p:sldId id="267" r:id="rId33"/>
    <p:sldId id="271" r:id="rId34"/>
    <p:sldId id="272" r:id="rId35"/>
    <p:sldId id="273" r:id="rId36"/>
    <p:sldId id="274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>
      <p:cViewPr varScale="1">
        <p:scale>
          <a:sx n="106" d="100"/>
          <a:sy n="106" d="100"/>
        </p:scale>
        <p:origin x="-8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E803B-1AE0-4DBC-B0B8-7DAC441C39A7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3340E-634C-474B-BBA0-535B5FD6578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40332-C26F-4A46-8689-0EFDDFFF23F5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40332-C26F-4A46-8689-0EFDDFFF23F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40332-C26F-4A46-8689-0EFDDFFF23F5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40332-C26F-4A46-8689-0EFDDFFF23F5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40332-C26F-4A46-8689-0EFDDFFF23F5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340E-634C-474B-BBA0-535B5FD65789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025-6505-4A83-8896-0EEF4723941F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51D-B261-48A4-9E71-DDF2BA8FEA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025-6505-4A83-8896-0EEF4723941F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51D-B261-48A4-9E71-DDF2BA8FEA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025-6505-4A83-8896-0EEF4723941F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51D-B261-48A4-9E71-DDF2BA8FEA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025-6505-4A83-8896-0EEF4723941F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51D-B261-48A4-9E71-DDF2BA8FEA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025-6505-4A83-8896-0EEF4723941F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51D-B261-48A4-9E71-DDF2BA8FEA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025-6505-4A83-8896-0EEF4723941F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51D-B261-48A4-9E71-DDF2BA8FEA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025-6505-4A83-8896-0EEF4723941F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51D-B261-48A4-9E71-DDF2BA8FEA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025-6505-4A83-8896-0EEF4723941F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51D-B261-48A4-9E71-DDF2BA8FEA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025-6505-4A83-8896-0EEF4723941F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51D-B261-48A4-9E71-DDF2BA8FEA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025-6505-4A83-8896-0EEF4723941F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51D-B261-48A4-9E71-DDF2BA8FEA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A025-6505-4A83-8896-0EEF4723941F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051D-B261-48A4-9E71-DDF2BA8FEA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EA025-6505-4A83-8896-0EEF4723941F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9051D-B261-48A4-9E71-DDF2BA8FEAF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2160240"/>
          </a:xfrm>
        </p:spPr>
        <p:txBody>
          <a:bodyPr>
            <a:normAutofit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2420888"/>
            <a:ext cx="8496944" cy="4437112"/>
          </a:xfrm>
        </p:spPr>
        <p:txBody>
          <a:bodyPr>
            <a:normAutofit fontScale="85000" lnSpcReduction="20000"/>
          </a:bodyPr>
          <a:lstStyle/>
          <a:p>
            <a:r>
              <a:rPr lang="ru-RU" sz="3600" dirty="0" smtClean="0">
                <a:solidFill>
                  <a:schemeClr val="tx1"/>
                </a:solidFill>
              </a:rPr>
              <a:t>Лекция </a:t>
            </a:r>
            <a:r>
              <a:rPr lang="en-US" sz="3600" dirty="0" smtClean="0">
                <a:solidFill>
                  <a:schemeClr val="tx1"/>
                </a:solidFill>
              </a:rPr>
              <a:t>2</a:t>
            </a:r>
            <a:r>
              <a:rPr lang="ru-RU" sz="3600" dirty="0" smtClean="0">
                <a:solidFill>
                  <a:schemeClr val="tx1"/>
                </a:solidFill>
              </a:rPr>
              <a:t>: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sz="3600" dirty="0" smtClean="0">
                <a:solidFill>
                  <a:schemeClr val="tx1"/>
                </a:solidFill>
              </a:rPr>
              <a:t>Оснастки раздела панели управления  «</a:t>
            </a:r>
            <a:r>
              <a:rPr lang="ru-RU" sz="3600" smtClean="0">
                <a:solidFill>
                  <a:schemeClr val="tx1"/>
                </a:solidFill>
              </a:rPr>
              <a:t>Администрирование».</a:t>
            </a:r>
            <a:endParaRPr lang="en-US" sz="360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sz="3600" dirty="0" smtClean="0">
                <a:solidFill>
                  <a:schemeClr val="tx1"/>
                </a:solidFill>
              </a:rPr>
              <a:t>Понятие и принципы удаленного управления. 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sz="3600" dirty="0" smtClean="0">
                <a:solidFill>
                  <a:schemeClr val="tx1"/>
                </a:solidFill>
              </a:rPr>
              <a:t>Настройка безопасного подключения по </a:t>
            </a:r>
            <a:r>
              <a:rPr lang="en-US" sz="3600" dirty="0" smtClean="0">
                <a:solidFill>
                  <a:schemeClr val="tx1"/>
                </a:solidFill>
              </a:rPr>
              <a:t>RDP</a:t>
            </a:r>
            <a:r>
              <a:rPr lang="ru-RU" sz="36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sz="3600" dirty="0" smtClean="0">
                <a:solidFill>
                  <a:schemeClr val="tx1"/>
                </a:solidFill>
              </a:rPr>
              <a:t>Захват и анализ сетевого трафика.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Клиент-серверные приложения для УУ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3933056"/>
            <a:ext cx="4176464" cy="2808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Управляемая ОС с запущенным сервером УУ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60032" y="3933056"/>
            <a:ext cx="4176464" cy="2808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Управляющая ОС с запущенным клиентом УУ</a:t>
            </a:r>
            <a:endParaRPr lang="ru-RU" sz="3600" dirty="0"/>
          </a:p>
        </p:txBody>
      </p:sp>
      <p:cxnSp>
        <p:nvCxnSpPr>
          <p:cNvPr id="8" name="Прямая со стрелкой 7"/>
          <p:cNvCxnSpPr>
            <a:stCxn id="5" idx="0"/>
            <a:endCxn id="7" idx="1"/>
          </p:cNvCxnSpPr>
          <p:nvPr/>
        </p:nvCxnSpPr>
        <p:spPr>
          <a:xfrm flipV="1">
            <a:off x="2267744" y="3355152"/>
            <a:ext cx="0" cy="57790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лако 6"/>
          <p:cNvSpPr/>
          <p:nvPr/>
        </p:nvSpPr>
        <p:spPr>
          <a:xfrm>
            <a:off x="251520" y="1628800"/>
            <a:ext cx="4032448" cy="172819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Интернет</a:t>
            </a:r>
            <a:endParaRPr lang="ru-RU" sz="3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860032" y="1700808"/>
            <a:ext cx="4176464" cy="1584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err="1" smtClean="0"/>
              <a:t>Маршрутизатор</a:t>
            </a:r>
            <a:endParaRPr lang="ru-RU" sz="3200" dirty="0"/>
          </a:p>
        </p:txBody>
      </p:sp>
      <p:cxnSp>
        <p:nvCxnSpPr>
          <p:cNvPr id="13" name="Прямая со стрелкой 12"/>
          <p:cNvCxnSpPr>
            <a:stCxn id="6" idx="0"/>
            <a:endCxn id="12" idx="2"/>
          </p:cNvCxnSpPr>
          <p:nvPr/>
        </p:nvCxnSpPr>
        <p:spPr>
          <a:xfrm flipV="1">
            <a:off x="6948264" y="3284984"/>
            <a:ext cx="0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2" idx="1"/>
            <a:endCxn id="7" idx="0"/>
          </p:cNvCxnSpPr>
          <p:nvPr/>
        </p:nvCxnSpPr>
        <p:spPr>
          <a:xfrm flipH="1">
            <a:off x="4280608" y="2492896"/>
            <a:ext cx="579424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Клиент-серверные </a:t>
            </a:r>
            <a:br>
              <a:rPr lang="ru-RU" dirty="0" smtClean="0"/>
            </a:br>
            <a:r>
              <a:rPr lang="ru-RU" dirty="0" smtClean="0"/>
              <a:t>приложения </a:t>
            </a:r>
            <a:r>
              <a:rPr lang="ru-RU" dirty="0" smtClean="0"/>
              <a:t>для УУ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5373216"/>
            <a:ext cx="4320480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Управляемая ОС с запущенным сервером УУ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716016" y="5373216"/>
            <a:ext cx="4320480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Управляющая ОС с запущенным клиентом УУ</a:t>
            </a:r>
            <a:endParaRPr lang="ru-RU" sz="3200" dirty="0"/>
          </a:p>
        </p:txBody>
      </p:sp>
      <p:cxnSp>
        <p:nvCxnSpPr>
          <p:cNvPr id="8" name="Прямая со стрелкой 7"/>
          <p:cNvCxnSpPr>
            <a:stCxn id="5" idx="0"/>
            <a:endCxn id="24" idx="2"/>
          </p:cNvCxnSpPr>
          <p:nvPr/>
        </p:nvCxnSpPr>
        <p:spPr>
          <a:xfrm flipV="1">
            <a:off x="2339752" y="4932784"/>
            <a:ext cx="0" cy="44043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0"/>
            <a:endCxn id="25" idx="2"/>
          </p:cNvCxnSpPr>
          <p:nvPr/>
        </p:nvCxnSpPr>
        <p:spPr>
          <a:xfrm flipV="1">
            <a:off x="6876256" y="4932784"/>
            <a:ext cx="0" cy="44043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179512" y="2924944"/>
            <a:ext cx="4320480" cy="2007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err="1" smtClean="0"/>
              <a:t>Маршрутизатор</a:t>
            </a:r>
            <a:r>
              <a:rPr lang="ru-RU" sz="3200" dirty="0" smtClean="0"/>
              <a:t> с пробросом портов (</a:t>
            </a:r>
            <a:r>
              <a:rPr lang="en-US" sz="3200" dirty="0" smtClean="0"/>
              <a:t>forwarding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4716016" y="2924944"/>
            <a:ext cx="4320480" cy="2007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err="1" smtClean="0"/>
              <a:t>Маршрутизатор</a:t>
            </a:r>
            <a:endParaRPr lang="ru-RU" sz="3200" dirty="0"/>
          </a:p>
        </p:txBody>
      </p:sp>
      <p:cxnSp>
        <p:nvCxnSpPr>
          <p:cNvPr id="30" name="Прямая со стрелкой 29"/>
          <p:cNvCxnSpPr>
            <a:stCxn id="24" idx="0"/>
          </p:cNvCxnSpPr>
          <p:nvPr/>
        </p:nvCxnSpPr>
        <p:spPr>
          <a:xfrm flipV="1">
            <a:off x="2339752" y="2420888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5" idx="0"/>
          </p:cNvCxnSpPr>
          <p:nvPr/>
        </p:nvCxnSpPr>
        <p:spPr>
          <a:xfrm flipV="1">
            <a:off x="6876256" y="234888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блако 44"/>
          <p:cNvSpPr/>
          <p:nvPr/>
        </p:nvSpPr>
        <p:spPr>
          <a:xfrm>
            <a:off x="179512" y="1556792"/>
            <a:ext cx="8856984" cy="100811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Интернет</a:t>
            </a:r>
            <a:endParaRPr lang="ru-RU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583" y="0"/>
            <a:ext cx="7518834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Клиент-сервер-клиентские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 приложения для УУ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5373216"/>
            <a:ext cx="4320480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Управляемая ОС с запущенным клиентом УУ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716016" y="5373216"/>
            <a:ext cx="4320480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Управляющая ОС с запущенным клиентом УУ</a:t>
            </a:r>
            <a:endParaRPr lang="ru-RU" sz="3200" dirty="0"/>
          </a:p>
        </p:txBody>
      </p:sp>
      <p:cxnSp>
        <p:nvCxnSpPr>
          <p:cNvPr id="8" name="Прямая со стрелкой 7"/>
          <p:cNvCxnSpPr>
            <a:stCxn id="5" idx="0"/>
            <a:endCxn id="24" idx="2"/>
          </p:cNvCxnSpPr>
          <p:nvPr/>
        </p:nvCxnSpPr>
        <p:spPr>
          <a:xfrm flipV="1">
            <a:off x="2339752" y="4932784"/>
            <a:ext cx="0" cy="44043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79512" y="1628800"/>
            <a:ext cx="885698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Сервер в интернете</a:t>
            </a:r>
            <a:endParaRPr lang="ru-RU" sz="3200" dirty="0"/>
          </a:p>
        </p:txBody>
      </p:sp>
      <p:cxnSp>
        <p:nvCxnSpPr>
          <p:cNvPr id="16" name="Прямая со стрелкой 15"/>
          <p:cNvCxnSpPr>
            <a:stCxn id="6" idx="0"/>
            <a:endCxn id="25" idx="2"/>
          </p:cNvCxnSpPr>
          <p:nvPr/>
        </p:nvCxnSpPr>
        <p:spPr>
          <a:xfrm flipV="1">
            <a:off x="6876256" y="4932784"/>
            <a:ext cx="0" cy="44043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179512" y="4077072"/>
            <a:ext cx="4320480" cy="855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err="1" smtClean="0"/>
              <a:t>Маршрутизатор</a:t>
            </a:r>
            <a:endParaRPr lang="ru-RU" sz="32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4716016" y="4077072"/>
            <a:ext cx="4320480" cy="855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err="1" smtClean="0"/>
              <a:t>Маршрутизатор</a:t>
            </a:r>
            <a:endParaRPr lang="ru-RU" sz="3200" dirty="0"/>
          </a:p>
        </p:txBody>
      </p:sp>
      <p:cxnSp>
        <p:nvCxnSpPr>
          <p:cNvPr id="30" name="Прямая со стрелкой 29"/>
          <p:cNvCxnSpPr>
            <a:stCxn id="24" idx="0"/>
          </p:cNvCxnSpPr>
          <p:nvPr/>
        </p:nvCxnSpPr>
        <p:spPr>
          <a:xfrm flipV="1">
            <a:off x="2339752" y="3573016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5" idx="0"/>
          </p:cNvCxnSpPr>
          <p:nvPr/>
        </p:nvCxnSpPr>
        <p:spPr>
          <a:xfrm flipV="1">
            <a:off x="6876256" y="350100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блако 44"/>
          <p:cNvSpPr/>
          <p:nvPr/>
        </p:nvSpPr>
        <p:spPr>
          <a:xfrm>
            <a:off x="179512" y="2636912"/>
            <a:ext cx="8856984" cy="100811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Интернет</a:t>
            </a:r>
            <a:endParaRPr lang="ru-RU" sz="3200" dirty="0"/>
          </a:p>
        </p:txBody>
      </p:sp>
      <p:cxnSp>
        <p:nvCxnSpPr>
          <p:cNvPr id="50" name="Прямая со стрелкой 49"/>
          <p:cNvCxnSpPr/>
          <p:nvPr/>
        </p:nvCxnSpPr>
        <p:spPr>
          <a:xfrm flipV="1">
            <a:off x="2339752" y="2276872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6876256" y="2276872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624"/>
            <a:ext cx="9144000" cy="616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Entertainment\картинки\!картинки-по-админке\teamviewer\палево на прокси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8058"/>
            <a:ext cx="9144000" cy="51491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Настройка безопасного подключения по </a:t>
            </a:r>
            <a:r>
              <a:rPr lang="en-US" dirty="0" smtClean="0"/>
              <a:t>RDP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229200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4000" dirty="0" smtClean="0"/>
              <a:t>Назначать пользователям с правами подключения по </a:t>
            </a:r>
            <a:r>
              <a:rPr lang="en-US" sz="4000" dirty="0" smtClean="0"/>
              <a:t>RDP </a:t>
            </a:r>
            <a:r>
              <a:rPr lang="ru-RU" sz="4000" dirty="0" smtClean="0"/>
              <a:t>пароли с русскими / белорусскими символами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000" dirty="0" smtClean="0"/>
              <a:t>Включить в свойствах системы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000" dirty="0" smtClean="0"/>
              <a:t>Задать порт в реестре и перезапустить службу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000" dirty="0" smtClean="0"/>
              <a:t>Разрешить подключение к порту в брандмауэре</a:t>
            </a:r>
          </a:p>
          <a:p>
            <a:pPr marL="742950" indent="-742950">
              <a:buFont typeface="+mj-lt"/>
              <a:buAutoNum type="arabicPeriod"/>
            </a:pP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651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6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Entertainment\картинки\!картинки-по-админке\RDP\2. удаленный доступ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3420" y="0"/>
            <a:ext cx="595716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порта </a:t>
            </a:r>
            <a:r>
              <a:rPr lang="en-US" dirty="0" smtClean="0"/>
              <a:t>RDP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HKEY_LOCAL_MACHINE\</a:t>
            </a:r>
            <a:endParaRPr lang="ru-RU" sz="3600" dirty="0" smtClean="0"/>
          </a:p>
          <a:p>
            <a:r>
              <a:rPr lang="en-US" sz="3600" dirty="0" smtClean="0"/>
              <a:t>System\</a:t>
            </a:r>
            <a:endParaRPr lang="ru-RU" sz="3600" dirty="0" smtClean="0"/>
          </a:p>
          <a:p>
            <a:r>
              <a:rPr lang="en-US" sz="3600" dirty="0" err="1" smtClean="0"/>
              <a:t>CurrentControlSet</a:t>
            </a:r>
            <a:r>
              <a:rPr lang="en-US" sz="3600" dirty="0" smtClean="0"/>
              <a:t>\</a:t>
            </a:r>
            <a:endParaRPr lang="ru-RU" sz="3600" dirty="0" smtClean="0"/>
          </a:p>
          <a:p>
            <a:r>
              <a:rPr lang="en-US" sz="3600" dirty="0" smtClean="0"/>
              <a:t>Control\</a:t>
            </a:r>
            <a:endParaRPr lang="ru-RU" sz="3600" dirty="0" smtClean="0"/>
          </a:p>
          <a:p>
            <a:r>
              <a:rPr lang="en-US" sz="3600" dirty="0" smtClean="0"/>
              <a:t>Terminal Server\</a:t>
            </a:r>
            <a:endParaRPr lang="ru-RU" sz="3600" dirty="0" smtClean="0"/>
          </a:p>
          <a:p>
            <a:r>
              <a:rPr lang="en-US" sz="3600" dirty="0" err="1" smtClean="0"/>
              <a:t>WinStations</a:t>
            </a:r>
            <a:r>
              <a:rPr lang="en-US" sz="3600" dirty="0" smtClean="0"/>
              <a:t>\</a:t>
            </a:r>
            <a:endParaRPr lang="ru-RU" sz="3600" dirty="0" smtClean="0"/>
          </a:p>
          <a:p>
            <a:r>
              <a:rPr lang="en-US" sz="3600" dirty="0" smtClean="0"/>
              <a:t>RDP-</a:t>
            </a:r>
            <a:r>
              <a:rPr lang="en-US" sz="3600" dirty="0" err="1" smtClean="0"/>
              <a:t>Tcp</a:t>
            </a:r>
            <a:r>
              <a:rPr lang="ru-RU" sz="3600" dirty="0" smtClean="0"/>
              <a:t>\</a:t>
            </a:r>
          </a:p>
          <a:p>
            <a:r>
              <a:rPr lang="en-US" sz="3600" dirty="0" err="1" smtClean="0"/>
              <a:t>PortNumber</a:t>
            </a:r>
            <a:endParaRPr lang="ru-RU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Entertainment\картинки\!картинки-по-админке\Панель управления\1. панель управления-администрирование.png"/>
          <p:cNvPicPr>
            <a:picLocks noChangeAspect="1" noChangeArrowheads="1"/>
          </p:cNvPicPr>
          <p:nvPr/>
        </p:nvPicPr>
        <p:blipFill>
          <a:blip r:embed="rId3" cstate="print"/>
          <a:srcRect l="25588" t="17814" r="30600" b="41561"/>
          <a:stretch>
            <a:fillRect/>
          </a:stretch>
        </p:blipFill>
        <p:spPr bwMode="auto">
          <a:xfrm>
            <a:off x="341784" y="1398289"/>
            <a:ext cx="8460432" cy="5416677"/>
          </a:xfrm>
          <a:prstGeom prst="rect">
            <a:avLst/>
          </a:prstGeom>
          <a:noFill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«</a:t>
            </a:r>
            <a:r>
              <a:rPr lang="ru-RU" dirty="0" smtClean="0"/>
              <a:t>Администрирование</a:t>
            </a:r>
            <a:r>
              <a:rPr lang="ru-RU" dirty="0" smtClean="0">
                <a:solidFill>
                  <a:schemeClr val="tx1"/>
                </a:solidFill>
              </a:rPr>
              <a:t>» в </a:t>
            </a:r>
            <a:r>
              <a:rPr lang="en-US" dirty="0" smtClean="0">
                <a:solidFill>
                  <a:schemeClr val="tx1"/>
                </a:solidFill>
              </a:rPr>
              <a:t>Windows 10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3801234"/>
            <a:ext cx="3148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(</a:t>
            </a:r>
            <a:r>
              <a:rPr lang="en-US" sz="4000" dirty="0" err="1" smtClean="0"/>
              <a:t>msconfig</a:t>
            </a:r>
            <a:r>
              <a:rPr lang="en-US" sz="4000" dirty="0" smtClean="0"/>
              <a:t>)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8651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78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144000" cy="657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3999" cy="63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9703"/>
            <a:ext cx="9144000" cy="6598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6997"/>
            <a:ext cx="9143999" cy="636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Entertainment\картинки\!картинки-по-админке\RDP\7. Правило для порта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02432"/>
            <a:ext cx="9179138" cy="46531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Entertainment\картинки\!картинки-по-админке\RDP\8. Номер порта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9386"/>
            <a:ext cx="9144000" cy="45592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Entertainment\картинки\!картинки-по-админке\RDP\9. Разрешить подключение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61268"/>
            <a:ext cx="9144000" cy="49354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>
                <a:solidFill>
                  <a:schemeClr val="tx1"/>
                </a:solidFill>
              </a:rPr>
              <a:t>Сниффинг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4400" dirty="0" smtClean="0">
                <a:solidFill>
                  <a:schemeClr val="tx1"/>
                </a:solidFill>
              </a:rPr>
              <a:t>Захват (запись) сетевого трафика </a:t>
            </a:r>
          </a:p>
          <a:p>
            <a:pPr>
              <a:buNone/>
            </a:pPr>
            <a:r>
              <a:rPr lang="ru-RU" sz="4400" dirty="0" smtClean="0"/>
              <a:t>При захвате передачи файла объемом 1 ГБ журнал захвата сетевого трафика будет занимать около 1 ГБ</a:t>
            </a:r>
            <a:endParaRPr lang="ru-RU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8651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Неправильный </a:t>
            </a:r>
            <a:r>
              <a:rPr lang="ru-RU" dirty="0" err="1" smtClean="0">
                <a:solidFill>
                  <a:schemeClr val="tx1"/>
                </a:solidFill>
              </a:rPr>
              <a:t>сниффинг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4400" dirty="0" err="1"/>
              <a:t>Сниффинг</a:t>
            </a:r>
            <a:r>
              <a:rPr lang="ru-RU" sz="4400" dirty="0"/>
              <a:t> - это газовая токсикомания. </a:t>
            </a:r>
            <a:endParaRPr lang="ru-RU" sz="4400" dirty="0" smtClean="0"/>
          </a:p>
          <a:p>
            <a:pPr>
              <a:buNone/>
            </a:pPr>
            <a:r>
              <a:rPr lang="ru-RU" sz="4400" dirty="0" err="1" smtClean="0"/>
              <a:t>Сниффинг</a:t>
            </a:r>
            <a:r>
              <a:rPr lang="ru-RU" sz="4400" dirty="0" smtClean="0"/>
              <a:t> популярен </a:t>
            </a:r>
            <a:r>
              <a:rPr lang="ru-RU" sz="4400" dirty="0"/>
              <a:t>среди подростков в возрасте от 10 до 17 лет. </a:t>
            </a:r>
            <a:endParaRPr lang="ru-RU" sz="4400" dirty="0" smtClean="0"/>
          </a:p>
          <a:p>
            <a:pPr>
              <a:buNone/>
            </a:pPr>
            <a:r>
              <a:rPr lang="ru-RU" sz="4400" dirty="0" smtClean="0"/>
              <a:t>Зачастую </a:t>
            </a:r>
            <a:r>
              <a:rPr lang="ru-RU" sz="4400" dirty="0"/>
              <a:t>вдыхание газа из баллончиков приводит к летальному исходу.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Entertainment\картинки\!картинки-по-админке\Панель управления\1. панель управления-администрирование.png"/>
          <p:cNvPicPr>
            <a:picLocks noChangeAspect="1" noChangeArrowheads="1"/>
          </p:cNvPicPr>
          <p:nvPr/>
        </p:nvPicPr>
        <p:blipFill>
          <a:blip r:embed="rId3" cstate="print"/>
          <a:srcRect l="25588" t="58439" r="39541" b="502"/>
          <a:stretch>
            <a:fillRect/>
          </a:stretch>
        </p:blipFill>
        <p:spPr bwMode="auto">
          <a:xfrm>
            <a:off x="557808" y="-1"/>
            <a:ext cx="8028384" cy="652705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580112" y="1484784"/>
            <a:ext cx="2437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(</a:t>
            </a:r>
            <a:r>
              <a:rPr lang="en-US" sz="4000" dirty="0" err="1" smtClean="0"/>
              <a:t>winver</a:t>
            </a:r>
            <a:r>
              <a:rPr lang="en-US" sz="4000" dirty="0" smtClean="0"/>
              <a:t>)</a:t>
            </a:r>
            <a:endParaRPr lang="ru-RU" sz="4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Захват и анализ сетевого трафика (</a:t>
            </a:r>
            <a:r>
              <a:rPr lang="en-US" dirty="0" err="1" smtClean="0">
                <a:solidFill>
                  <a:schemeClr val="tx1"/>
                </a:solidFill>
              </a:rPr>
              <a:t>Netflow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Анализаторы и </a:t>
            </a:r>
            <a:r>
              <a:rPr lang="ru-RU" dirty="0" smtClean="0"/>
              <a:t>коллекторы </a:t>
            </a:r>
            <a:r>
              <a:rPr lang="ru-RU" b="1" dirty="0" err="1" smtClean="0"/>
              <a:t>NetFlow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это инструменты, которые </a:t>
            </a:r>
            <a:r>
              <a:rPr lang="ru-RU" dirty="0"/>
              <a:t>помогают </a:t>
            </a:r>
            <a:r>
              <a:rPr lang="ru-RU" dirty="0" smtClean="0"/>
              <a:t>отслеживать и анализировать данные сетевого трафика</a:t>
            </a:r>
          </a:p>
          <a:p>
            <a:pPr>
              <a:buNone/>
            </a:pPr>
            <a:r>
              <a:rPr lang="ru-RU" dirty="0" smtClean="0"/>
              <a:t>Анализаторы </a:t>
            </a:r>
            <a:r>
              <a:rPr lang="ru-RU" dirty="0"/>
              <a:t>сетевых процессов </a:t>
            </a:r>
            <a:r>
              <a:rPr lang="ru-RU" dirty="0" smtClean="0"/>
              <a:t>позволяют определить </a:t>
            </a:r>
            <a:r>
              <a:rPr lang="ru-RU" dirty="0"/>
              <a:t>устройства, из-за которых </a:t>
            </a:r>
            <a:r>
              <a:rPr lang="ru-RU" dirty="0" smtClean="0"/>
              <a:t>наблюдаются проблемы в работе сети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Анализаторы и коллекторы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Wireshark</a:t>
            </a:r>
            <a:r>
              <a:rPr lang="en-US" sz="3600" dirty="0"/>
              <a:t> </a:t>
            </a:r>
            <a:endParaRPr lang="ru-RU" sz="3600" dirty="0" smtClean="0"/>
          </a:p>
          <a:p>
            <a:r>
              <a:rPr lang="en-US" sz="3600" dirty="0"/>
              <a:t>The </a:t>
            </a:r>
            <a:r>
              <a:rPr lang="en-US" sz="3600" dirty="0" smtClean="0"/>
              <a:t>Dude</a:t>
            </a:r>
            <a:endParaRPr lang="ru-RU" sz="3600" dirty="0" smtClean="0"/>
          </a:p>
          <a:p>
            <a:r>
              <a:rPr lang="en-US" sz="3600" dirty="0" err="1"/>
              <a:t>ManageEngine</a:t>
            </a:r>
            <a:r>
              <a:rPr lang="en-US" sz="3600" dirty="0"/>
              <a:t> </a:t>
            </a:r>
            <a:r>
              <a:rPr lang="en-US" sz="3600" dirty="0" err="1"/>
              <a:t>NetFlow</a:t>
            </a:r>
            <a:r>
              <a:rPr lang="en-US" sz="3600" dirty="0"/>
              <a:t> Analyzer </a:t>
            </a:r>
            <a:r>
              <a:rPr lang="en-US" sz="3600" dirty="0" smtClean="0"/>
              <a:t>Professional</a:t>
            </a:r>
            <a:endParaRPr lang="ru-RU" sz="3600" dirty="0" smtClean="0"/>
          </a:p>
          <a:p>
            <a:r>
              <a:rPr lang="en-US" sz="3600" dirty="0" err="1"/>
              <a:t>Colasoft</a:t>
            </a:r>
            <a:r>
              <a:rPr lang="en-US" sz="3600" dirty="0"/>
              <a:t> </a:t>
            </a:r>
            <a:r>
              <a:rPr lang="en-US" sz="3600" dirty="0" err="1"/>
              <a:t>Capsa</a:t>
            </a:r>
            <a:r>
              <a:rPr lang="en-US" sz="3600" dirty="0"/>
              <a:t> </a:t>
            </a:r>
            <a:r>
              <a:rPr lang="en-US" sz="3600" dirty="0" smtClean="0"/>
              <a:t>Free</a:t>
            </a:r>
            <a:endParaRPr lang="ru-RU" sz="3600" dirty="0" smtClean="0"/>
          </a:p>
          <a:p>
            <a:r>
              <a:rPr lang="en-US" sz="3600" dirty="0" err="1"/>
              <a:t>SolarWinds</a:t>
            </a:r>
            <a:r>
              <a:rPr lang="en-US" sz="3600" dirty="0"/>
              <a:t> Real-Time </a:t>
            </a:r>
            <a:r>
              <a:rPr lang="en-US" sz="3600" dirty="0" err="1"/>
              <a:t>NetFlow</a:t>
            </a:r>
            <a:r>
              <a:rPr lang="en-US" sz="3600" dirty="0"/>
              <a:t> Traffic Analyzer</a:t>
            </a:r>
            <a:endParaRPr lang="ru-RU" sz="3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Entertainment\картинки\!картинки-по-админке\wireshark\1. старт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374089"/>
            <a:ext cx="9144000" cy="41098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Entertainment\картинки\!картинки-по-админке\wireshark\2. ввод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5871"/>
            <a:ext cx="9144000" cy="62262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Entertainment\картинки\!картинки-по-админке\wireshark\3. вывод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3796"/>
            <a:ext cx="9144000" cy="62304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Entertainment\картинки\!картинки-по-админке\wireshark\4. траффик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18568"/>
            <a:ext cx="9144000" cy="48208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Entertainment\картинки\!картинки-по-админке\wireshark\5. dhc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47010"/>
            <a:ext cx="9144000" cy="47639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Entertainment\картинки\!картинки-по-админке\Панель управления\1. панель управления-администрирование-server.png"/>
          <p:cNvPicPr>
            <a:picLocks noChangeAspect="1" noChangeArrowheads="1"/>
          </p:cNvPicPr>
          <p:nvPr/>
        </p:nvPicPr>
        <p:blipFill>
          <a:blip r:embed="rId3" cstate="print"/>
          <a:srcRect l="21523" t="14520" r="44814" b="61303"/>
          <a:stretch>
            <a:fillRect/>
          </a:stretch>
        </p:blipFill>
        <p:spPr bwMode="auto">
          <a:xfrm>
            <a:off x="0" y="1556792"/>
            <a:ext cx="9144000" cy="4896544"/>
          </a:xfrm>
          <a:prstGeom prst="rect">
            <a:avLst/>
          </a:prstGeom>
          <a:noFill/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«Администрирование» в </a:t>
            </a:r>
            <a:r>
              <a:rPr lang="en-US" dirty="0" smtClean="0">
                <a:solidFill>
                  <a:schemeClr val="tx1"/>
                </a:solidFill>
              </a:rPr>
              <a:t>Windows Server 2019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Entertainment\картинки\!картинки-по-админке\Панель управления\1. панель управления-администрирование-server.png"/>
          <p:cNvPicPr>
            <a:picLocks noChangeAspect="1" noChangeArrowheads="1"/>
          </p:cNvPicPr>
          <p:nvPr/>
        </p:nvPicPr>
        <p:blipFill>
          <a:blip r:embed="rId3" cstate="print"/>
          <a:srcRect l="21523" t="38889" r="44814" b="29111"/>
          <a:stretch>
            <a:fillRect/>
          </a:stretch>
        </p:blipFill>
        <p:spPr bwMode="auto">
          <a:xfrm>
            <a:off x="0" y="116632"/>
            <a:ext cx="9144000" cy="648072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572000" y="5157192"/>
            <a:ext cx="259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(</a:t>
            </a:r>
            <a:r>
              <a:rPr lang="en-US" sz="4000" dirty="0" err="1" smtClean="0"/>
              <a:t>regedit</a:t>
            </a:r>
            <a:r>
              <a:rPr lang="en-US" sz="4000" dirty="0" smtClean="0"/>
              <a:t>)</a:t>
            </a:r>
            <a:endParaRPr lang="ru-RU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Entertainment\картинки\!картинки-по-админке\Панель управления\1. панель управления-администрирование-server.png"/>
          <p:cNvPicPr>
            <a:picLocks noChangeAspect="1" noChangeArrowheads="1"/>
          </p:cNvPicPr>
          <p:nvPr/>
        </p:nvPicPr>
        <p:blipFill>
          <a:blip r:embed="rId3" cstate="print"/>
          <a:srcRect l="21523" t="70889" r="44814"/>
          <a:stretch>
            <a:fillRect/>
          </a:stretch>
        </p:blipFill>
        <p:spPr bwMode="auto">
          <a:xfrm>
            <a:off x="0" y="481142"/>
            <a:ext cx="9144000" cy="58957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Понятие удаленного управления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4000" dirty="0" smtClean="0"/>
              <a:t>Удаленное управление (УУ) – управление одной ОС с другой по сети.</a:t>
            </a:r>
            <a:r>
              <a:rPr lang="ru-RU" sz="4000" dirty="0"/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Принципы удаленного управления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 fontScale="92500"/>
          </a:bodyPr>
          <a:lstStyle/>
          <a:p>
            <a:r>
              <a:rPr lang="ru-RU" sz="4000" dirty="0" smtClean="0"/>
              <a:t>Клиент-серверные приложения (подключение к удаленному рабочему столу</a:t>
            </a:r>
            <a:r>
              <a:rPr lang="en-US" sz="4000" dirty="0" smtClean="0"/>
              <a:t>, </a:t>
            </a:r>
            <a:r>
              <a:rPr lang="en-US" sz="4000" dirty="0" err="1" smtClean="0"/>
              <a:t>RAdmin</a:t>
            </a:r>
            <a:r>
              <a:rPr lang="ru-RU" sz="4000" dirty="0" smtClean="0"/>
              <a:t>)</a:t>
            </a:r>
          </a:p>
          <a:p>
            <a:r>
              <a:rPr lang="ru-RU" sz="4000" dirty="0" err="1" smtClean="0"/>
              <a:t>Клиент-сервер-клиентские</a:t>
            </a:r>
            <a:r>
              <a:rPr lang="ru-RU" sz="4000" dirty="0" smtClean="0"/>
              <a:t> приложения (</a:t>
            </a:r>
            <a:r>
              <a:rPr lang="en-US" sz="4000" dirty="0" err="1" smtClean="0"/>
              <a:t>TeamViewer</a:t>
            </a:r>
            <a:r>
              <a:rPr lang="ru-RU" sz="4000" dirty="0" smtClean="0"/>
              <a:t>)</a:t>
            </a:r>
            <a:endParaRPr lang="ru-RU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Клиент-серверные приложения для УУ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2420888"/>
            <a:ext cx="4176464" cy="3024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Управляемая ОС с запущенным сервером УУ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60032" y="2420888"/>
            <a:ext cx="4176464" cy="3024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Управляющая ОС с запущенным клиентом УУ</a:t>
            </a:r>
            <a:endParaRPr lang="ru-RU" sz="3600" dirty="0"/>
          </a:p>
        </p:txBody>
      </p:sp>
      <p:cxnSp>
        <p:nvCxnSpPr>
          <p:cNvPr id="8" name="Прямая со стрелкой 7"/>
          <p:cNvCxnSpPr>
            <a:stCxn id="5" idx="3"/>
            <a:endCxn id="6" idx="1"/>
          </p:cNvCxnSpPr>
          <p:nvPr/>
        </p:nvCxnSpPr>
        <p:spPr>
          <a:xfrm>
            <a:off x="4355976" y="3933056"/>
            <a:ext cx="504056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17923</TotalTime>
  <Words>355</Words>
  <Application>Microsoft Office PowerPoint</Application>
  <PresentationFormat>Экран (4:3)</PresentationFormat>
  <Paragraphs>107</Paragraphs>
  <Slides>36</Slides>
  <Notes>36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Тема Office</vt:lpstr>
      <vt:lpstr>Администрирование информационных систем и веб-порталов</vt:lpstr>
      <vt:lpstr>«Администрирование» в Windows 10</vt:lpstr>
      <vt:lpstr>Слайд 3</vt:lpstr>
      <vt:lpstr>«Администрирование» в Windows Server 2019</vt:lpstr>
      <vt:lpstr>Слайд 5</vt:lpstr>
      <vt:lpstr>Слайд 6</vt:lpstr>
      <vt:lpstr>Понятие удаленного управления</vt:lpstr>
      <vt:lpstr>Принципы удаленного управления</vt:lpstr>
      <vt:lpstr>Клиент-серверные приложения для УУ</vt:lpstr>
      <vt:lpstr>Клиент-серверные приложения для УУ</vt:lpstr>
      <vt:lpstr>Клиент-серверные  приложения для УУ</vt:lpstr>
      <vt:lpstr>Слайд 12</vt:lpstr>
      <vt:lpstr>Клиент-сервер-клиентские   приложения для УУ</vt:lpstr>
      <vt:lpstr>Слайд 14</vt:lpstr>
      <vt:lpstr>Слайд 15</vt:lpstr>
      <vt:lpstr>Настройка безопасного подключения по RDP</vt:lpstr>
      <vt:lpstr>Слайд 17</vt:lpstr>
      <vt:lpstr>Слайд 18</vt:lpstr>
      <vt:lpstr>Настройка порта RDP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Сниффинг</vt:lpstr>
      <vt:lpstr>Неправильный сниффинг</vt:lpstr>
      <vt:lpstr>Захват и анализ сетевого трафика (Netflow)</vt:lpstr>
      <vt:lpstr>Анализаторы и коллекторы</vt:lpstr>
      <vt:lpstr>Слайд 32</vt:lpstr>
      <vt:lpstr>Слайд 33</vt:lpstr>
      <vt:lpstr>Слайд 34</vt:lpstr>
      <vt:lpstr>Слайд 35</vt:lpstr>
      <vt:lpstr>Слайд 36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Главный</cp:lastModifiedBy>
  <cp:revision>384</cp:revision>
  <dcterms:created xsi:type="dcterms:W3CDTF">2020-01-27T20:56:01Z</dcterms:created>
  <dcterms:modified xsi:type="dcterms:W3CDTF">2020-06-25T11:24:38Z</dcterms:modified>
</cp:coreProperties>
</file>