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handoutMasterIdLst>
    <p:handoutMasterId r:id="rId65"/>
  </p:handoutMasterIdLst>
  <p:sldIdLst>
    <p:sldId id="257" r:id="rId2"/>
    <p:sldId id="489" r:id="rId3"/>
    <p:sldId id="321" r:id="rId4"/>
    <p:sldId id="505" r:id="rId5"/>
    <p:sldId id="520" r:id="rId6"/>
    <p:sldId id="490" r:id="rId7"/>
    <p:sldId id="506" r:id="rId8"/>
    <p:sldId id="521" r:id="rId9"/>
    <p:sldId id="522" r:id="rId10"/>
    <p:sldId id="491" r:id="rId11"/>
    <p:sldId id="507" r:id="rId12"/>
    <p:sldId id="492" r:id="rId13"/>
    <p:sldId id="508" r:id="rId14"/>
    <p:sldId id="493" r:id="rId15"/>
    <p:sldId id="509" r:id="rId16"/>
    <p:sldId id="494" r:id="rId17"/>
    <p:sldId id="510" r:id="rId18"/>
    <p:sldId id="495" r:id="rId19"/>
    <p:sldId id="496" r:id="rId20"/>
    <p:sldId id="497" r:id="rId21"/>
    <p:sldId id="513" r:id="rId22"/>
    <p:sldId id="548" r:id="rId23"/>
    <p:sldId id="549" r:id="rId24"/>
    <p:sldId id="498" r:id="rId25"/>
    <p:sldId id="499" r:id="rId26"/>
    <p:sldId id="515" r:id="rId27"/>
    <p:sldId id="523" r:id="rId28"/>
    <p:sldId id="540" r:id="rId29"/>
    <p:sldId id="541" r:id="rId30"/>
    <p:sldId id="542" r:id="rId31"/>
    <p:sldId id="543" r:id="rId32"/>
    <p:sldId id="544" r:id="rId33"/>
    <p:sldId id="545" r:id="rId34"/>
    <p:sldId id="546" r:id="rId35"/>
    <p:sldId id="552" r:id="rId36"/>
    <p:sldId id="553" r:id="rId37"/>
    <p:sldId id="547" r:id="rId38"/>
    <p:sldId id="554" r:id="rId39"/>
    <p:sldId id="556" r:id="rId40"/>
    <p:sldId id="557" r:id="rId41"/>
    <p:sldId id="500" r:id="rId42"/>
    <p:sldId id="516" r:id="rId43"/>
    <p:sldId id="524" r:id="rId44"/>
    <p:sldId id="525" r:id="rId45"/>
    <p:sldId id="527" r:id="rId46"/>
    <p:sldId id="526" r:id="rId47"/>
    <p:sldId id="528" r:id="rId48"/>
    <p:sldId id="529" r:id="rId49"/>
    <p:sldId id="530" r:id="rId50"/>
    <p:sldId id="531" r:id="rId51"/>
    <p:sldId id="532" r:id="rId52"/>
    <p:sldId id="533" r:id="rId53"/>
    <p:sldId id="534" r:id="rId54"/>
    <p:sldId id="535" r:id="rId55"/>
    <p:sldId id="537" r:id="rId56"/>
    <p:sldId id="538" r:id="rId57"/>
    <p:sldId id="536" r:id="rId58"/>
    <p:sldId id="503" r:id="rId59"/>
    <p:sldId id="519" r:id="rId60"/>
    <p:sldId id="504" r:id="rId61"/>
    <p:sldId id="386" r:id="rId62"/>
    <p:sldId id="550" r:id="rId63"/>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9" autoAdjust="0"/>
    <p:restoredTop sz="94664" autoAdjust="0"/>
  </p:normalViewPr>
  <p:slideViewPr>
    <p:cSldViewPr>
      <p:cViewPr>
        <p:scale>
          <a:sx n="60" d="100"/>
          <a:sy n="60" d="100"/>
        </p:scale>
        <p:origin x="-2160" y="-1284"/>
      </p:cViewPr>
      <p:guideLst>
        <p:guide orient="horz" pos="1620"/>
        <p:guide pos="2880"/>
      </p:guideLst>
    </p:cSldViewPr>
  </p:slideViewPr>
  <p:notesTextViewPr>
    <p:cViewPr>
      <p:scale>
        <a:sx n="100" d="100"/>
        <a:sy n="100" d="100"/>
      </p:scale>
      <p:origin x="0" y="0"/>
    </p:cViewPr>
  </p:notesTextViewPr>
  <p:notesViewPr>
    <p:cSldViewPr>
      <p:cViewPr varScale="1">
        <p:scale>
          <a:sx n="89" d="100"/>
          <a:sy n="89" d="100"/>
        </p:scale>
        <p:origin x="-280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4CE5EAA-C438-4C86-9439-D12FB2F3A32E}" type="datetimeFigureOut">
              <a:rPr lang="ru-RU" smtClean="0"/>
              <a:pPr/>
              <a:t>24.11.2020</a:t>
            </a:fld>
            <a:endParaRPr lang="ru-RU" dirty="0"/>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D54908-8F39-4829-9BE8-F83850E4015E}" type="slidenum">
              <a:rPr lang="ru-RU" smtClean="0"/>
              <a:pPr/>
              <a:t>‹#›</a:t>
            </a:fld>
            <a:endParaRPr lang="ru-RU"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91F511-D763-43D4-8E2B-A271295E7DD1}" type="datetimeFigureOut">
              <a:rPr lang="ru-RU" smtClean="0"/>
              <a:pPr/>
              <a:t>24.11.2020</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3072DD-C336-40E8-BABA-DF0E0FDA7525}"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1</a:t>
            </a:fld>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10</a:t>
            </a:fld>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11</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12</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13</a:t>
            </a:fld>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14</a:t>
            </a:fld>
            <a:endParaRPr 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15</a:t>
            </a:fld>
            <a:endParaRPr 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16</a:t>
            </a:fld>
            <a:endParaRPr 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17</a:t>
            </a:fld>
            <a:endParaRPr 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18</a:t>
            </a:fld>
            <a:endParaRPr 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19</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2</a:t>
            </a:fld>
            <a:endParaRPr 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20</a:t>
            </a:fld>
            <a:endParaRPr 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21</a:t>
            </a:fld>
            <a:endParaRPr lang="ru-R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22</a:t>
            </a:fld>
            <a:endParaRPr lang="ru-R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23</a:t>
            </a:fld>
            <a:endParaRPr lang="ru-R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24</a:t>
            </a:fld>
            <a:endParaRPr lang="ru-R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25</a:t>
            </a:fld>
            <a:endParaRPr lang="ru-R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26</a:t>
            </a:fld>
            <a:endParaRPr lang="ru-R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27</a:t>
            </a:fld>
            <a:endParaRPr lang="ru-R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28</a:t>
            </a:fld>
            <a:endParaRPr lang="ru-R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29</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3</a:t>
            </a:fld>
            <a:endParaRPr lang="ru-RU"/>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30</a:t>
            </a:fld>
            <a:endParaRPr lang="ru-R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31</a:t>
            </a:fld>
            <a:endParaRPr lang="ru-R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32</a:t>
            </a:fld>
            <a:endParaRPr lang="ru-R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33</a:t>
            </a:fld>
            <a:endParaRPr lang="ru-RU"/>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34</a:t>
            </a:fld>
            <a:endParaRPr lang="ru-RU"/>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35</a:t>
            </a:fld>
            <a:endParaRPr lang="ru-R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36</a:t>
            </a:fld>
            <a:endParaRPr lang="ru-RU"/>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37</a:t>
            </a:fld>
            <a:endParaRPr lang="ru-RU"/>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38</a:t>
            </a:fld>
            <a:endParaRPr lang="ru-RU"/>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39</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4</a:t>
            </a:fld>
            <a:endParaRPr lang="ru-RU"/>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40</a:t>
            </a:fld>
            <a:endParaRPr lang="ru-RU"/>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41</a:t>
            </a:fld>
            <a:endParaRPr lang="ru-RU"/>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42</a:t>
            </a:fld>
            <a:endParaRPr lang="ru-RU"/>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43</a:t>
            </a:fld>
            <a:endParaRPr lang="ru-RU"/>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44</a:t>
            </a:fld>
            <a:endParaRPr lang="ru-RU"/>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45</a:t>
            </a:fld>
            <a:endParaRPr lang="ru-RU"/>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46</a:t>
            </a:fld>
            <a:endParaRPr lang="ru-RU"/>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47</a:t>
            </a:fld>
            <a:endParaRPr lang="ru-RU"/>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48</a:t>
            </a:fld>
            <a:endParaRPr lang="ru-RU"/>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49</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5</a:t>
            </a:fld>
            <a:endParaRPr lang="ru-RU"/>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50</a:t>
            </a:fld>
            <a:endParaRPr lang="ru-RU"/>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51</a:t>
            </a:fld>
            <a:endParaRPr lang="ru-RU"/>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52</a:t>
            </a:fld>
            <a:endParaRPr lang="ru-RU"/>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53</a:t>
            </a:fld>
            <a:endParaRPr lang="ru-RU"/>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54</a:t>
            </a:fld>
            <a:endParaRPr lang="ru-RU"/>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55</a:t>
            </a:fld>
            <a:endParaRPr lang="ru-RU"/>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56</a:t>
            </a:fld>
            <a:endParaRPr lang="ru-RU"/>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57</a:t>
            </a:fld>
            <a:endParaRPr lang="ru-RU"/>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58</a:t>
            </a:fld>
            <a:endParaRPr lang="ru-RU"/>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59</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6</a:t>
            </a:fld>
            <a:endParaRPr lang="ru-RU"/>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60</a:t>
            </a:fld>
            <a:endParaRPr lang="ru-RU"/>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61</a:t>
            </a:fld>
            <a:endParaRPr lang="ru-RU"/>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62</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7</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8</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9</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37044CE8-E18B-45D4-B778-ECC373B931A9}" type="datetimeFigureOut">
              <a:rPr lang="ru-RU" smtClean="0"/>
              <a:pPr/>
              <a:t>24.11.2020</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332D938E-CD80-49BB-9631-338212C25B2C}" type="slidenum">
              <a:rPr lang="ru-RU" smtClean="0"/>
              <a:pPr/>
              <a:t>‹#›</a:t>
            </a:fld>
            <a:endParaRPr lang="ru-R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7044CE8-E18B-45D4-B778-ECC373B931A9}" type="datetimeFigureOut">
              <a:rPr lang="ru-RU" smtClean="0"/>
              <a:pPr/>
              <a:t>24.11.2020</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332D938E-CD80-49BB-9631-338212C25B2C}" type="slidenum">
              <a:rPr lang="ru-RU" smtClean="0"/>
              <a:pPr/>
              <a:t>‹#›</a:t>
            </a:fld>
            <a:endParaRPr lang="ru-R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05979"/>
            <a:ext cx="6019800" cy="438864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7044CE8-E18B-45D4-B778-ECC373B931A9}" type="datetimeFigureOut">
              <a:rPr lang="ru-RU" smtClean="0"/>
              <a:pPr/>
              <a:t>24.11.2020</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332D938E-CD80-49BB-9631-338212C25B2C}" type="slidenum">
              <a:rPr lang="ru-RU" smtClean="0"/>
              <a:pPr/>
              <a:t>‹#›</a:t>
            </a:fld>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7044CE8-E18B-45D4-B778-ECC373B931A9}" type="datetimeFigureOut">
              <a:rPr lang="ru-RU" smtClean="0"/>
              <a:pPr/>
              <a:t>24.11.2020</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332D938E-CD80-49BB-9631-338212C25B2C}" type="slidenum">
              <a:rPr lang="ru-RU" smtClean="0"/>
              <a:pPr/>
              <a:t>‹#›</a:t>
            </a:fld>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7044CE8-E18B-45D4-B778-ECC373B931A9}" type="datetimeFigureOut">
              <a:rPr lang="ru-RU" smtClean="0"/>
              <a:pPr/>
              <a:t>24.11.2020</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332D938E-CD80-49BB-9631-338212C25B2C}" type="slidenum">
              <a:rPr lang="ru-RU" smtClean="0"/>
              <a:pPr/>
              <a:t>‹#›</a:t>
            </a:fld>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37044CE8-E18B-45D4-B778-ECC373B931A9}" type="datetimeFigureOut">
              <a:rPr lang="ru-RU" smtClean="0"/>
              <a:pPr/>
              <a:t>24.11.2020</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332D938E-CD80-49BB-9631-338212C25B2C}" type="slidenum">
              <a:rPr lang="ru-RU" smtClean="0"/>
              <a:pPr/>
              <a:t>‹#›</a:t>
            </a:fld>
            <a:endParaRPr lang="ru-R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37044CE8-E18B-45D4-B778-ECC373B931A9}" type="datetimeFigureOut">
              <a:rPr lang="ru-RU" smtClean="0"/>
              <a:pPr/>
              <a:t>24.11.2020</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332D938E-CD80-49BB-9631-338212C25B2C}" type="slidenum">
              <a:rPr lang="ru-RU" smtClean="0"/>
              <a:pPr/>
              <a:t>‹#›</a:t>
            </a:fld>
            <a:endParaRPr lang="ru-R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37044CE8-E18B-45D4-B778-ECC373B931A9}" type="datetimeFigureOut">
              <a:rPr lang="ru-RU" smtClean="0"/>
              <a:pPr/>
              <a:t>24.11.2020</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332D938E-CD80-49BB-9631-338212C25B2C}" type="slidenum">
              <a:rPr lang="ru-RU" smtClean="0"/>
              <a:pPr/>
              <a:t>‹#›</a:t>
            </a:fld>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7044CE8-E18B-45D4-B778-ECC373B931A9}" type="datetimeFigureOut">
              <a:rPr lang="ru-RU" smtClean="0"/>
              <a:pPr/>
              <a:t>24.11.2020</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332D938E-CD80-49BB-9631-338212C25B2C}" type="slidenum">
              <a:rPr lang="ru-RU" smtClean="0"/>
              <a:pPr/>
              <a:t>‹#›</a:t>
            </a:fld>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37044CE8-E18B-45D4-B778-ECC373B931A9}" type="datetimeFigureOut">
              <a:rPr lang="ru-RU" smtClean="0"/>
              <a:pPr/>
              <a:t>24.11.2020</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332D938E-CD80-49BB-9631-338212C25B2C}" type="slidenum">
              <a:rPr lang="ru-RU" smtClean="0"/>
              <a:pPr/>
              <a:t>‹#›</a:t>
            </a:fld>
            <a:endParaRPr lang="ru-RU"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37044CE8-E18B-45D4-B778-ECC373B931A9}" type="datetimeFigureOut">
              <a:rPr lang="ru-RU" smtClean="0"/>
              <a:pPr/>
              <a:t>24.11.2020</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332D938E-CD80-49BB-9631-338212C25B2C}" type="slidenum">
              <a:rPr lang="ru-RU" smtClean="0"/>
              <a:pPr/>
              <a:t>‹#›</a:t>
            </a:fld>
            <a:endParaRPr lang="ru-R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7044CE8-E18B-45D4-B778-ECC373B931A9}" type="datetimeFigureOut">
              <a:rPr lang="ru-RU" smtClean="0"/>
              <a:pPr/>
              <a:t>24.11.2020</a:t>
            </a:fld>
            <a:endParaRPr lang="ru-RU" dirty="0"/>
          </a:p>
        </p:txBody>
      </p:sp>
      <p:sp>
        <p:nvSpPr>
          <p:cNvPr id="5" name="Нижний колонтитул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32D938E-CD80-49BB-9631-338212C25B2C}" type="slidenum">
              <a:rPr lang="ru-RU" smtClean="0"/>
              <a:pPr/>
              <a:t>‹#›</a:t>
            </a:fld>
            <a:endParaRPr lang="ru-R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6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41480"/>
            <a:ext cx="7772400" cy="1620180"/>
          </a:xfrm>
        </p:spPr>
        <p:txBody>
          <a:bodyPr>
            <a:normAutofit fontScale="90000"/>
          </a:bodyPr>
          <a:lstStyle/>
          <a:p>
            <a:r>
              <a:rPr lang="ru-RU" dirty="0" smtClean="0"/>
              <a:t>Администрирование информационных систем и </a:t>
            </a:r>
            <a:r>
              <a:rPr lang="ru-RU" dirty="0" err="1" smtClean="0"/>
              <a:t>веб-порталов</a:t>
            </a:r>
            <a:endParaRPr lang="ru-RU" dirty="0"/>
          </a:p>
        </p:txBody>
      </p:sp>
      <p:sp>
        <p:nvSpPr>
          <p:cNvPr id="3" name="Подзаголовок 2"/>
          <p:cNvSpPr>
            <a:spLocks noGrp="1"/>
          </p:cNvSpPr>
          <p:nvPr>
            <p:ph type="subTitle" idx="1"/>
          </p:nvPr>
        </p:nvSpPr>
        <p:spPr>
          <a:xfrm>
            <a:off x="0" y="2283718"/>
            <a:ext cx="9144000" cy="2787774"/>
          </a:xfrm>
        </p:spPr>
        <p:txBody>
          <a:bodyPr>
            <a:noAutofit/>
          </a:bodyPr>
          <a:lstStyle/>
          <a:p>
            <a:pPr marL="514350" indent="-514350" algn="l">
              <a:spcBef>
                <a:spcPts val="0"/>
              </a:spcBef>
              <a:buFont typeface="Arial" pitchFamily="34" charset="0"/>
              <a:buAutoNum type="arabicPeriod"/>
            </a:pPr>
            <a:r>
              <a:rPr lang="ru-RU" sz="1050" dirty="0" smtClean="0">
                <a:solidFill>
                  <a:schemeClr val="tx1"/>
                </a:solidFill>
              </a:rPr>
              <a:t>Установка и удаление пакетов в ОС </a:t>
            </a:r>
            <a:r>
              <a:rPr lang="en-US" sz="1050" dirty="0" err="1" smtClean="0">
                <a:solidFill>
                  <a:schemeClr val="tx1"/>
                </a:solidFill>
              </a:rPr>
              <a:t>Ubuntu</a:t>
            </a:r>
            <a:r>
              <a:rPr lang="en-US" sz="1050" dirty="0" smtClean="0">
                <a:solidFill>
                  <a:schemeClr val="tx1"/>
                </a:solidFill>
              </a:rPr>
              <a:t> Server</a:t>
            </a:r>
            <a:r>
              <a:rPr lang="ru-RU" sz="1050" dirty="0" smtClean="0">
                <a:solidFill>
                  <a:schemeClr val="tx1"/>
                </a:solidFill>
              </a:rPr>
              <a:t>.</a:t>
            </a:r>
            <a:endParaRPr lang="en-US" sz="1050" dirty="0" smtClean="0">
              <a:solidFill>
                <a:schemeClr val="tx1"/>
              </a:solidFill>
            </a:endParaRPr>
          </a:p>
          <a:p>
            <a:pPr marL="514350" indent="-514350" algn="l">
              <a:spcBef>
                <a:spcPts val="0"/>
              </a:spcBef>
              <a:buFont typeface="Arial" pitchFamily="34" charset="0"/>
              <a:buAutoNum type="arabicPeriod"/>
            </a:pPr>
            <a:r>
              <a:rPr lang="ru-RU" sz="1050" dirty="0" smtClean="0">
                <a:solidFill>
                  <a:schemeClr val="tx1"/>
                </a:solidFill>
              </a:rPr>
              <a:t>Утилита </a:t>
            </a:r>
            <a:r>
              <a:rPr lang="en-US" sz="1050" dirty="0" err="1" smtClean="0">
                <a:solidFill>
                  <a:schemeClr val="tx1"/>
                </a:solidFill>
              </a:rPr>
              <a:t>df</a:t>
            </a:r>
            <a:r>
              <a:rPr lang="en-US" sz="1050" dirty="0" smtClean="0">
                <a:solidFill>
                  <a:schemeClr val="tx1"/>
                </a:solidFill>
              </a:rPr>
              <a:t>.</a:t>
            </a:r>
          </a:p>
          <a:p>
            <a:pPr marL="514350" indent="-514350" algn="l">
              <a:spcBef>
                <a:spcPts val="0"/>
              </a:spcBef>
              <a:buFont typeface="Arial" pitchFamily="34" charset="0"/>
              <a:buAutoNum type="arabicPeriod"/>
            </a:pPr>
            <a:r>
              <a:rPr lang="ru-RU" sz="1050" dirty="0" smtClean="0">
                <a:solidFill>
                  <a:schemeClr val="tx1"/>
                </a:solidFill>
              </a:rPr>
              <a:t>Утилита </a:t>
            </a:r>
            <a:r>
              <a:rPr lang="en-US" sz="1050" dirty="0" err="1" smtClean="0">
                <a:solidFill>
                  <a:schemeClr val="tx1"/>
                </a:solidFill>
              </a:rPr>
              <a:t>fdsk</a:t>
            </a:r>
            <a:r>
              <a:rPr lang="en-US" sz="1050" dirty="0" smtClean="0">
                <a:solidFill>
                  <a:schemeClr val="tx1"/>
                </a:solidFill>
              </a:rPr>
              <a:t>.</a:t>
            </a:r>
          </a:p>
          <a:p>
            <a:pPr marL="514350" indent="-514350" algn="l">
              <a:spcBef>
                <a:spcPts val="0"/>
              </a:spcBef>
              <a:buFont typeface="Arial" pitchFamily="34" charset="0"/>
              <a:buAutoNum type="arabicPeriod"/>
            </a:pPr>
            <a:r>
              <a:rPr lang="ru-RU" sz="1050" dirty="0" smtClean="0">
                <a:solidFill>
                  <a:schemeClr val="tx1"/>
                </a:solidFill>
              </a:rPr>
              <a:t>Утилиты </a:t>
            </a:r>
            <a:r>
              <a:rPr lang="en-US" sz="1050" dirty="0" smtClean="0">
                <a:solidFill>
                  <a:schemeClr val="tx1"/>
                </a:solidFill>
              </a:rPr>
              <a:t>LVM </a:t>
            </a:r>
            <a:r>
              <a:rPr lang="ru-RU" sz="1050" dirty="0" smtClean="0">
                <a:solidFill>
                  <a:schemeClr val="tx1"/>
                </a:solidFill>
              </a:rPr>
              <a:t>для управления физическими томами.</a:t>
            </a:r>
          </a:p>
          <a:p>
            <a:pPr marL="514350" indent="-514350" algn="l">
              <a:spcBef>
                <a:spcPts val="0"/>
              </a:spcBef>
              <a:buFont typeface="Arial" pitchFamily="34" charset="0"/>
              <a:buAutoNum type="arabicPeriod"/>
            </a:pPr>
            <a:r>
              <a:rPr lang="ru-RU" sz="1050" dirty="0" smtClean="0">
                <a:solidFill>
                  <a:schemeClr val="tx1"/>
                </a:solidFill>
              </a:rPr>
              <a:t>Утилиты </a:t>
            </a:r>
            <a:r>
              <a:rPr lang="en-US" sz="1050" dirty="0" smtClean="0">
                <a:solidFill>
                  <a:schemeClr val="tx1"/>
                </a:solidFill>
              </a:rPr>
              <a:t>LVM </a:t>
            </a:r>
            <a:r>
              <a:rPr lang="ru-RU" sz="1050" dirty="0" smtClean="0">
                <a:solidFill>
                  <a:schemeClr val="tx1"/>
                </a:solidFill>
              </a:rPr>
              <a:t>для управления группами томов.</a:t>
            </a:r>
          </a:p>
          <a:p>
            <a:pPr marL="514350" indent="-514350" algn="l">
              <a:spcBef>
                <a:spcPts val="0"/>
              </a:spcBef>
              <a:buFont typeface="Arial" pitchFamily="34" charset="0"/>
              <a:buAutoNum type="arabicPeriod"/>
            </a:pPr>
            <a:r>
              <a:rPr lang="ru-RU" sz="1050" dirty="0" smtClean="0">
                <a:solidFill>
                  <a:schemeClr val="tx1"/>
                </a:solidFill>
              </a:rPr>
              <a:t>Утилиты </a:t>
            </a:r>
            <a:r>
              <a:rPr lang="en-US" sz="1050" dirty="0" smtClean="0">
                <a:solidFill>
                  <a:schemeClr val="tx1"/>
                </a:solidFill>
              </a:rPr>
              <a:t>LVM </a:t>
            </a:r>
            <a:r>
              <a:rPr lang="ru-RU" sz="1050" dirty="0" smtClean="0">
                <a:solidFill>
                  <a:schemeClr val="tx1"/>
                </a:solidFill>
              </a:rPr>
              <a:t>для управления логическими томами.</a:t>
            </a:r>
          </a:p>
          <a:p>
            <a:pPr marL="514350" indent="-514350" algn="l">
              <a:spcBef>
                <a:spcPts val="0"/>
              </a:spcBef>
              <a:buFont typeface="Arial" pitchFamily="34" charset="0"/>
              <a:buAutoNum type="arabicPeriod"/>
            </a:pPr>
            <a:r>
              <a:rPr lang="ru-RU" sz="1050" dirty="0" smtClean="0">
                <a:solidFill>
                  <a:schemeClr val="tx1"/>
                </a:solidFill>
              </a:rPr>
              <a:t>Утилиты для работы с файловой системой </a:t>
            </a:r>
            <a:r>
              <a:rPr lang="en-US" sz="1050" dirty="0" err="1" smtClean="0">
                <a:solidFill>
                  <a:schemeClr val="tx1"/>
                </a:solidFill>
              </a:rPr>
              <a:t>xfs</a:t>
            </a:r>
            <a:r>
              <a:rPr lang="en-US" sz="1050" dirty="0" smtClean="0">
                <a:solidFill>
                  <a:schemeClr val="tx1"/>
                </a:solidFill>
              </a:rPr>
              <a:t>.</a:t>
            </a:r>
            <a:endParaRPr lang="ru-RU" sz="1050" dirty="0" smtClean="0">
              <a:solidFill>
                <a:schemeClr val="tx1"/>
              </a:solidFill>
            </a:endParaRPr>
          </a:p>
          <a:p>
            <a:pPr marL="514350" indent="-514350" algn="l">
              <a:spcBef>
                <a:spcPts val="0"/>
              </a:spcBef>
              <a:buFont typeface="Arial" pitchFamily="34" charset="0"/>
              <a:buAutoNum type="arabicPeriod"/>
            </a:pPr>
            <a:r>
              <a:rPr lang="ru-RU" sz="1050" dirty="0" smtClean="0">
                <a:solidFill>
                  <a:schemeClr val="tx1"/>
                </a:solidFill>
              </a:rPr>
              <a:t>Утилиты для работы с файловой системой </a:t>
            </a:r>
            <a:r>
              <a:rPr lang="en-US" sz="1050" dirty="0" smtClean="0">
                <a:solidFill>
                  <a:schemeClr val="tx1"/>
                </a:solidFill>
              </a:rPr>
              <a:t>ext4.</a:t>
            </a:r>
          </a:p>
          <a:p>
            <a:pPr marL="514350" indent="-514350" algn="l">
              <a:spcBef>
                <a:spcPts val="0"/>
              </a:spcBef>
              <a:buFont typeface="Arial" pitchFamily="34" charset="0"/>
              <a:buAutoNum type="arabicPeriod"/>
            </a:pPr>
            <a:r>
              <a:rPr lang="ru-RU" sz="1050" dirty="0" smtClean="0">
                <a:solidFill>
                  <a:schemeClr val="tx1"/>
                </a:solidFill>
              </a:rPr>
              <a:t>Экспорт</a:t>
            </a:r>
            <a:r>
              <a:rPr lang="en-US" sz="1050" dirty="0" smtClean="0">
                <a:solidFill>
                  <a:schemeClr val="tx1"/>
                </a:solidFill>
              </a:rPr>
              <a:t> </a:t>
            </a:r>
            <a:r>
              <a:rPr lang="ru-RU" sz="1050" dirty="0" smtClean="0">
                <a:solidFill>
                  <a:schemeClr val="tx1"/>
                </a:solidFill>
              </a:rPr>
              <a:t>и импорт баз данных в </a:t>
            </a:r>
            <a:r>
              <a:rPr lang="en-US" sz="1050" dirty="0" err="1" smtClean="0">
                <a:solidFill>
                  <a:schemeClr val="tx1"/>
                </a:solidFill>
              </a:rPr>
              <a:t>PhpMyAdmin</a:t>
            </a:r>
            <a:r>
              <a:rPr lang="en-US" sz="1050" dirty="0" smtClean="0">
                <a:solidFill>
                  <a:schemeClr val="tx1"/>
                </a:solidFill>
              </a:rPr>
              <a:t>.</a:t>
            </a:r>
          </a:p>
          <a:p>
            <a:pPr marL="514350" indent="-514350" algn="l">
              <a:spcBef>
                <a:spcPts val="0"/>
              </a:spcBef>
              <a:buFont typeface="Arial" pitchFamily="34" charset="0"/>
              <a:buAutoNum type="arabicPeriod"/>
            </a:pPr>
            <a:r>
              <a:rPr lang="ru-RU" sz="1050" dirty="0" smtClean="0">
                <a:solidFill>
                  <a:schemeClr val="tx1"/>
                </a:solidFill>
              </a:rPr>
              <a:t>Установка клиентских библиотек и сервера баз данных </a:t>
            </a:r>
            <a:r>
              <a:rPr lang="en-US" sz="1050" dirty="0" err="1" smtClean="0">
                <a:solidFill>
                  <a:schemeClr val="tx1"/>
                </a:solidFill>
              </a:rPr>
              <a:t>MariaDB</a:t>
            </a:r>
            <a:r>
              <a:rPr lang="en-US" sz="1050" dirty="0" smtClean="0">
                <a:solidFill>
                  <a:schemeClr val="tx1"/>
                </a:solidFill>
              </a:rPr>
              <a:t>.</a:t>
            </a:r>
          </a:p>
          <a:p>
            <a:pPr marL="514350" indent="-514350" algn="l">
              <a:spcBef>
                <a:spcPts val="0"/>
              </a:spcBef>
              <a:buFont typeface="Arial" pitchFamily="34" charset="0"/>
              <a:buAutoNum type="arabicPeriod"/>
            </a:pPr>
            <a:r>
              <a:rPr lang="ru-RU" sz="1050" dirty="0" smtClean="0">
                <a:solidFill>
                  <a:schemeClr val="tx1"/>
                </a:solidFill>
              </a:rPr>
              <a:t>Создание пользователя с правами администратора на сервере баз данных </a:t>
            </a:r>
            <a:r>
              <a:rPr lang="en-US" sz="1050" dirty="0" err="1" smtClean="0">
                <a:solidFill>
                  <a:schemeClr val="tx1"/>
                </a:solidFill>
              </a:rPr>
              <a:t>MariaDB</a:t>
            </a:r>
            <a:r>
              <a:rPr lang="en-US" sz="1050" dirty="0" smtClean="0">
                <a:solidFill>
                  <a:schemeClr val="tx1"/>
                </a:solidFill>
              </a:rPr>
              <a:t>.</a:t>
            </a:r>
            <a:r>
              <a:rPr lang="ru-RU" sz="1050" dirty="0" smtClean="0">
                <a:solidFill>
                  <a:schemeClr val="tx1"/>
                </a:solidFill>
              </a:rPr>
              <a:t> </a:t>
            </a:r>
            <a:endParaRPr lang="en-US" sz="1050" dirty="0" smtClean="0">
              <a:solidFill>
                <a:schemeClr val="tx1"/>
              </a:solidFill>
            </a:endParaRPr>
          </a:p>
          <a:p>
            <a:pPr marL="514350" indent="-514350" algn="l">
              <a:spcBef>
                <a:spcPts val="0"/>
              </a:spcBef>
              <a:buFont typeface="Arial" pitchFamily="34" charset="0"/>
              <a:buAutoNum type="arabicPeriod"/>
            </a:pPr>
            <a:r>
              <a:rPr lang="ru-RU" sz="1050" dirty="0" smtClean="0">
                <a:solidFill>
                  <a:schemeClr val="tx1"/>
                </a:solidFill>
              </a:rPr>
              <a:t>Настройка </a:t>
            </a:r>
            <a:r>
              <a:rPr lang="ru-RU" sz="1050" dirty="0" err="1" smtClean="0">
                <a:solidFill>
                  <a:schemeClr val="tx1"/>
                </a:solidFill>
              </a:rPr>
              <a:t>веб-сервера</a:t>
            </a:r>
            <a:r>
              <a:rPr lang="ru-RU" sz="1050" dirty="0" smtClean="0">
                <a:solidFill>
                  <a:schemeClr val="tx1"/>
                </a:solidFill>
              </a:rPr>
              <a:t> </a:t>
            </a:r>
            <a:r>
              <a:rPr lang="en-US" sz="1050" dirty="0" smtClean="0">
                <a:solidFill>
                  <a:schemeClr val="tx1"/>
                </a:solidFill>
              </a:rPr>
              <a:t>Apache </a:t>
            </a:r>
            <a:r>
              <a:rPr lang="ru-RU" sz="1050" dirty="0" smtClean="0">
                <a:solidFill>
                  <a:schemeClr val="tx1"/>
                </a:solidFill>
              </a:rPr>
              <a:t>для</a:t>
            </a:r>
            <a:r>
              <a:rPr lang="en-US" sz="1050" dirty="0" smtClean="0">
                <a:solidFill>
                  <a:schemeClr val="tx1"/>
                </a:solidFill>
              </a:rPr>
              <a:t> </a:t>
            </a:r>
            <a:r>
              <a:rPr lang="ru-RU" sz="1050" dirty="0" smtClean="0">
                <a:solidFill>
                  <a:schemeClr val="tx1"/>
                </a:solidFill>
              </a:rPr>
              <a:t>работы параллельно с </a:t>
            </a:r>
            <a:r>
              <a:rPr lang="be-BY" sz="1050" dirty="0" smtClean="0">
                <a:solidFill>
                  <a:schemeClr val="tx1"/>
                </a:solidFill>
              </a:rPr>
              <a:t>веб-сервером </a:t>
            </a:r>
            <a:r>
              <a:rPr lang="en-US" sz="1050" dirty="0" err="1" smtClean="0">
                <a:solidFill>
                  <a:schemeClr val="tx1"/>
                </a:solidFill>
              </a:rPr>
              <a:t>nginx</a:t>
            </a:r>
            <a:r>
              <a:rPr lang="en-US" sz="1050" dirty="0" smtClean="0">
                <a:solidFill>
                  <a:schemeClr val="tx1"/>
                </a:solidFill>
              </a:rPr>
              <a:t>.</a:t>
            </a:r>
            <a:r>
              <a:rPr lang="ru-RU" sz="1050" dirty="0" smtClean="0">
                <a:solidFill>
                  <a:schemeClr val="tx1"/>
                </a:solidFill>
              </a:rPr>
              <a:t> </a:t>
            </a:r>
            <a:endParaRPr lang="en-US" sz="1050" dirty="0" smtClean="0">
              <a:solidFill>
                <a:schemeClr val="tx1"/>
              </a:solidFill>
            </a:endParaRPr>
          </a:p>
          <a:p>
            <a:pPr marL="514350" indent="-514350" algn="l">
              <a:spcBef>
                <a:spcPts val="0"/>
              </a:spcBef>
              <a:buFont typeface="Arial" pitchFamily="34" charset="0"/>
              <a:buAutoNum type="arabicPeriod"/>
            </a:pPr>
            <a:r>
              <a:rPr lang="ru-RU" sz="1050" dirty="0" smtClean="0">
                <a:solidFill>
                  <a:schemeClr val="tx1"/>
                </a:solidFill>
              </a:rPr>
              <a:t>Состав и возможности почтового сервера с </a:t>
            </a:r>
            <a:r>
              <a:rPr lang="ru-RU" sz="1050" dirty="0" err="1" smtClean="0">
                <a:solidFill>
                  <a:schemeClr val="tx1"/>
                </a:solidFill>
              </a:rPr>
              <a:t>веб-интерфейсом</a:t>
            </a:r>
            <a:r>
              <a:rPr lang="ru-RU" sz="1050" dirty="0" smtClean="0">
                <a:solidFill>
                  <a:schemeClr val="tx1"/>
                </a:solidFill>
              </a:rPr>
              <a:t> </a:t>
            </a:r>
            <a:r>
              <a:rPr lang="en-US" sz="1050" dirty="0" err="1" smtClean="0">
                <a:solidFill>
                  <a:schemeClr val="tx1"/>
                </a:solidFill>
              </a:rPr>
              <a:t>iRedMail</a:t>
            </a:r>
            <a:r>
              <a:rPr lang="en-US" sz="1050" dirty="0" smtClean="0">
                <a:solidFill>
                  <a:schemeClr val="tx1"/>
                </a:solidFill>
              </a:rPr>
              <a:t>.</a:t>
            </a:r>
            <a:r>
              <a:rPr lang="ru-RU" sz="1050" dirty="0" smtClean="0">
                <a:solidFill>
                  <a:schemeClr val="tx1"/>
                </a:solidFill>
              </a:rPr>
              <a:t> </a:t>
            </a:r>
          </a:p>
          <a:p>
            <a:pPr marL="514350" indent="-514350" algn="l">
              <a:spcBef>
                <a:spcPts val="0"/>
              </a:spcBef>
              <a:buFont typeface="Arial" pitchFamily="34" charset="0"/>
              <a:buAutoNum type="arabicPeriod"/>
            </a:pPr>
            <a:r>
              <a:rPr lang="ru-RU" sz="1050" dirty="0" smtClean="0">
                <a:solidFill>
                  <a:schemeClr val="tx1"/>
                </a:solidFill>
              </a:rPr>
              <a:t>Протоколы </a:t>
            </a:r>
            <a:r>
              <a:rPr lang="en-US" sz="1050" dirty="0" smtClean="0">
                <a:solidFill>
                  <a:schemeClr val="tx1"/>
                </a:solidFill>
              </a:rPr>
              <a:t>SMTP, POP3 </a:t>
            </a:r>
            <a:r>
              <a:rPr lang="ru-RU" sz="1050" dirty="0" smtClean="0">
                <a:solidFill>
                  <a:schemeClr val="tx1"/>
                </a:solidFill>
              </a:rPr>
              <a:t>и </a:t>
            </a:r>
            <a:r>
              <a:rPr lang="en-US" sz="1050" dirty="0" smtClean="0">
                <a:solidFill>
                  <a:schemeClr val="tx1"/>
                </a:solidFill>
              </a:rPr>
              <a:t>IMAP4.</a:t>
            </a:r>
          </a:p>
          <a:p>
            <a:pPr marL="514350" indent="-514350" algn="l">
              <a:spcBef>
                <a:spcPts val="0"/>
              </a:spcBef>
              <a:buFont typeface="Arial" pitchFamily="34" charset="0"/>
              <a:buAutoNum type="arabicPeriod"/>
            </a:pPr>
            <a:r>
              <a:rPr lang="ru-RU" sz="1050" dirty="0" smtClean="0">
                <a:solidFill>
                  <a:schemeClr val="tx1"/>
                </a:solidFill>
              </a:rPr>
              <a:t>Установка почтового сервера с </a:t>
            </a:r>
            <a:r>
              <a:rPr lang="ru-RU" sz="1050" dirty="0" err="1" smtClean="0">
                <a:solidFill>
                  <a:schemeClr val="tx1"/>
                </a:solidFill>
              </a:rPr>
              <a:t>веб-интерфейсом</a:t>
            </a:r>
            <a:r>
              <a:rPr lang="ru-RU" sz="1050" dirty="0" smtClean="0">
                <a:solidFill>
                  <a:schemeClr val="tx1"/>
                </a:solidFill>
              </a:rPr>
              <a:t> </a:t>
            </a:r>
            <a:r>
              <a:rPr lang="en-US" sz="1050" dirty="0" err="1" smtClean="0">
                <a:solidFill>
                  <a:schemeClr val="tx1"/>
                </a:solidFill>
              </a:rPr>
              <a:t>iRedMail</a:t>
            </a:r>
            <a:r>
              <a:rPr lang="en-US" sz="1050" dirty="0" smtClean="0">
                <a:solidFill>
                  <a:schemeClr val="tx1"/>
                </a:solidFill>
              </a:rPr>
              <a:t>.</a:t>
            </a:r>
          </a:p>
          <a:p>
            <a:pPr marL="514350" indent="-514350" algn="l">
              <a:spcBef>
                <a:spcPts val="0"/>
              </a:spcBef>
              <a:buFont typeface="Arial" pitchFamily="34" charset="0"/>
              <a:buAutoNum type="arabicPeriod"/>
            </a:pPr>
            <a:r>
              <a:rPr lang="ru-RU" sz="1050" dirty="0" smtClean="0">
                <a:solidFill>
                  <a:schemeClr val="tx1"/>
                </a:solidFill>
              </a:rPr>
              <a:t>Настройка межсетевого экрана с помощью утилит </a:t>
            </a:r>
            <a:r>
              <a:rPr lang="en-US" sz="1050" dirty="0" err="1" smtClean="0">
                <a:solidFill>
                  <a:schemeClr val="tx1"/>
                </a:solidFill>
              </a:rPr>
              <a:t>iptables</a:t>
            </a:r>
            <a:r>
              <a:rPr lang="en-US" sz="1050" dirty="0" smtClean="0">
                <a:solidFill>
                  <a:schemeClr val="tx1"/>
                </a:solidFill>
              </a:rPr>
              <a:t>.</a:t>
            </a:r>
            <a:endParaRPr lang="ru-RU" sz="1050" dirty="0" smtClean="0">
              <a:solidFill>
                <a:schemeClr val="tx1"/>
              </a:solidFill>
            </a:endParaRPr>
          </a:p>
          <a:p>
            <a:pPr marL="514350" indent="-514350" algn="l">
              <a:spcBef>
                <a:spcPts val="0"/>
              </a:spcBef>
              <a:buFont typeface="Arial" pitchFamily="34" charset="0"/>
              <a:buAutoNum type="arabicPeriod"/>
            </a:pPr>
            <a:r>
              <a:rPr lang="ru-RU" sz="1050" dirty="0" smtClean="0">
                <a:solidFill>
                  <a:schemeClr val="tx1"/>
                </a:solidFill>
              </a:rPr>
              <a:t>Настройка упреждающей защиты </a:t>
            </a:r>
            <a:r>
              <a:rPr lang="en-US" sz="1050" dirty="0" err="1" smtClean="0">
                <a:solidFill>
                  <a:schemeClr val="tx1"/>
                </a:solidFill>
              </a:rPr>
              <a:t>AppArmor</a:t>
            </a:r>
            <a:r>
              <a:rPr lang="en-US" sz="1050" dirty="0" smtClean="0">
                <a:solidFill>
                  <a:schemeClr val="tx1"/>
                </a:solidFill>
              </a:rPr>
              <a:t>. </a:t>
            </a:r>
            <a:endParaRPr lang="ru-RU" sz="1050" dirty="0" smtClean="0">
              <a:solidFill>
                <a:schemeClr val="tx1"/>
              </a:solidFill>
            </a:endParaRPr>
          </a:p>
          <a:p>
            <a:pPr marL="514350" indent="-514350" algn="l">
              <a:spcBef>
                <a:spcPts val="0"/>
              </a:spcBef>
              <a:buFont typeface="Arial" pitchFamily="34" charset="0"/>
              <a:buAutoNum type="arabicPeriod"/>
            </a:pPr>
            <a:endParaRPr lang="ru-RU" sz="1050" dirty="0" smtClean="0">
              <a:solidFill>
                <a:schemeClr val="tx1"/>
              </a:solidFill>
            </a:endParaRPr>
          </a:p>
        </p:txBody>
      </p:sp>
      <p:sp>
        <p:nvSpPr>
          <p:cNvPr id="5" name="Подзаголовок 2"/>
          <p:cNvSpPr txBox="1">
            <a:spLocks/>
          </p:cNvSpPr>
          <p:nvPr/>
        </p:nvSpPr>
        <p:spPr>
          <a:xfrm>
            <a:off x="2286000" y="1851670"/>
            <a:ext cx="4572000" cy="504056"/>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400" b="0" i="0" u="none" strike="noStrike" kern="1200" cap="none" spc="0" normalizeH="0" baseline="0" noProof="0" dirty="0" smtClean="0">
                <a:ln>
                  <a:noFill/>
                </a:ln>
                <a:solidFill>
                  <a:schemeClr val="tx1"/>
                </a:solidFill>
                <a:effectLst/>
                <a:uLnTx/>
                <a:uFillTx/>
                <a:latin typeface="+mn-lt"/>
                <a:ea typeface="+mn-ea"/>
                <a:cs typeface="+mn-cs"/>
              </a:rPr>
              <a:t>Лекция </a:t>
            </a:r>
            <a:r>
              <a:rPr kumimoji="0" lang="en-US" sz="3400" b="0" i="0" u="none" strike="noStrike" kern="1200" cap="none" spc="0" normalizeH="0" baseline="0" noProof="0" smtClean="0">
                <a:ln>
                  <a:noFill/>
                </a:ln>
                <a:solidFill>
                  <a:schemeClr val="tx1"/>
                </a:solidFill>
                <a:effectLst/>
                <a:uLnTx/>
                <a:uFillTx/>
                <a:latin typeface="+mn-lt"/>
                <a:ea typeface="+mn-ea"/>
                <a:cs typeface="+mn-cs"/>
              </a:rPr>
              <a:t>20</a:t>
            </a:r>
            <a:r>
              <a:rPr kumimoji="0" lang="ru-RU" sz="3400" b="0" i="0" u="none" strike="noStrike" kern="1200" cap="none" spc="0" normalizeH="0" baseline="0" noProof="0" smtClean="0">
                <a:ln>
                  <a:noFill/>
                </a:ln>
                <a:solidFill>
                  <a:schemeClr val="tx1"/>
                </a:solidFill>
                <a:effectLst/>
                <a:uLnTx/>
                <a:uFillTx/>
                <a:latin typeface="+mn-lt"/>
                <a:ea typeface="+mn-ea"/>
                <a:cs typeface="+mn-cs"/>
              </a:rPr>
              <a:t>:</a:t>
            </a:r>
            <a:endParaRPr kumimoji="0" lang="ru-RU"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16061" y="4517707"/>
            <a:ext cx="492443" cy="646331"/>
          </a:xfrm>
          <a:prstGeom prst="rect">
            <a:avLst/>
          </a:prstGeom>
          <a:noFill/>
        </p:spPr>
        <p:txBody>
          <a:bodyPr wrap="none" rtlCol="0">
            <a:spAutoFit/>
          </a:bodyPr>
          <a:lstStyle/>
          <a:p>
            <a:pPr algn="r"/>
            <a:r>
              <a:rPr lang="ru-RU" sz="3600" dirty="0" smtClean="0">
                <a:solidFill>
                  <a:srgbClr val="FF0000"/>
                </a:solidFill>
              </a:rPr>
              <a:t>4</a:t>
            </a:r>
            <a:endParaRPr lang="ru-RU" sz="3600" dirty="0">
              <a:solidFill>
                <a:srgbClr val="FF0000"/>
              </a:solidFill>
            </a:endParaRPr>
          </a:p>
        </p:txBody>
      </p:sp>
      <p:pic>
        <p:nvPicPr>
          <p:cNvPr id="8194" name="Picture 2" descr="E:\печать\disk\pvdisplay.PNG"/>
          <p:cNvPicPr>
            <a:picLocks noChangeAspect="1" noChangeArrowheads="1"/>
          </p:cNvPicPr>
          <p:nvPr/>
        </p:nvPicPr>
        <p:blipFill>
          <a:blip r:embed="rId3" cstate="print"/>
          <a:srcRect/>
          <a:stretch>
            <a:fillRect/>
          </a:stretch>
        </p:blipFill>
        <p:spPr bwMode="auto">
          <a:xfrm>
            <a:off x="0" y="750295"/>
            <a:ext cx="9144000" cy="364291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E:\печать\disk\pvresize.PNG"/>
          <p:cNvPicPr>
            <a:picLocks noChangeAspect="1" noChangeArrowheads="1"/>
          </p:cNvPicPr>
          <p:nvPr/>
        </p:nvPicPr>
        <p:blipFill>
          <a:blip r:embed="rId3" cstate="print"/>
          <a:srcRect/>
          <a:stretch>
            <a:fillRect/>
          </a:stretch>
        </p:blipFill>
        <p:spPr bwMode="auto">
          <a:xfrm>
            <a:off x="277180" y="-7522"/>
            <a:ext cx="8589640" cy="5151022"/>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16061" y="4517707"/>
            <a:ext cx="492443" cy="646331"/>
          </a:xfrm>
          <a:prstGeom prst="rect">
            <a:avLst/>
          </a:prstGeom>
          <a:noFill/>
        </p:spPr>
        <p:txBody>
          <a:bodyPr wrap="none" rtlCol="0">
            <a:spAutoFit/>
          </a:bodyPr>
          <a:lstStyle/>
          <a:p>
            <a:pPr algn="r"/>
            <a:r>
              <a:rPr lang="ru-RU" sz="3600" dirty="0" smtClean="0">
                <a:solidFill>
                  <a:srgbClr val="FF0000"/>
                </a:solidFill>
              </a:rPr>
              <a:t>5</a:t>
            </a:r>
            <a:endParaRPr lang="ru-RU" sz="3600" dirty="0">
              <a:solidFill>
                <a:srgbClr val="FF0000"/>
              </a:solidFill>
            </a:endParaRPr>
          </a:p>
        </p:txBody>
      </p:sp>
      <p:pic>
        <p:nvPicPr>
          <p:cNvPr id="10242" name="Picture 2" descr="E:\печать\disk\vgdisplay.PNG"/>
          <p:cNvPicPr>
            <a:picLocks noChangeAspect="1" noChangeArrowheads="1"/>
          </p:cNvPicPr>
          <p:nvPr/>
        </p:nvPicPr>
        <p:blipFill>
          <a:blip r:embed="rId3" cstate="print"/>
          <a:srcRect/>
          <a:stretch>
            <a:fillRect/>
          </a:stretch>
        </p:blipFill>
        <p:spPr bwMode="auto">
          <a:xfrm>
            <a:off x="0" y="0"/>
            <a:ext cx="8604448" cy="515298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E:\печать\disk\vgextend.PNG"/>
          <p:cNvPicPr>
            <a:picLocks noChangeAspect="1" noChangeArrowheads="1"/>
          </p:cNvPicPr>
          <p:nvPr/>
        </p:nvPicPr>
        <p:blipFill>
          <a:blip r:embed="rId3" cstate="print"/>
          <a:srcRect/>
          <a:stretch>
            <a:fillRect/>
          </a:stretch>
        </p:blipFill>
        <p:spPr bwMode="auto">
          <a:xfrm>
            <a:off x="0" y="1093005"/>
            <a:ext cx="9144000" cy="295749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E:\печать\disk\lvdisplay.PNG"/>
          <p:cNvPicPr>
            <a:picLocks noChangeAspect="1" noChangeArrowheads="1"/>
          </p:cNvPicPr>
          <p:nvPr/>
        </p:nvPicPr>
        <p:blipFill>
          <a:blip r:embed="rId3" cstate="print"/>
          <a:srcRect/>
          <a:stretch>
            <a:fillRect/>
          </a:stretch>
        </p:blipFill>
        <p:spPr bwMode="auto">
          <a:xfrm>
            <a:off x="0" y="0"/>
            <a:ext cx="9360717" cy="5143500"/>
          </a:xfrm>
          <a:prstGeom prst="rect">
            <a:avLst/>
          </a:prstGeom>
          <a:noFill/>
        </p:spPr>
      </p:pic>
      <p:sp>
        <p:nvSpPr>
          <p:cNvPr id="3" name="TextBox 2"/>
          <p:cNvSpPr txBox="1"/>
          <p:nvPr/>
        </p:nvSpPr>
        <p:spPr>
          <a:xfrm>
            <a:off x="8616061" y="4517707"/>
            <a:ext cx="492443" cy="646331"/>
          </a:xfrm>
          <a:prstGeom prst="rect">
            <a:avLst/>
          </a:prstGeom>
          <a:noFill/>
        </p:spPr>
        <p:txBody>
          <a:bodyPr wrap="none" rtlCol="0">
            <a:spAutoFit/>
          </a:bodyPr>
          <a:lstStyle/>
          <a:p>
            <a:pPr algn="r"/>
            <a:r>
              <a:rPr lang="ru-RU" sz="3600" dirty="0" smtClean="0">
                <a:solidFill>
                  <a:srgbClr val="FF0000"/>
                </a:solidFill>
              </a:rPr>
              <a:t>6</a:t>
            </a:r>
            <a:endParaRPr lang="ru-RU" sz="3600"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E:\печать\disk\lvresize.PNG"/>
          <p:cNvPicPr>
            <a:picLocks noChangeAspect="1" noChangeArrowheads="1"/>
          </p:cNvPicPr>
          <p:nvPr/>
        </p:nvPicPr>
        <p:blipFill>
          <a:blip r:embed="rId3" cstate="print"/>
          <a:srcRect/>
          <a:stretch>
            <a:fillRect/>
          </a:stretch>
        </p:blipFill>
        <p:spPr bwMode="auto">
          <a:xfrm>
            <a:off x="0" y="2108670"/>
            <a:ext cx="9144000" cy="926161"/>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16061" y="4517707"/>
            <a:ext cx="492443" cy="646331"/>
          </a:xfrm>
          <a:prstGeom prst="rect">
            <a:avLst/>
          </a:prstGeom>
          <a:noFill/>
        </p:spPr>
        <p:txBody>
          <a:bodyPr wrap="none" rtlCol="0">
            <a:spAutoFit/>
          </a:bodyPr>
          <a:lstStyle/>
          <a:p>
            <a:pPr algn="r"/>
            <a:r>
              <a:rPr lang="ru-RU" sz="3600" dirty="0" smtClean="0">
                <a:solidFill>
                  <a:srgbClr val="FF0000"/>
                </a:solidFill>
              </a:rPr>
              <a:t>7</a:t>
            </a:r>
            <a:endParaRPr lang="ru-RU" sz="3600" dirty="0">
              <a:solidFill>
                <a:srgbClr val="FF0000"/>
              </a:solidFill>
            </a:endParaRPr>
          </a:p>
        </p:txBody>
      </p:sp>
      <p:pic>
        <p:nvPicPr>
          <p:cNvPr id="14338" name="Picture 2" descr="E:\печать\disk\xfs.PNG"/>
          <p:cNvPicPr>
            <a:picLocks noChangeAspect="1" noChangeArrowheads="1"/>
          </p:cNvPicPr>
          <p:nvPr/>
        </p:nvPicPr>
        <p:blipFill>
          <a:blip r:embed="rId3" cstate="print"/>
          <a:srcRect/>
          <a:stretch>
            <a:fillRect/>
          </a:stretch>
        </p:blipFill>
        <p:spPr bwMode="auto">
          <a:xfrm>
            <a:off x="0" y="14049"/>
            <a:ext cx="9144000" cy="1837621"/>
          </a:xfrm>
          <a:prstGeom prst="rect">
            <a:avLst/>
          </a:prstGeom>
          <a:noFill/>
        </p:spPr>
      </p:pic>
      <p:pic>
        <p:nvPicPr>
          <p:cNvPr id="14339" name="Picture 3"/>
          <p:cNvPicPr>
            <a:picLocks noChangeAspect="1" noChangeArrowheads="1"/>
          </p:cNvPicPr>
          <p:nvPr/>
        </p:nvPicPr>
        <p:blipFill>
          <a:blip r:embed="rId4" cstate="print"/>
          <a:srcRect/>
          <a:stretch>
            <a:fillRect/>
          </a:stretch>
        </p:blipFill>
        <p:spPr bwMode="auto">
          <a:xfrm>
            <a:off x="0" y="2383617"/>
            <a:ext cx="9144000" cy="220435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cstate="print"/>
          <a:srcRect/>
          <a:stretch>
            <a:fillRect/>
          </a:stretch>
        </p:blipFill>
        <p:spPr bwMode="auto">
          <a:xfrm>
            <a:off x="0" y="1469572"/>
            <a:ext cx="9144000" cy="2204357"/>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16061" y="4517707"/>
            <a:ext cx="492443" cy="646331"/>
          </a:xfrm>
          <a:prstGeom prst="rect">
            <a:avLst/>
          </a:prstGeom>
          <a:noFill/>
        </p:spPr>
        <p:txBody>
          <a:bodyPr wrap="none" rtlCol="0">
            <a:spAutoFit/>
          </a:bodyPr>
          <a:lstStyle/>
          <a:p>
            <a:pPr algn="r"/>
            <a:r>
              <a:rPr lang="ru-RU" sz="3600" dirty="0" smtClean="0">
                <a:solidFill>
                  <a:srgbClr val="FF0000"/>
                </a:solidFill>
              </a:rPr>
              <a:t>8</a:t>
            </a:r>
            <a:endParaRPr lang="ru-RU" sz="3600" dirty="0">
              <a:solidFill>
                <a:srgbClr val="FF0000"/>
              </a:solidFill>
            </a:endParaRPr>
          </a:p>
        </p:txBody>
      </p:sp>
      <p:pic>
        <p:nvPicPr>
          <p:cNvPr id="15362" name="Picture 2" descr="E:\печать\disk\resize2fs.PNG"/>
          <p:cNvPicPr>
            <a:picLocks noChangeAspect="1" noChangeArrowheads="1"/>
          </p:cNvPicPr>
          <p:nvPr/>
        </p:nvPicPr>
        <p:blipFill>
          <a:blip r:embed="rId3" cstate="print"/>
          <a:srcRect/>
          <a:stretch>
            <a:fillRect/>
          </a:stretch>
        </p:blipFill>
        <p:spPr bwMode="auto">
          <a:xfrm>
            <a:off x="0" y="0"/>
            <a:ext cx="8577096" cy="51435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16061" y="4517707"/>
            <a:ext cx="492443" cy="646331"/>
          </a:xfrm>
          <a:prstGeom prst="rect">
            <a:avLst/>
          </a:prstGeom>
          <a:noFill/>
        </p:spPr>
        <p:txBody>
          <a:bodyPr wrap="none" rtlCol="0">
            <a:spAutoFit/>
          </a:bodyPr>
          <a:lstStyle/>
          <a:p>
            <a:pPr algn="r"/>
            <a:r>
              <a:rPr lang="ru-RU" sz="3600" dirty="0" smtClean="0">
                <a:solidFill>
                  <a:srgbClr val="FF0000"/>
                </a:solidFill>
              </a:rPr>
              <a:t>9</a:t>
            </a:r>
            <a:endParaRPr lang="ru-RU" sz="3600" dirty="0">
              <a:solidFill>
                <a:srgbClr val="FF0000"/>
              </a:solidFill>
            </a:endParaRPr>
          </a:p>
        </p:txBody>
      </p:sp>
      <p:pic>
        <p:nvPicPr>
          <p:cNvPr id="17411" name="Picture 3" descr="E:\печать\iredmail\db-export.png"/>
          <p:cNvPicPr>
            <a:picLocks noChangeAspect="1" noChangeArrowheads="1"/>
          </p:cNvPicPr>
          <p:nvPr/>
        </p:nvPicPr>
        <p:blipFill>
          <a:blip r:embed="rId3" cstate="print"/>
          <a:srcRect/>
          <a:stretch>
            <a:fillRect/>
          </a:stretch>
        </p:blipFill>
        <p:spPr bwMode="auto">
          <a:xfrm>
            <a:off x="1138407" y="0"/>
            <a:ext cx="6867186" cy="5167313"/>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8"/>
            <a:ext cx="8229600" cy="1141635"/>
          </a:xfrm>
        </p:spPr>
        <p:txBody>
          <a:bodyPr>
            <a:normAutofit/>
          </a:bodyPr>
          <a:lstStyle/>
          <a:p>
            <a:r>
              <a:rPr lang="ru-RU" dirty="0" smtClean="0"/>
              <a:t>Управление пакетами</a:t>
            </a:r>
            <a:endParaRPr lang="ru-RU" dirty="0"/>
          </a:p>
        </p:txBody>
      </p:sp>
      <p:sp>
        <p:nvSpPr>
          <p:cNvPr id="3" name="Содержимое 2"/>
          <p:cNvSpPr>
            <a:spLocks noGrp="1"/>
          </p:cNvSpPr>
          <p:nvPr>
            <p:ph idx="1"/>
          </p:nvPr>
        </p:nvSpPr>
        <p:spPr>
          <a:xfrm>
            <a:off x="0" y="1491630"/>
            <a:ext cx="9144000" cy="3651869"/>
          </a:xfrm>
        </p:spPr>
        <p:txBody>
          <a:bodyPr>
            <a:normAutofit fontScale="70000" lnSpcReduction="20000"/>
          </a:bodyPr>
          <a:lstStyle/>
          <a:p>
            <a:r>
              <a:rPr lang="en-US" dirty="0" smtClean="0"/>
              <a:t>* – </a:t>
            </a:r>
            <a:r>
              <a:rPr lang="ru-RU" dirty="0" smtClean="0"/>
              <a:t>произвольная часть имени пакета</a:t>
            </a:r>
          </a:p>
          <a:p>
            <a:r>
              <a:rPr lang="en-US" dirty="0" smtClean="0"/>
              <a:t>apt update – </a:t>
            </a:r>
            <a:r>
              <a:rPr lang="ru-RU" dirty="0" smtClean="0"/>
              <a:t>загрузка из </a:t>
            </a:r>
            <a:r>
              <a:rPr lang="ru-RU" dirty="0" err="1" smtClean="0"/>
              <a:t>репозиториев</a:t>
            </a:r>
            <a:r>
              <a:rPr lang="ru-RU" dirty="0" smtClean="0"/>
              <a:t> актуальный список номеров версий пакетов</a:t>
            </a:r>
          </a:p>
          <a:p>
            <a:r>
              <a:rPr lang="en-US" dirty="0" smtClean="0"/>
              <a:t>apt list – </a:t>
            </a:r>
            <a:r>
              <a:rPr lang="ru-RU" dirty="0" smtClean="0"/>
              <a:t>просмотр пакетов по названию</a:t>
            </a:r>
          </a:p>
          <a:p>
            <a:r>
              <a:rPr lang="en-US" dirty="0" smtClean="0"/>
              <a:t>apt install – </a:t>
            </a:r>
            <a:r>
              <a:rPr lang="ru-RU" dirty="0" smtClean="0"/>
              <a:t>установка пакетов</a:t>
            </a:r>
          </a:p>
          <a:p>
            <a:r>
              <a:rPr lang="en-US" dirty="0" smtClean="0">
                <a:solidFill>
                  <a:srgbClr val="FF0000"/>
                </a:solidFill>
              </a:rPr>
              <a:t>apt remove – </a:t>
            </a:r>
            <a:r>
              <a:rPr lang="ru-RU" dirty="0" smtClean="0">
                <a:solidFill>
                  <a:srgbClr val="FF0000"/>
                </a:solidFill>
              </a:rPr>
              <a:t>удаление пакетов с сохранением конфигурации</a:t>
            </a:r>
          </a:p>
          <a:p>
            <a:r>
              <a:rPr lang="en-US" dirty="0" smtClean="0">
                <a:solidFill>
                  <a:srgbClr val="FF0000"/>
                </a:solidFill>
              </a:rPr>
              <a:t>apt purge – </a:t>
            </a:r>
            <a:r>
              <a:rPr lang="ru-RU" dirty="0" smtClean="0">
                <a:solidFill>
                  <a:srgbClr val="FF0000"/>
                </a:solidFill>
              </a:rPr>
              <a:t>удаление пакетов без сохранения конфигурации</a:t>
            </a:r>
          </a:p>
          <a:p>
            <a:r>
              <a:rPr lang="en-US" dirty="0" smtClean="0"/>
              <a:t>apt upgrade – </a:t>
            </a:r>
            <a:r>
              <a:rPr lang="ru-RU" dirty="0" smtClean="0"/>
              <a:t>обновление установленных пакетов</a:t>
            </a:r>
          </a:p>
          <a:p>
            <a:endParaRPr lang="ru-RU" dirty="0"/>
          </a:p>
        </p:txBody>
      </p:sp>
      <p:sp>
        <p:nvSpPr>
          <p:cNvPr id="4" name="TextBox 3"/>
          <p:cNvSpPr txBox="1"/>
          <p:nvPr/>
        </p:nvSpPr>
        <p:spPr>
          <a:xfrm>
            <a:off x="8616061" y="4083918"/>
            <a:ext cx="492443" cy="646331"/>
          </a:xfrm>
          <a:prstGeom prst="rect">
            <a:avLst/>
          </a:prstGeom>
          <a:noFill/>
        </p:spPr>
        <p:txBody>
          <a:bodyPr wrap="none" rtlCol="0">
            <a:spAutoFit/>
          </a:bodyPr>
          <a:lstStyle/>
          <a:p>
            <a:r>
              <a:rPr lang="en-US" sz="3600" dirty="0" smtClean="0">
                <a:solidFill>
                  <a:srgbClr val="FF0000"/>
                </a:solidFill>
              </a:rPr>
              <a:t>1</a:t>
            </a:r>
            <a:endParaRPr lang="ru-RU" sz="3600"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печать\iredmail\maria-vs-mysql.PNG"/>
          <p:cNvPicPr>
            <a:picLocks noChangeAspect="1" noChangeArrowheads="1"/>
          </p:cNvPicPr>
          <p:nvPr/>
        </p:nvPicPr>
        <p:blipFill>
          <a:blip r:embed="rId3" cstate="print"/>
          <a:srcRect r="2540"/>
          <a:stretch>
            <a:fillRect/>
          </a:stretch>
        </p:blipFill>
        <p:spPr bwMode="auto">
          <a:xfrm>
            <a:off x="-1" y="0"/>
            <a:ext cx="8388425" cy="5143500"/>
          </a:xfrm>
          <a:prstGeom prst="rect">
            <a:avLst/>
          </a:prstGeom>
          <a:noFill/>
        </p:spPr>
      </p:pic>
      <p:sp>
        <p:nvSpPr>
          <p:cNvPr id="3" name="TextBox 2"/>
          <p:cNvSpPr txBox="1"/>
          <p:nvPr/>
        </p:nvSpPr>
        <p:spPr>
          <a:xfrm>
            <a:off x="8308285" y="4517707"/>
            <a:ext cx="800219" cy="646331"/>
          </a:xfrm>
          <a:prstGeom prst="rect">
            <a:avLst/>
          </a:prstGeom>
          <a:noFill/>
        </p:spPr>
        <p:txBody>
          <a:bodyPr wrap="none" rtlCol="0">
            <a:spAutoFit/>
          </a:bodyPr>
          <a:lstStyle/>
          <a:p>
            <a:pPr algn="r"/>
            <a:r>
              <a:rPr lang="ru-RU" sz="3600" dirty="0" smtClean="0">
                <a:solidFill>
                  <a:srgbClr val="FF0000"/>
                </a:solidFill>
              </a:rPr>
              <a:t>10</a:t>
            </a:r>
            <a:endParaRPr lang="ru-RU" sz="3600"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печать\iredmail\maria-db-install.PNG"/>
          <p:cNvPicPr>
            <a:picLocks noChangeAspect="1" noChangeArrowheads="1"/>
          </p:cNvPicPr>
          <p:nvPr/>
        </p:nvPicPr>
        <p:blipFill>
          <a:blip r:embed="rId3" cstate="print"/>
          <a:srcRect/>
          <a:stretch>
            <a:fillRect/>
          </a:stretch>
        </p:blipFill>
        <p:spPr bwMode="auto">
          <a:xfrm>
            <a:off x="275380" y="0"/>
            <a:ext cx="8593241" cy="51435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extBox 3"/>
          <p:cNvSpPr txBox="1"/>
          <p:nvPr/>
        </p:nvSpPr>
        <p:spPr>
          <a:xfrm>
            <a:off x="0" y="217260"/>
            <a:ext cx="9144000" cy="4708981"/>
          </a:xfrm>
          <a:prstGeom prst="rect">
            <a:avLst/>
          </a:prstGeom>
          <a:noFill/>
        </p:spPr>
        <p:txBody>
          <a:bodyPr wrap="square" rtlCol="0">
            <a:spAutoFit/>
          </a:bodyPr>
          <a:lstStyle/>
          <a:p>
            <a:r>
              <a:rPr lang="ru-RU" sz="2000" dirty="0" err="1" smtClean="0"/>
              <a:t>MariaDB</a:t>
            </a:r>
            <a:r>
              <a:rPr lang="ru-RU" sz="2000" dirty="0" smtClean="0"/>
              <a:t> — ответвление от системы управления базами данных </a:t>
            </a:r>
            <a:r>
              <a:rPr lang="ru-RU" sz="2000" dirty="0" err="1" smtClean="0"/>
              <a:t>MySQL</a:t>
            </a:r>
            <a:r>
              <a:rPr lang="ru-RU" sz="2000" dirty="0" smtClean="0"/>
              <a:t>, разрабатываемое сообществом под лицензией GNU GPL. Разработку и поддержку </a:t>
            </a:r>
            <a:r>
              <a:rPr lang="ru-RU" sz="2000" dirty="0" err="1" smtClean="0"/>
              <a:t>MariaDB</a:t>
            </a:r>
            <a:r>
              <a:rPr lang="ru-RU" sz="2000" dirty="0" smtClean="0"/>
              <a:t> осуществляет компания </a:t>
            </a:r>
            <a:r>
              <a:rPr lang="ru-RU" sz="2000" dirty="0" err="1" smtClean="0"/>
              <a:t>MariaDB</a:t>
            </a:r>
            <a:r>
              <a:rPr lang="ru-RU" sz="2000" dirty="0" smtClean="0"/>
              <a:t> </a:t>
            </a:r>
            <a:r>
              <a:rPr lang="ru-RU" sz="2000" dirty="0" err="1" smtClean="0"/>
              <a:t>Corporation</a:t>
            </a:r>
            <a:r>
              <a:rPr lang="ru-RU" sz="2000" dirty="0" smtClean="0"/>
              <a:t> </a:t>
            </a:r>
            <a:r>
              <a:rPr lang="ru-RU" sz="2000" dirty="0" err="1" smtClean="0"/>
              <a:t>Ab</a:t>
            </a:r>
            <a:r>
              <a:rPr lang="ru-RU" sz="2000" dirty="0" smtClean="0"/>
              <a:t> и фонд </a:t>
            </a:r>
            <a:r>
              <a:rPr lang="ru-RU" sz="2000" dirty="0" err="1" smtClean="0"/>
              <a:t>MariaDB</a:t>
            </a:r>
            <a:r>
              <a:rPr lang="ru-RU" sz="2000" dirty="0" smtClean="0"/>
              <a:t> </a:t>
            </a:r>
            <a:r>
              <a:rPr lang="ru-RU" sz="2000" dirty="0" err="1" smtClean="0"/>
              <a:t>Foundation</a:t>
            </a:r>
            <a:r>
              <a:rPr lang="ru-RU" sz="2000" dirty="0" smtClean="0"/>
              <a:t>.</a:t>
            </a:r>
          </a:p>
          <a:p>
            <a:endParaRPr lang="ru-RU" sz="2000" dirty="0" smtClean="0"/>
          </a:p>
          <a:p>
            <a:r>
              <a:rPr lang="ru-RU" sz="2000" dirty="0" smtClean="0"/>
              <a:t>Толчком к созданию стала необходимость обеспечения свободного статуса СУБД, в противовес политике лицензирования </a:t>
            </a:r>
            <a:r>
              <a:rPr lang="ru-RU" sz="2000" dirty="0" err="1" smtClean="0"/>
              <a:t>MySQL</a:t>
            </a:r>
            <a:r>
              <a:rPr lang="ru-RU" sz="2000" dirty="0" smtClean="0"/>
              <a:t> компанией </a:t>
            </a:r>
            <a:r>
              <a:rPr lang="ru-RU" sz="2000" dirty="0" err="1" smtClean="0"/>
              <a:t>Oracle</a:t>
            </a:r>
            <a:r>
              <a:rPr lang="ru-RU" sz="2000" dirty="0" smtClean="0"/>
              <a:t>. Основателями проекта выступили первоначальные разработчики </a:t>
            </a:r>
            <a:r>
              <a:rPr lang="ru-RU" sz="2000" dirty="0" err="1" smtClean="0"/>
              <a:t>MySQL</a:t>
            </a:r>
            <a:r>
              <a:rPr lang="ru-RU" sz="2000" dirty="0" smtClean="0"/>
              <a:t>. Система лицензирования </a:t>
            </a:r>
            <a:r>
              <a:rPr lang="ru-RU" sz="2000" dirty="0" err="1" smtClean="0"/>
              <a:t>MariaDB</a:t>
            </a:r>
            <a:r>
              <a:rPr lang="ru-RU" sz="2000" dirty="0" smtClean="0"/>
              <a:t> обязывает участников, желающих добавить свой код в основную ветку СУБД, обмениваться своими авторскими правами с </a:t>
            </a:r>
            <a:r>
              <a:rPr lang="ru-RU" sz="2000" dirty="0" err="1" smtClean="0"/>
              <a:t>MariaDB</a:t>
            </a:r>
            <a:r>
              <a:rPr lang="ru-RU" sz="2000" dirty="0" smtClean="0"/>
              <a:t> </a:t>
            </a:r>
            <a:r>
              <a:rPr lang="ru-RU" sz="2000" dirty="0" err="1" smtClean="0"/>
              <a:t>Foundation</a:t>
            </a:r>
            <a:r>
              <a:rPr lang="ru-RU" sz="2000" dirty="0" smtClean="0"/>
              <a:t> для охраны лицензии и возможности создавать критические исправления для </a:t>
            </a:r>
            <a:r>
              <a:rPr lang="ru-RU" sz="2000" dirty="0" err="1" smtClean="0"/>
              <a:t>MySQL</a:t>
            </a:r>
            <a:r>
              <a:rPr lang="ru-RU" sz="2000" dirty="0" smtClean="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25036"/>
            <a:ext cx="9144000" cy="4093428"/>
          </a:xfrm>
          <a:prstGeom prst="rect">
            <a:avLst/>
          </a:prstGeom>
          <a:noFill/>
        </p:spPr>
        <p:txBody>
          <a:bodyPr wrap="square" rtlCol="0">
            <a:spAutoFit/>
          </a:bodyPr>
          <a:lstStyle/>
          <a:p>
            <a:r>
              <a:rPr lang="ru-RU" sz="2000" dirty="0" err="1" smtClean="0"/>
              <a:t>MariaDB</a:t>
            </a:r>
            <a:r>
              <a:rPr lang="ru-RU" sz="2000" dirty="0" smtClean="0"/>
              <a:t> намерен поддерживать высокую совместимость с </a:t>
            </a:r>
            <a:r>
              <a:rPr lang="ru-RU" sz="2000" dirty="0" err="1" smtClean="0"/>
              <a:t>MySQL</a:t>
            </a:r>
            <a:r>
              <a:rPr lang="ru-RU" sz="2000" dirty="0" smtClean="0"/>
              <a:t>, обеспечивая точное соответствие с API и командами </a:t>
            </a:r>
            <a:r>
              <a:rPr lang="ru-RU" sz="2000" dirty="0" err="1" smtClean="0"/>
              <a:t>MySQL</a:t>
            </a:r>
            <a:r>
              <a:rPr lang="ru-RU" sz="2000" dirty="0" smtClean="0"/>
              <a:t>. В состав </a:t>
            </a:r>
            <a:r>
              <a:rPr lang="ru-RU" sz="2000" dirty="0" err="1" smtClean="0"/>
              <a:t>MariaDB</a:t>
            </a:r>
            <a:r>
              <a:rPr lang="ru-RU" sz="2000" dirty="0" smtClean="0"/>
              <a:t> включена подсистемы хранения данных </a:t>
            </a:r>
            <a:r>
              <a:rPr lang="ru-RU" sz="2000" dirty="0" err="1" smtClean="0"/>
              <a:t>XtraDB</a:t>
            </a:r>
            <a:r>
              <a:rPr lang="ru-RU" sz="2000" dirty="0" smtClean="0"/>
              <a:t> для возможности замены </a:t>
            </a:r>
            <a:r>
              <a:rPr lang="ru-RU" sz="2000" dirty="0" err="1" smtClean="0"/>
              <a:t>InnoDB</a:t>
            </a:r>
            <a:r>
              <a:rPr lang="ru-RU" sz="2000" dirty="0" smtClean="0"/>
              <a:t>, как основной подсистемы хранения. Также включены подсистемы </a:t>
            </a:r>
            <a:r>
              <a:rPr lang="ru-RU" sz="2000" dirty="0" err="1" smtClean="0"/>
              <a:t>Aria</a:t>
            </a:r>
            <a:r>
              <a:rPr lang="ru-RU" sz="2000" dirty="0" smtClean="0"/>
              <a:t>[</a:t>
            </a:r>
            <a:r>
              <a:rPr lang="ru-RU" sz="2000" dirty="0" err="1" smtClean="0"/>
              <a:t>en</a:t>
            </a:r>
            <a:r>
              <a:rPr lang="ru-RU" sz="2000" dirty="0" smtClean="0"/>
              <a:t>], PBXT и </a:t>
            </a:r>
            <a:r>
              <a:rPr lang="ru-RU" sz="2000" dirty="0" err="1" smtClean="0"/>
              <a:t>FederateX</a:t>
            </a:r>
            <a:r>
              <a:rPr lang="ru-RU" sz="2000" dirty="0" smtClean="0"/>
              <a:t>.</a:t>
            </a:r>
          </a:p>
          <a:p>
            <a:endParaRPr lang="ru-RU" sz="2000" dirty="0" smtClean="0"/>
          </a:p>
          <a:p>
            <a:r>
              <a:rPr lang="ru-RU" sz="2000" dirty="0" smtClean="0"/>
              <a:t>Ведущий разработчик — </a:t>
            </a:r>
            <a:r>
              <a:rPr lang="ru-RU" sz="2000" dirty="0" err="1" smtClean="0"/>
              <a:t>Микаэль</a:t>
            </a:r>
            <a:r>
              <a:rPr lang="ru-RU" sz="2000" dirty="0" smtClean="0"/>
              <a:t> </a:t>
            </a:r>
            <a:r>
              <a:rPr lang="ru-RU" sz="2000" dirty="0" err="1" smtClean="0"/>
              <a:t>Видениус</a:t>
            </a:r>
            <a:r>
              <a:rPr lang="ru-RU" sz="2000" dirty="0" smtClean="0"/>
              <a:t>, автор оригинальной версии </a:t>
            </a:r>
            <a:r>
              <a:rPr lang="ru-RU" sz="2000" dirty="0" err="1" smtClean="0"/>
              <a:t>MySQL</a:t>
            </a:r>
            <a:r>
              <a:rPr lang="ru-RU" sz="2000" dirty="0" smtClean="0"/>
              <a:t> и основатель компании </a:t>
            </a:r>
            <a:r>
              <a:rPr lang="ru-RU" sz="2000" dirty="0" err="1" smtClean="0"/>
              <a:t>Monty</a:t>
            </a:r>
            <a:r>
              <a:rPr lang="ru-RU" sz="2000" dirty="0" smtClean="0"/>
              <a:t> </a:t>
            </a:r>
            <a:r>
              <a:rPr lang="ru-RU" sz="2000" dirty="0" err="1" smtClean="0"/>
              <a:t>Program</a:t>
            </a:r>
            <a:r>
              <a:rPr lang="ru-RU" sz="2000" dirty="0" smtClean="0"/>
              <a:t> AB. </a:t>
            </a:r>
            <a:r>
              <a:rPr lang="ru-RU" sz="2000" dirty="0" err="1" smtClean="0"/>
              <a:t>MariaDB</a:t>
            </a:r>
            <a:r>
              <a:rPr lang="ru-RU" sz="2000" dirty="0" smtClean="0"/>
              <a:t> названа, возможно, в честь его младшей дочери Марии (</a:t>
            </a:r>
            <a:r>
              <a:rPr lang="ru-RU" sz="2000" dirty="0" err="1" smtClean="0"/>
              <a:t>Maria</a:t>
            </a:r>
            <a:r>
              <a:rPr lang="ru-RU" sz="2000" dirty="0" smtClean="0"/>
              <a:t>), подобно тому, как </a:t>
            </a:r>
            <a:r>
              <a:rPr lang="ru-RU" sz="2000" dirty="0" err="1" smtClean="0"/>
              <a:t>MySQL</a:t>
            </a:r>
            <a:r>
              <a:rPr lang="ru-RU" sz="2000" dirty="0" smtClean="0"/>
              <a:t> предположительно была названа в честь другой его дочери — Мю (фин. </a:t>
            </a:r>
            <a:r>
              <a:rPr lang="ru-RU" sz="2000" dirty="0" err="1" smtClean="0"/>
              <a:t>My</a:t>
            </a:r>
            <a:r>
              <a:rPr lang="ru-RU" sz="2000" dirty="0" smtClean="0"/>
              <a:t>).</a:t>
            </a:r>
            <a:endParaRPr lang="ru-RU"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08285" y="4517707"/>
            <a:ext cx="800219" cy="646331"/>
          </a:xfrm>
          <a:prstGeom prst="rect">
            <a:avLst/>
          </a:prstGeom>
          <a:noFill/>
        </p:spPr>
        <p:txBody>
          <a:bodyPr wrap="none" rtlCol="0">
            <a:spAutoFit/>
          </a:bodyPr>
          <a:lstStyle/>
          <a:p>
            <a:pPr algn="r"/>
            <a:r>
              <a:rPr lang="ru-RU" sz="3600" dirty="0" smtClean="0">
                <a:solidFill>
                  <a:srgbClr val="FF0000"/>
                </a:solidFill>
              </a:rPr>
              <a:t>11</a:t>
            </a:r>
            <a:endParaRPr lang="ru-RU" sz="3600" dirty="0">
              <a:solidFill>
                <a:srgbClr val="FF0000"/>
              </a:solidFill>
            </a:endParaRPr>
          </a:p>
        </p:txBody>
      </p:sp>
      <p:pic>
        <p:nvPicPr>
          <p:cNvPr id="19458" name="Picture 2" descr="E:\печать\iredmail\mariadb-create-user-and-grant-all.PNG"/>
          <p:cNvPicPr>
            <a:picLocks noChangeAspect="1" noChangeArrowheads="1"/>
          </p:cNvPicPr>
          <p:nvPr/>
        </p:nvPicPr>
        <p:blipFill>
          <a:blip r:embed="rId3" cstate="print"/>
          <a:srcRect/>
          <a:stretch>
            <a:fillRect/>
          </a:stretch>
        </p:blipFill>
        <p:spPr bwMode="auto">
          <a:xfrm>
            <a:off x="0" y="0"/>
            <a:ext cx="9144000" cy="432556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08285" y="4517707"/>
            <a:ext cx="800219" cy="646331"/>
          </a:xfrm>
          <a:prstGeom prst="rect">
            <a:avLst/>
          </a:prstGeom>
          <a:noFill/>
        </p:spPr>
        <p:txBody>
          <a:bodyPr wrap="none" rtlCol="0">
            <a:spAutoFit/>
          </a:bodyPr>
          <a:lstStyle/>
          <a:p>
            <a:pPr algn="r"/>
            <a:r>
              <a:rPr lang="ru-RU" sz="3600" dirty="0" smtClean="0">
                <a:solidFill>
                  <a:srgbClr val="FF0000"/>
                </a:solidFill>
              </a:rPr>
              <a:t>12</a:t>
            </a:r>
            <a:endParaRPr lang="ru-RU" sz="3600" dirty="0">
              <a:solidFill>
                <a:srgbClr val="FF0000"/>
              </a:solidFill>
            </a:endParaRPr>
          </a:p>
        </p:txBody>
      </p:sp>
      <p:pic>
        <p:nvPicPr>
          <p:cNvPr id="20483" name="Picture 3" descr="E:\печать\iredmail\apache-reconfig.PNG"/>
          <p:cNvPicPr>
            <a:picLocks noChangeAspect="1" noChangeArrowheads="1"/>
          </p:cNvPicPr>
          <p:nvPr/>
        </p:nvPicPr>
        <p:blipFill>
          <a:blip r:embed="rId3" cstate="print"/>
          <a:srcRect/>
          <a:stretch>
            <a:fillRect/>
          </a:stretch>
        </p:blipFill>
        <p:spPr bwMode="auto">
          <a:xfrm>
            <a:off x="0" y="1299094"/>
            <a:ext cx="9144000" cy="2545313"/>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E:\печать\iredmail\apache-ports-conf.PNG"/>
          <p:cNvPicPr>
            <a:picLocks noChangeAspect="1" noChangeArrowheads="1"/>
          </p:cNvPicPr>
          <p:nvPr/>
        </p:nvPicPr>
        <p:blipFill>
          <a:blip r:embed="rId3" cstate="print"/>
          <a:srcRect/>
          <a:stretch>
            <a:fillRect/>
          </a:stretch>
        </p:blipFill>
        <p:spPr bwMode="auto">
          <a:xfrm>
            <a:off x="0" y="736329"/>
            <a:ext cx="9144000" cy="3670842"/>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E:\печать\iredmail\apache-virtualhost-8080.PNG"/>
          <p:cNvPicPr>
            <a:picLocks noChangeAspect="1" noChangeArrowheads="1"/>
          </p:cNvPicPr>
          <p:nvPr/>
        </p:nvPicPr>
        <p:blipFill>
          <a:blip r:embed="rId3" cstate="print"/>
          <a:srcRect/>
          <a:stretch>
            <a:fillRect/>
          </a:stretch>
        </p:blipFill>
        <p:spPr bwMode="auto">
          <a:xfrm>
            <a:off x="0" y="1414049"/>
            <a:ext cx="9144000" cy="2315402"/>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08285" y="4517707"/>
            <a:ext cx="800219" cy="646331"/>
          </a:xfrm>
          <a:prstGeom prst="rect">
            <a:avLst/>
          </a:prstGeom>
          <a:noFill/>
        </p:spPr>
        <p:txBody>
          <a:bodyPr wrap="none" rtlCol="0">
            <a:spAutoFit/>
          </a:bodyPr>
          <a:lstStyle/>
          <a:p>
            <a:pPr algn="r"/>
            <a:r>
              <a:rPr lang="ru-RU" sz="3600" dirty="0" smtClean="0">
                <a:solidFill>
                  <a:srgbClr val="FF0000"/>
                </a:solidFill>
              </a:rPr>
              <a:t>13</a:t>
            </a:r>
            <a:endParaRPr lang="ru-RU" sz="3600" dirty="0">
              <a:solidFill>
                <a:srgbClr val="FF0000"/>
              </a:solidFill>
            </a:endParaRPr>
          </a:p>
        </p:txBody>
      </p:sp>
      <p:pic>
        <p:nvPicPr>
          <p:cNvPr id="40963" name="Picture 3" descr="E:\печать\iredmail\arhitecture.png"/>
          <p:cNvPicPr>
            <a:picLocks noChangeAspect="1" noChangeArrowheads="1"/>
          </p:cNvPicPr>
          <p:nvPr/>
        </p:nvPicPr>
        <p:blipFill>
          <a:blip r:embed="rId3" cstate="print"/>
          <a:srcRect/>
          <a:stretch>
            <a:fillRect/>
          </a:stretch>
        </p:blipFill>
        <p:spPr bwMode="auto">
          <a:xfrm>
            <a:off x="690562" y="51470"/>
            <a:ext cx="7762876" cy="851535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1" descr="E:\печать\iredmail\arhitecture.png"/>
          <p:cNvPicPr>
            <a:picLocks noChangeAspect="1" noChangeArrowheads="1"/>
          </p:cNvPicPr>
          <p:nvPr/>
        </p:nvPicPr>
        <p:blipFill>
          <a:blip r:embed="rId3" cstate="print"/>
          <a:srcRect/>
          <a:stretch>
            <a:fillRect/>
          </a:stretch>
        </p:blipFill>
        <p:spPr bwMode="auto">
          <a:xfrm>
            <a:off x="690562" y="-3423320"/>
            <a:ext cx="7762876" cy="851535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16061" y="4517707"/>
            <a:ext cx="492443" cy="646331"/>
          </a:xfrm>
          <a:prstGeom prst="rect">
            <a:avLst/>
          </a:prstGeom>
          <a:noFill/>
        </p:spPr>
        <p:txBody>
          <a:bodyPr wrap="none" rtlCol="0">
            <a:spAutoFit/>
          </a:bodyPr>
          <a:lstStyle/>
          <a:p>
            <a:pPr algn="r"/>
            <a:r>
              <a:rPr lang="ru-RU" sz="3600" dirty="0" smtClean="0">
                <a:solidFill>
                  <a:srgbClr val="FF0000"/>
                </a:solidFill>
              </a:rPr>
              <a:t>2</a:t>
            </a:r>
            <a:endParaRPr lang="ru-RU" sz="3600" dirty="0">
              <a:solidFill>
                <a:srgbClr val="FF0000"/>
              </a:solidFill>
            </a:endParaRPr>
          </a:p>
        </p:txBody>
      </p:sp>
      <p:pic>
        <p:nvPicPr>
          <p:cNvPr id="2" name="Picture 2" descr="E:\печать\disk\df.PNG"/>
          <p:cNvPicPr>
            <a:picLocks noChangeAspect="1" noChangeArrowheads="1"/>
          </p:cNvPicPr>
          <p:nvPr/>
        </p:nvPicPr>
        <p:blipFill>
          <a:blip r:embed="rId3" cstate="print"/>
          <a:srcRect/>
          <a:stretch>
            <a:fillRect/>
          </a:stretch>
        </p:blipFill>
        <p:spPr bwMode="auto">
          <a:xfrm>
            <a:off x="0" y="730454"/>
            <a:ext cx="9144000" cy="3682592"/>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E:\печать\iredmail\roundcube.PNG"/>
          <p:cNvPicPr>
            <a:picLocks noChangeAspect="1" noChangeArrowheads="1"/>
          </p:cNvPicPr>
          <p:nvPr/>
        </p:nvPicPr>
        <p:blipFill>
          <a:blip r:embed="rId3" cstate="print"/>
          <a:srcRect/>
          <a:stretch>
            <a:fillRect/>
          </a:stretch>
        </p:blipFill>
        <p:spPr bwMode="auto">
          <a:xfrm>
            <a:off x="333810" y="0"/>
            <a:ext cx="8476380" cy="51435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E:\печать\iredmail\sogo.PNG"/>
          <p:cNvPicPr>
            <a:picLocks noChangeAspect="1" noChangeArrowheads="1"/>
          </p:cNvPicPr>
          <p:nvPr/>
        </p:nvPicPr>
        <p:blipFill>
          <a:blip r:embed="rId3" cstate="print"/>
          <a:srcRect/>
          <a:stretch>
            <a:fillRect/>
          </a:stretch>
        </p:blipFill>
        <p:spPr bwMode="auto">
          <a:xfrm>
            <a:off x="343869" y="1"/>
            <a:ext cx="8456262" cy="51435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E:\печать\iredmail\iredadmin.png"/>
          <p:cNvPicPr>
            <a:picLocks noChangeAspect="1" noChangeArrowheads="1"/>
          </p:cNvPicPr>
          <p:nvPr/>
        </p:nvPicPr>
        <p:blipFill>
          <a:blip r:embed="rId3" cstate="print"/>
          <a:srcRect/>
          <a:stretch>
            <a:fillRect/>
          </a:stretch>
        </p:blipFill>
        <p:spPr bwMode="auto">
          <a:xfrm>
            <a:off x="332631" y="0"/>
            <a:ext cx="8478738" cy="51435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E:\печать\iredmail\netdata.png"/>
          <p:cNvPicPr>
            <a:picLocks noChangeAspect="1" noChangeArrowheads="1"/>
          </p:cNvPicPr>
          <p:nvPr/>
        </p:nvPicPr>
        <p:blipFill>
          <a:blip r:embed="rId3" cstate="print"/>
          <a:srcRect/>
          <a:stretch>
            <a:fillRect/>
          </a:stretch>
        </p:blipFill>
        <p:spPr bwMode="auto">
          <a:xfrm>
            <a:off x="332631" y="0"/>
            <a:ext cx="8478738" cy="514350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240632" y="0"/>
            <a:ext cx="8662737" cy="51435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08285" y="4517707"/>
            <a:ext cx="800219" cy="646331"/>
          </a:xfrm>
          <a:prstGeom prst="rect">
            <a:avLst/>
          </a:prstGeom>
          <a:noFill/>
        </p:spPr>
        <p:txBody>
          <a:bodyPr wrap="none" rtlCol="0">
            <a:spAutoFit/>
          </a:bodyPr>
          <a:lstStyle/>
          <a:p>
            <a:pPr algn="r"/>
            <a:r>
              <a:rPr lang="ru-RU" sz="3600" dirty="0" smtClean="0">
                <a:solidFill>
                  <a:srgbClr val="FF0000"/>
                </a:solidFill>
              </a:rPr>
              <a:t>1</a:t>
            </a:r>
            <a:r>
              <a:rPr lang="en-US" sz="3600" dirty="0" smtClean="0">
                <a:solidFill>
                  <a:srgbClr val="FF0000"/>
                </a:solidFill>
              </a:rPr>
              <a:t>4</a:t>
            </a:r>
            <a:endParaRPr lang="ru-RU" sz="3600" dirty="0">
              <a:solidFill>
                <a:srgbClr val="FF0000"/>
              </a:solidFill>
            </a:endParaRPr>
          </a:p>
        </p:txBody>
      </p:sp>
      <p:sp>
        <p:nvSpPr>
          <p:cNvPr id="6" name="TextBox 5"/>
          <p:cNvSpPr txBox="1"/>
          <p:nvPr/>
        </p:nvSpPr>
        <p:spPr>
          <a:xfrm>
            <a:off x="0" y="0"/>
            <a:ext cx="9144000" cy="4693593"/>
          </a:xfrm>
          <a:prstGeom prst="rect">
            <a:avLst/>
          </a:prstGeom>
          <a:noFill/>
        </p:spPr>
        <p:txBody>
          <a:bodyPr wrap="square" rtlCol="0">
            <a:spAutoFit/>
          </a:bodyPr>
          <a:lstStyle/>
          <a:p>
            <a:r>
              <a:rPr lang="ru-RU" sz="2300" dirty="0" smtClean="0"/>
              <a:t>SMTP (англ. </a:t>
            </a:r>
            <a:r>
              <a:rPr lang="ru-RU" sz="2300" dirty="0" err="1" smtClean="0"/>
              <a:t>Simple</a:t>
            </a:r>
            <a:r>
              <a:rPr lang="ru-RU" sz="2300" dirty="0" smtClean="0"/>
              <a:t> </a:t>
            </a:r>
            <a:r>
              <a:rPr lang="ru-RU" sz="2300" dirty="0" err="1" smtClean="0"/>
              <a:t>Mail</a:t>
            </a:r>
            <a:r>
              <a:rPr lang="ru-RU" sz="2300" dirty="0" smtClean="0"/>
              <a:t> </a:t>
            </a:r>
            <a:r>
              <a:rPr lang="ru-RU" sz="2300" dirty="0" err="1" smtClean="0"/>
              <a:t>Transfer</a:t>
            </a:r>
            <a:r>
              <a:rPr lang="ru-RU" sz="2300" dirty="0" smtClean="0"/>
              <a:t> </a:t>
            </a:r>
            <a:r>
              <a:rPr lang="ru-RU" sz="2300" dirty="0" err="1" smtClean="0"/>
              <a:t>Protocol</a:t>
            </a:r>
            <a:r>
              <a:rPr lang="ru-RU" sz="2300" dirty="0" smtClean="0"/>
              <a:t> — простой протокол передачи почты) — это широко используемый сетевой протокол, предназначенный для передачи электронной почты в сетях TCP/IP.</a:t>
            </a:r>
          </a:p>
          <a:p>
            <a:endParaRPr lang="ru-RU" sz="2300" dirty="0" smtClean="0"/>
          </a:p>
          <a:p>
            <a:r>
              <a:rPr lang="ru-RU" sz="2300" dirty="0" smtClean="0"/>
              <a:t>SMTP впервые был описан в RFC 821 (1982 год); последнее обновление в RFC 5321 (2008) включает масштабируемое расширение — ESMTP (англ.  </a:t>
            </a:r>
            <a:r>
              <a:rPr lang="ru-RU" sz="2300" dirty="0" err="1" smtClean="0"/>
              <a:t>Extended</a:t>
            </a:r>
            <a:r>
              <a:rPr lang="ru-RU" sz="2300" dirty="0" smtClean="0"/>
              <a:t> SMTP). В настоящее время под «протоколом SMTP» как правило подразумевают и его расширения. Протокол SMTP предназначен для передачи исходящей почты с использованием порта TCP 25.</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5047536"/>
          </a:xfrm>
          <a:prstGeom prst="rect">
            <a:avLst/>
          </a:prstGeom>
          <a:noFill/>
        </p:spPr>
        <p:txBody>
          <a:bodyPr wrap="square" rtlCol="0">
            <a:spAutoFit/>
          </a:bodyPr>
          <a:lstStyle/>
          <a:p>
            <a:r>
              <a:rPr lang="ru-RU" sz="2300" dirty="0" smtClean="0"/>
              <a:t>В то время, как электронные почтовые серверы и другие агенты пересылки сообщений используют SMTP для отправки и получения почтовых сообщений, работающие на пользовательском уровне клиентские почтовые приложения обычно используют SMTP только для отправки сообщений на почтовый сервер для ретрансляции. Для получения сообщений клиентские приложения обычно используют либо POP (англ. </a:t>
            </a:r>
            <a:r>
              <a:rPr lang="ru-RU" sz="2300" dirty="0" err="1" smtClean="0"/>
              <a:t>Post</a:t>
            </a:r>
            <a:r>
              <a:rPr lang="ru-RU" sz="2300" dirty="0" smtClean="0"/>
              <a:t> </a:t>
            </a:r>
            <a:r>
              <a:rPr lang="ru-RU" sz="2300" dirty="0" err="1" smtClean="0"/>
              <a:t>Office</a:t>
            </a:r>
            <a:r>
              <a:rPr lang="ru-RU" sz="2300" dirty="0" smtClean="0"/>
              <a:t> </a:t>
            </a:r>
            <a:r>
              <a:rPr lang="ru-RU" sz="2300" dirty="0" err="1" smtClean="0"/>
              <a:t>Protocol</a:t>
            </a:r>
            <a:r>
              <a:rPr lang="ru-RU" sz="2300" dirty="0" smtClean="0"/>
              <a:t> — протокол почтового отделения), либо IMAP (англ. </a:t>
            </a:r>
            <a:r>
              <a:rPr lang="ru-RU" sz="2300" dirty="0" err="1" smtClean="0"/>
              <a:t>Internet</a:t>
            </a:r>
            <a:r>
              <a:rPr lang="ru-RU" sz="2300" dirty="0" smtClean="0"/>
              <a:t> </a:t>
            </a:r>
            <a:r>
              <a:rPr lang="ru-RU" sz="2300" dirty="0" err="1" smtClean="0"/>
              <a:t>Message</a:t>
            </a:r>
            <a:r>
              <a:rPr lang="ru-RU" sz="2300" dirty="0" smtClean="0"/>
              <a:t> </a:t>
            </a:r>
            <a:r>
              <a:rPr lang="ru-RU" sz="2300" dirty="0" err="1" smtClean="0"/>
              <a:t>Access</a:t>
            </a:r>
            <a:r>
              <a:rPr lang="ru-RU" sz="2300" dirty="0" smtClean="0"/>
              <a:t> </a:t>
            </a:r>
            <a:r>
              <a:rPr lang="ru-RU" sz="2300" dirty="0" err="1" smtClean="0"/>
              <a:t>Protocol</a:t>
            </a:r>
            <a:r>
              <a:rPr lang="ru-RU" sz="2300" dirty="0" smtClean="0"/>
              <a:t>), либо патентованные системы (такие как </a:t>
            </a:r>
            <a:r>
              <a:rPr lang="ru-RU" sz="2300" dirty="0" err="1" smtClean="0"/>
              <a:t>Microsoft</a:t>
            </a:r>
            <a:r>
              <a:rPr lang="ru-RU" sz="2300" dirty="0" smtClean="0"/>
              <a:t> </a:t>
            </a:r>
            <a:r>
              <a:rPr lang="ru-RU" sz="2300" dirty="0" err="1" smtClean="0"/>
              <a:t>Exchange</a:t>
            </a:r>
            <a:r>
              <a:rPr lang="ru-RU" sz="2300" dirty="0" smtClean="0"/>
              <a:t> и </a:t>
            </a:r>
            <a:r>
              <a:rPr lang="ru-RU" sz="2300" dirty="0" err="1" smtClean="0"/>
              <a:t>Lotus</a:t>
            </a:r>
            <a:r>
              <a:rPr lang="ru-RU" sz="2300" dirty="0" smtClean="0"/>
              <a:t> </a:t>
            </a:r>
            <a:r>
              <a:rPr lang="ru-RU" sz="2300" dirty="0" err="1" smtClean="0"/>
              <a:t>Notes</a:t>
            </a:r>
            <a:r>
              <a:rPr lang="ru-RU" sz="2300" dirty="0" smtClean="0"/>
              <a:t>/</a:t>
            </a:r>
            <a:r>
              <a:rPr lang="ru-RU" sz="2300" dirty="0" err="1" smtClean="0"/>
              <a:t>Domino</a:t>
            </a:r>
            <a:r>
              <a:rPr lang="ru-RU" sz="2300" dirty="0" smtClean="0"/>
              <a:t>) для доступа к учётной записи своего почтового ящика на сервере.</a:t>
            </a:r>
            <a:endParaRPr lang="ru-RU" sz="23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5277"/>
            <a:ext cx="9144000" cy="5078313"/>
          </a:xfrm>
          <a:prstGeom prst="rect">
            <a:avLst/>
          </a:prstGeom>
          <a:noFill/>
        </p:spPr>
        <p:txBody>
          <a:bodyPr wrap="square" rtlCol="0">
            <a:spAutoFit/>
          </a:bodyPr>
          <a:lstStyle/>
          <a:p>
            <a:r>
              <a:rPr lang="ru-RU" dirty="0" smtClean="0"/>
              <a:t>POP3 (англ. </a:t>
            </a:r>
            <a:r>
              <a:rPr lang="ru-RU" dirty="0" err="1" smtClean="0"/>
              <a:t>Post</a:t>
            </a:r>
            <a:r>
              <a:rPr lang="ru-RU" dirty="0" smtClean="0"/>
              <a:t> </a:t>
            </a:r>
            <a:r>
              <a:rPr lang="ru-RU" dirty="0" err="1" smtClean="0"/>
              <a:t>Office</a:t>
            </a:r>
            <a:r>
              <a:rPr lang="ru-RU" dirty="0" smtClean="0"/>
              <a:t> </a:t>
            </a:r>
            <a:r>
              <a:rPr lang="ru-RU" dirty="0" err="1" smtClean="0"/>
              <a:t>Protocol</a:t>
            </a:r>
            <a:r>
              <a:rPr lang="ru-RU" dirty="0" smtClean="0"/>
              <a:t> </a:t>
            </a:r>
            <a:r>
              <a:rPr lang="ru-RU" dirty="0" err="1" smtClean="0"/>
              <a:t>Version</a:t>
            </a:r>
            <a:r>
              <a:rPr lang="ru-RU" dirty="0" smtClean="0"/>
              <a:t> 3 — протокол почтового отделения, версия 3) — стандартный интернет-протокол прикладного уровня, используемый клиентами электронной почты для получения почты с удалённого сервера по TCP-соединению.</a:t>
            </a:r>
            <a:endParaRPr lang="en-US" dirty="0" smtClean="0"/>
          </a:p>
          <a:p>
            <a:endParaRPr lang="en-US" dirty="0" smtClean="0"/>
          </a:p>
          <a:p>
            <a:r>
              <a:rPr lang="ru-RU" dirty="0" smtClean="0"/>
              <a:t>POP поддерживает простые требования «</a:t>
            </a:r>
            <a:r>
              <a:rPr lang="ru-RU" dirty="0" err="1" smtClean="0"/>
              <a:t>загрузи-и-удали</a:t>
            </a:r>
            <a:r>
              <a:rPr lang="ru-RU" dirty="0" smtClean="0"/>
              <a:t>» для доступа к удалённым почтовым ящикам. Хотя большая часть POP-клиентов предоставляет возможность оставить почту на сервере после загрузки, использующие POP клиенты обычно соединяются, извлекают все письма, сохраняют их на пользовательском компьютере как новые сообщения, удаляют их с сервера, после чего разъединяются.</a:t>
            </a:r>
            <a:endParaRPr lang="en-US" dirty="0" smtClean="0"/>
          </a:p>
          <a:p>
            <a:endParaRPr lang="en-US" dirty="0" smtClean="0"/>
          </a:p>
          <a:p>
            <a:r>
              <a:rPr lang="ru-RU" dirty="0" smtClean="0"/>
              <a:t>POP3-сервер прослушивает общеизвестный порт 110. Шифрование связи для POP3 запрашивается после запуска протокола с помощью либо команды STLS (если она поддерживается), либо POP3S, которая соединяется с сервером, используя TLS или SSL по TCP-порту 995.</a:t>
            </a:r>
            <a:endParaRPr lang="ru-RU"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5486"/>
            <a:ext cx="9144000" cy="4524315"/>
          </a:xfrm>
          <a:prstGeom prst="rect">
            <a:avLst/>
          </a:prstGeom>
          <a:noFill/>
        </p:spPr>
        <p:txBody>
          <a:bodyPr wrap="square" rtlCol="0">
            <a:spAutoFit/>
          </a:bodyPr>
          <a:lstStyle/>
          <a:p>
            <a:r>
              <a:rPr lang="ru-RU" dirty="0" smtClean="0"/>
              <a:t>IMAP (англ. </a:t>
            </a:r>
            <a:r>
              <a:rPr lang="ru-RU" dirty="0" err="1" smtClean="0"/>
              <a:t>Internet</a:t>
            </a:r>
            <a:r>
              <a:rPr lang="ru-RU" dirty="0" smtClean="0"/>
              <a:t> </a:t>
            </a:r>
            <a:r>
              <a:rPr lang="ru-RU" dirty="0" err="1" smtClean="0"/>
              <a:t>Message</a:t>
            </a:r>
            <a:r>
              <a:rPr lang="ru-RU" dirty="0" smtClean="0"/>
              <a:t> </a:t>
            </a:r>
            <a:r>
              <a:rPr lang="ru-RU" dirty="0" err="1" smtClean="0"/>
              <a:t>Access</a:t>
            </a:r>
            <a:r>
              <a:rPr lang="ru-RU" dirty="0" smtClean="0"/>
              <a:t> </a:t>
            </a:r>
            <a:r>
              <a:rPr lang="ru-RU" dirty="0" err="1" smtClean="0"/>
              <a:t>Protocol</a:t>
            </a:r>
            <a:r>
              <a:rPr lang="ru-RU" dirty="0" smtClean="0"/>
              <a:t>) — протокол прикладного уровня для доступа к электронной почте.</a:t>
            </a:r>
          </a:p>
          <a:p>
            <a:endParaRPr lang="ru-RU" dirty="0" smtClean="0"/>
          </a:p>
          <a:p>
            <a:r>
              <a:rPr lang="ru-RU" dirty="0" smtClean="0"/>
              <a:t>Базируется на транспортном протоколе TCP и использует порт 143, а IMAPS (IMAP поверх SSL) — порт 993. IMAP работает только с сообщениями и не требует каких-либо пакетов со специальными заголовками.</a:t>
            </a:r>
          </a:p>
          <a:p>
            <a:endParaRPr lang="ru-RU" dirty="0" smtClean="0"/>
          </a:p>
          <a:p>
            <a:r>
              <a:rPr lang="ru-RU" dirty="0" smtClean="0"/>
              <a:t>IMAP предоставляет пользователю широкие возможности для работы с почтовыми ящиками, находящимися на почтовом сервере. Почтовая программа, использующая этот протокол, получает доступ к хранилищу корреспонденции на сервере так, как будто эта корреспонденция расположена на компьютере получателя. Электронными письмами можно манипулировать с компьютера пользователя (клиента) без постоянной пересылки с сервера и обратно полного содержания писем.</a:t>
            </a:r>
            <a:endParaRPr lang="ru-RU"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3" cstate="print"/>
          <a:srcRect/>
          <a:stretch>
            <a:fillRect/>
          </a:stretch>
        </p:blipFill>
        <p:spPr bwMode="auto">
          <a:xfrm>
            <a:off x="0" y="401707"/>
            <a:ext cx="9144000" cy="4340087"/>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печать\disk\df-T.PNG"/>
          <p:cNvPicPr>
            <a:picLocks noChangeAspect="1" noChangeArrowheads="1"/>
          </p:cNvPicPr>
          <p:nvPr/>
        </p:nvPicPr>
        <p:blipFill>
          <a:blip r:embed="rId3" cstate="print"/>
          <a:srcRect/>
          <a:stretch>
            <a:fillRect/>
          </a:stretch>
        </p:blipFill>
        <p:spPr bwMode="auto">
          <a:xfrm>
            <a:off x="0" y="61560"/>
            <a:ext cx="9144000" cy="5020381"/>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p:cNvPicPr>
            <a:picLocks noChangeAspect="1" noChangeArrowheads="1"/>
          </p:cNvPicPr>
          <p:nvPr/>
        </p:nvPicPr>
        <p:blipFill>
          <a:blip r:embed="rId3" cstate="print"/>
          <a:srcRect/>
          <a:stretch>
            <a:fillRect/>
          </a:stretch>
        </p:blipFill>
        <p:spPr bwMode="auto">
          <a:xfrm>
            <a:off x="0" y="383109"/>
            <a:ext cx="9162335" cy="4377283"/>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08286" y="4517707"/>
            <a:ext cx="800219" cy="646331"/>
          </a:xfrm>
          <a:prstGeom prst="rect">
            <a:avLst/>
          </a:prstGeom>
          <a:noFill/>
        </p:spPr>
        <p:txBody>
          <a:bodyPr wrap="none" rtlCol="0">
            <a:spAutoFit/>
          </a:bodyPr>
          <a:lstStyle/>
          <a:p>
            <a:pPr algn="r"/>
            <a:r>
              <a:rPr lang="en-US" sz="3600" dirty="0" smtClean="0">
                <a:solidFill>
                  <a:srgbClr val="FF0000"/>
                </a:solidFill>
              </a:rPr>
              <a:t>15</a:t>
            </a:r>
            <a:endParaRPr lang="ru-RU" sz="3600" dirty="0">
              <a:solidFill>
                <a:srgbClr val="FF0000"/>
              </a:solidFill>
            </a:endParaRPr>
          </a:p>
        </p:txBody>
      </p:sp>
      <p:pic>
        <p:nvPicPr>
          <p:cNvPr id="23554" name="Picture 2" descr="E:\печать\iredmail\download.png"/>
          <p:cNvPicPr>
            <a:picLocks noChangeAspect="1" noChangeArrowheads="1"/>
          </p:cNvPicPr>
          <p:nvPr/>
        </p:nvPicPr>
        <p:blipFill>
          <a:blip r:embed="rId3" cstate="print"/>
          <a:srcRect/>
          <a:stretch>
            <a:fillRect/>
          </a:stretch>
        </p:blipFill>
        <p:spPr bwMode="auto">
          <a:xfrm>
            <a:off x="0" y="0"/>
            <a:ext cx="7921539" cy="51435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E:\печать\iredmail\ftp-copy.png"/>
          <p:cNvPicPr>
            <a:picLocks noChangeAspect="1" noChangeArrowheads="1"/>
          </p:cNvPicPr>
          <p:nvPr/>
        </p:nvPicPr>
        <p:blipFill>
          <a:blip r:embed="rId3" cstate="print"/>
          <a:srcRect/>
          <a:stretch>
            <a:fillRect/>
          </a:stretch>
        </p:blipFill>
        <p:spPr bwMode="auto">
          <a:xfrm>
            <a:off x="322835" y="0"/>
            <a:ext cx="8498330" cy="514350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E:\печать\iredmail\untar.PNG"/>
          <p:cNvPicPr>
            <a:picLocks noChangeAspect="1" noChangeArrowheads="1"/>
          </p:cNvPicPr>
          <p:nvPr/>
        </p:nvPicPr>
        <p:blipFill>
          <a:blip r:embed="rId3" cstate="print"/>
          <a:srcRect/>
          <a:stretch>
            <a:fillRect/>
          </a:stretch>
        </p:blipFill>
        <p:spPr bwMode="auto">
          <a:xfrm>
            <a:off x="0" y="293101"/>
            <a:ext cx="9144000" cy="4557299"/>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E:\печать\iredmail\chmod.PNG"/>
          <p:cNvPicPr>
            <a:picLocks noChangeAspect="1" noChangeArrowheads="1"/>
          </p:cNvPicPr>
          <p:nvPr/>
        </p:nvPicPr>
        <p:blipFill>
          <a:blip r:embed="rId3" cstate="print"/>
          <a:srcRect/>
          <a:stretch>
            <a:fillRect/>
          </a:stretch>
        </p:blipFill>
        <p:spPr bwMode="auto">
          <a:xfrm>
            <a:off x="1" y="511960"/>
            <a:ext cx="9144000" cy="4119581"/>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E:\печать\iredmail\install-error-hosts.PNG"/>
          <p:cNvPicPr>
            <a:picLocks noChangeAspect="1" noChangeArrowheads="1"/>
          </p:cNvPicPr>
          <p:nvPr/>
        </p:nvPicPr>
        <p:blipFill>
          <a:blip r:embed="rId3" cstate="print"/>
          <a:srcRect/>
          <a:stretch>
            <a:fillRect/>
          </a:stretch>
        </p:blipFill>
        <p:spPr bwMode="auto">
          <a:xfrm>
            <a:off x="0" y="-1"/>
            <a:ext cx="9144000" cy="2291509"/>
          </a:xfrm>
          <a:prstGeom prst="rect">
            <a:avLst/>
          </a:prstGeom>
          <a:noFill/>
        </p:spPr>
      </p:pic>
      <p:pic>
        <p:nvPicPr>
          <p:cNvPr id="28675" name="Picture 3" descr="E:\печать\iredmail\hosts-ubuntu.PNG"/>
          <p:cNvPicPr>
            <a:picLocks noChangeAspect="1" noChangeArrowheads="1"/>
          </p:cNvPicPr>
          <p:nvPr/>
        </p:nvPicPr>
        <p:blipFill>
          <a:blip r:embed="rId4" cstate="print"/>
          <a:srcRect/>
          <a:stretch>
            <a:fillRect/>
          </a:stretch>
        </p:blipFill>
        <p:spPr bwMode="auto">
          <a:xfrm>
            <a:off x="0" y="2837303"/>
            <a:ext cx="9144000" cy="2306197"/>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E:\печать\iredmail\hosts-windows.PNG"/>
          <p:cNvPicPr>
            <a:picLocks noChangeAspect="1" noChangeArrowheads="1"/>
          </p:cNvPicPr>
          <p:nvPr/>
        </p:nvPicPr>
        <p:blipFill>
          <a:blip r:embed="rId3" cstate="print"/>
          <a:srcRect/>
          <a:stretch>
            <a:fillRect/>
          </a:stretch>
        </p:blipFill>
        <p:spPr bwMode="auto">
          <a:xfrm>
            <a:off x="0" y="212147"/>
            <a:ext cx="9144000" cy="4719206"/>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E:\печать\iredmail\install-welcome.PNG"/>
          <p:cNvPicPr>
            <a:picLocks noChangeAspect="1" noChangeArrowheads="1"/>
          </p:cNvPicPr>
          <p:nvPr/>
        </p:nvPicPr>
        <p:blipFill>
          <a:blip r:embed="rId3" cstate="print"/>
          <a:srcRect/>
          <a:stretch>
            <a:fillRect/>
          </a:stretch>
        </p:blipFill>
        <p:spPr bwMode="auto">
          <a:xfrm>
            <a:off x="302964" y="0"/>
            <a:ext cx="8538072" cy="5143500"/>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E:\печать\iredmail\install-storage.PNG"/>
          <p:cNvPicPr>
            <a:picLocks noChangeAspect="1" noChangeArrowheads="1"/>
          </p:cNvPicPr>
          <p:nvPr/>
        </p:nvPicPr>
        <p:blipFill>
          <a:blip r:embed="rId3" cstate="print"/>
          <a:srcRect/>
          <a:stretch>
            <a:fillRect/>
          </a:stretch>
        </p:blipFill>
        <p:spPr bwMode="auto">
          <a:xfrm>
            <a:off x="306407" y="0"/>
            <a:ext cx="8531186" cy="5143500"/>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E:\печать\iredmail\install-webserver.PNG"/>
          <p:cNvPicPr>
            <a:picLocks noChangeAspect="1" noChangeArrowheads="1"/>
          </p:cNvPicPr>
          <p:nvPr/>
        </p:nvPicPr>
        <p:blipFill>
          <a:blip r:embed="rId3" cstate="print"/>
          <a:srcRect/>
          <a:stretch>
            <a:fillRect/>
          </a:stretch>
        </p:blipFill>
        <p:spPr bwMode="auto">
          <a:xfrm>
            <a:off x="306407" y="0"/>
            <a:ext cx="8531186" cy="51435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печать\disk\df-dist.png"/>
          <p:cNvPicPr>
            <a:picLocks noChangeAspect="1" noChangeArrowheads="1"/>
          </p:cNvPicPr>
          <p:nvPr/>
        </p:nvPicPr>
        <p:blipFill>
          <a:blip r:embed="rId3" cstate="print"/>
          <a:srcRect/>
          <a:stretch>
            <a:fillRect/>
          </a:stretch>
        </p:blipFill>
        <p:spPr bwMode="auto">
          <a:xfrm>
            <a:off x="0" y="931415"/>
            <a:ext cx="9143999" cy="3280671"/>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E:\печать\iredmail\install-database.PNG"/>
          <p:cNvPicPr>
            <a:picLocks noChangeAspect="1" noChangeArrowheads="1"/>
          </p:cNvPicPr>
          <p:nvPr/>
        </p:nvPicPr>
        <p:blipFill>
          <a:blip r:embed="rId3" cstate="print"/>
          <a:srcRect/>
          <a:stretch>
            <a:fillRect/>
          </a:stretch>
        </p:blipFill>
        <p:spPr bwMode="auto">
          <a:xfrm>
            <a:off x="300689" y="0"/>
            <a:ext cx="8542623" cy="5143500"/>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E:\печать\iredmail\install-db-pass.PNG"/>
          <p:cNvPicPr>
            <a:picLocks noChangeAspect="1" noChangeArrowheads="1"/>
          </p:cNvPicPr>
          <p:nvPr/>
        </p:nvPicPr>
        <p:blipFill>
          <a:blip r:embed="rId3" cstate="print"/>
          <a:srcRect/>
          <a:stretch>
            <a:fillRect/>
          </a:stretch>
        </p:blipFill>
        <p:spPr bwMode="auto">
          <a:xfrm>
            <a:off x="302965" y="0"/>
            <a:ext cx="8538071" cy="5143500"/>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E:\печать\iredmail\install-domain.PNG"/>
          <p:cNvPicPr>
            <a:picLocks noChangeAspect="1" noChangeArrowheads="1"/>
          </p:cNvPicPr>
          <p:nvPr/>
        </p:nvPicPr>
        <p:blipFill>
          <a:blip r:embed="rId3" cstate="print"/>
          <a:srcRect/>
          <a:stretch>
            <a:fillRect/>
          </a:stretch>
        </p:blipFill>
        <p:spPr bwMode="auto">
          <a:xfrm>
            <a:off x="297242" y="0"/>
            <a:ext cx="8549517" cy="514350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E:\печать\iredmail\install-postmaster-pass.PNG"/>
          <p:cNvPicPr>
            <a:picLocks noChangeAspect="1" noChangeArrowheads="1"/>
          </p:cNvPicPr>
          <p:nvPr/>
        </p:nvPicPr>
        <p:blipFill>
          <a:blip r:embed="rId3" cstate="print"/>
          <a:srcRect/>
          <a:stretch>
            <a:fillRect/>
          </a:stretch>
        </p:blipFill>
        <p:spPr bwMode="auto">
          <a:xfrm>
            <a:off x="304137" y="0"/>
            <a:ext cx="8535727" cy="5143500"/>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E:\печать\iredmail\install-apps.PNG"/>
          <p:cNvPicPr>
            <a:picLocks noChangeAspect="1" noChangeArrowheads="1"/>
          </p:cNvPicPr>
          <p:nvPr/>
        </p:nvPicPr>
        <p:blipFill>
          <a:blip r:embed="rId3" cstate="print"/>
          <a:srcRect/>
          <a:stretch>
            <a:fillRect/>
          </a:stretch>
        </p:blipFill>
        <p:spPr bwMode="auto">
          <a:xfrm>
            <a:off x="300688" y="0"/>
            <a:ext cx="8542624" cy="5143500"/>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E:\печать\iredmail\installation-summary.PNG"/>
          <p:cNvPicPr>
            <a:picLocks noChangeAspect="1" noChangeArrowheads="1"/>
          </p:cNvPicPr>
          <p:nvPr/>
        </p:nvPicPr>
        <p:blipFill>
          <a:blip r:embed="rId3" cstate="print"/>
          <a:srcRect/>
          <a:stretch>
            <a:fillRect/>
          </a:stretch>
        </p:blipFill>
        <p:spPr bwMode="auto">
          <a:xfrm>
            <a:off x="264041" y="0"/>
            <a:ext cx="8615919" cy="5175101"/>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1" descr="E:\печать\iredmail\install-process.PNG"/>
          <p:cNvPicPr>
            <a:picLocks noChangeAspect="1" noChangeArrowheads="1"/>
          </p:cNvPicPr>
          <p:nvPr/>
        </p:nvPicPr>
        <p:blipFill>
          <a:blip r:embed="rId3" cstate="print"/>
          <a:srcRect/>
          <a:stretch>
            <a:fillRect/>
          </a:stretch>
        </p:blipFill>
        <p:spPr bwMode="auto">
          <a:xfrm>
            <a:off x="0" y="35834"/>
            <a:ext cx="9144000" cy="5071833"/>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E:\печать\iredmail\install-complete.PNG"/>
          <p:cNvPicPr>
            <a:picLocks noChangeAspect="1" noChangeArrowheads="1"/>
          </p:cNvPicPr>
          <p:nvPr/>
        </p:nvPicPr>
        <p:blipFill>
          <a:blip r:embed="rId3" cstate="print"/>
          <a:srcRect/>
          <a:stretch>
            <a:fillRect/>
          </a:stretch>
        </p:blipFill>
        <p:spPr bwMode="auto">
          <a:xfrm>
            <a:off x="289194" y="0"/>
            <a:ext cx="8565613" cy="5143500"/>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1" descr="E:\печать\iredmail\ip-tables-rules-auto.PNG"/>
          <p:cNvPicPr>
            <a:picLocks noChangeAspect="1" noChangeArrowheads="1"/>
          </p:cNvPicPr>
          <p:nvPr/>
        </p:nvPicPr>
        <p:blipFill>
          <a:blip r:embed="rId3" cstate="print"/>
          <a:srcRect/>
          <a:stretch>
            <a:fillRect/>
          </a:stretch>
        </p:blipFill>
        <p:spPr bwMode="auto">
          <a:xfrm>
            <a:off x="0" y="0"/>
            <a:ext cx="9395764" cy="5143500"/>
          </a:xfrm>
          <a:prstGeom prst="rect">
            <a:avLst/>
          </a:prstGeom>
          <a:noFill/>
        </p:spPr>
      </p:pic>
      <p:sp>
        <p:nvSpPr>
          <p:cNvPr id="3" name="TextBox 2"/>
          <p:cNvSpPr txBox="1"/>
          <p:nvPr/>
        </p:nvSpPr>
        <p:spPr>
          <a:xfrm>
            <a:off x="8308285" y="4517707"/>
            <a:ext cx="800219" cy="646331"/>
          </a:xfrm>
          <a:prstGeom prst="rect">
            <a:avLst/>
          </a:prstGeom>
          <a:noFill/>
        </p:spPr>
        <p:txBody>
          <a:bodyPr wrap="none" rtlCol="0">
            <a:spAutoFit/>
          </a:bodyPr>
          <a:lstStyle/>
          <a:p>
            <a:pPr algn="r"/>
            <a:r>
              <a:rPr lang="ru-RU" sz="3600" dirty="0" smtClean="0">
                <a:solidFill>
                  <a:srgbClr val="FF0000"/>
                </a:solidFill>
              </a:rPr>
              <a:t>16</a:t>
            </a:r>
            <a:endParaRPr lang="ru-RU" sz="3600" dirty="0">
              <a:solidFill>
                <a:srgbClr val="FF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1" descr="E:\печать\iredmail\ip-tables-rules-add.PNG"/>
          <p:cNvPicPr>
            <a:picLocks noChangeAspect="1" noChangeArrowheads="1"/>
          </p:cNvPicPr>
          <p:nvPr/>
        </p:nvPicPr>
        <p:blipFill>
          <a:blip r:embed="rId3" cstate="print"/>
          <a:srcRect/>
          <a:stretch>
            <a:fillRect/>
          </a:stretch>
        </p:blipFill>
        <p:spPr bwMode="auto">
          <a:xfrm>
            <a:off x="0" y="1994273"/>
            <a:ext cx="9144000" cy="1154954"/>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16061" y="4517707"/>
            <a:ext cx="492443" cy="646331"/>
          </a:xfrm>
          <a:prstGeom prst="rect">
            <a:avLst/>
          </a:prstGeom>
          <a:noFill/>
        </p:spPr>
        <p:txBody>
          <a:bodyPr wrap="none" rtlCol="0">
            <a:spAutoFit/>
          </a:bodyPr>
          <a:lstStyle/>
          <a:p>
            <a:pPr algn="r"/>
            <a:r>
              <a:rPr lang="ru-RU" sz="3600" dirty="0" smtClean="0">
                <a:solidFill>
                  <a:srgbClr val="FF0000"/>
                </a:solidFill>
              </a:rPr>
              <a:t>3</a:t>
            </a:r>
            <a:endParaRPr lang="ru-RU" sz="3600" dirty="0">
              <a:solidFill>
                <a:srgbClr val="FF0000"/>
              </a:solidFill>
            </a:endParaRPr>
          </a:p>
        </p:txBody>
      </p:sp>
      <p:pic>
        <p:nvPicPr>
          <p:cNvPr id="4098" name="Picture 2" descr="E:\печать\disk\fdisk-m.PNG"/>
          <p:cNvPicPr>
            <a:picLocks noChangeAspect="1" noChangeArrowheads="1"/>
          </p:cNvPicPr>
          <p:nvPr/>
        </p:nvPicPr>
        <p:blipFill>
          <a:blip r:embed="rId3" cstate="print"/>
          <a:srcRect/>
          <a:stretch>
            <a:fillRect/>
          </a:stretch>
        </p:blipFill>
        <p:spPr bwMode="auto">
          <a:xfrm>
            <a:off x="0" y="0"/>
            <a:ext cx="8595512" cy="5143500"/>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08285" y="4517707"/>
            <a:ext cx="800219" cy="646331"/>
          </a:xfrm>
          <a:prstGeom prst="rect">
            <a:avLst/>
          </a:prstGeom>
          <a:noFill/>
        </p:spPr>
        <p:txBody>
          <a:bodyPr wrap="none" rtlCol="0">
            <a:spAutoFit/>
          </a:bodyPr>
          <a:lstStyle/>
          <a:p>
            <a:pPr algn="r"/>
            <a:r>
              <a:rPr lang="ru-RU" sz="3600" dirty="0" smtClean="0">
                <a:solidFill>
                  <a:srgbClr val="FF0000"/>
                </a:solidFill>
              </a:rPr>
              <a:t>17</a:t>
            </a:r>
            <a:endParaRPr lang="ru-RU" sz="3600" dirty="0">
              <a:solidFill>
                <a:srgbClr val="FF0000"/>
              </a:solidFill>
            </a:endParaRPr>
          </a:p>
        </p:txBody>
      </p:sp>
      <p:pic>
        <p:nvPicPr>
          <p:cNvPr id="48129" name="Picture 1" descr="E:\печать\iredmail\apparmor.PNG"/>
          <p:cNvPicPr>
            <a:picLocks noChangeAspect="1" noChangeArrowheads="1"/>
          </p:cNvPicPr>
          <p:nvPr/>
        </p:nvPicPr>
        <p:blipFill>
          <a:blip r:embed="rId3" cstate="print"/>
          <a:srcRect/>
          <a:stretch>
            <a:fillRect/>
          </a:stretch>
        </p:blipFill>
        <p:spPr bwMode="auto">
          <a:xfrm>
            <a:off x="0" y="0"/>
            <a:ext cx="9144000" cy="1855198"/>
          </a:xfrm>
          <a:prstGeom prst="rect">
            <a:avLst/>
          </a:prstGeom>
          <a:noFill/>
        </p:spPr>
      </p:pic>
      <p:pic>
        <p:nvPicPr>
          <p:cNvPr id="48130" name="Picture 2" descr="E:\печать\iredmail\apparmor-mysql.PNG"/>
          <p:cNvPicPr>
            <a:picLocks noChangeAspect="1" noChangeArrowheads="1"/>
          </p:cNvPicPr>
          <p:nvPr/>
        </p:nvPicPr>
        <p:blipFill>
          <a:blip r:embed="rId4" cstate="print"/>
          <a:srcRect/>
          <a:stretch>
            <a:fillRect/>
          </a:stretch>
        </p:blipFill>
        <p:spPr bwMode="auto">
          <a:xfrm>
            <a:off x="0" y="2235630"/>
            <a:ext cx="9144000" cy="2085860"/>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1" descr="E:\печать\iredmail\aa-utils-install.PNG"/>
          <p:cNvPicPr>
            <a:picLocks noChangeAspect="1" noChangeArrowheads="1"/>
          </p:cNvPicPr>
          <p:nvPr/>
        </p:nvPicPr>
        <p:blipFill>
          <a:blip r:embed="rId3" cstate="print"/>
          <a:srcRect t="16696" b="37342"/>
          <a:stretch>
            <a:fillRect/>
          </a:stretch>
        </p:blipFill>
        <p:spPr bwMode="auto">
          <a:xfrm>
            <a:off x="0" y="195486"/>
            <a:ext cx="9144000" cy="2520280"/>
          </a:xfrm>
          <a:prstGeom prst="rect">
            <a:avLst/>
          </a:prstGeom>
          <a:noFill/>
        </p:spPr>
      </p:pic>
      <p:pic>
        <p:nvPicPr>
          <p:cNvPr id="55298" name="Picture 2" descr="E:\печать\iredmail\apparmor-mysql-enforce.PNG"/>
          <p:cNvPicPr>
            <a:picLocks noChangeAspect="1" noChangeArrowheads="1"/>
          </p:cNvPicPr>
          <p:nvPr/>
        </p:nvPicPr>
        <p:blipFill>
          <a:blip r:embed="rId4" cstate="print"/>
          <a:srcRect/>
          <a:stretch>
            <a:fillRect/>
          </a:stretch>
        </p:blipFill>
        <p:spPr bwMode="auto">
          <a:xfrm>
            <a:off x="0" y="3795886"/>
            <a:ext cx="9144000" cy="1125528"/>
          </a:xfrm>
          <a:prstGeom prst="rect">
            <a:avLst/>
          </a:prstGeo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descr="E:\печать\iredmail\iredadmin-2.png"/>
          <p:cNvPicPr>
            <a:picLocks noChangeAspect="1" noChangeArrowheads="1"/>
          </p:cNvPicPr>
          <p:nvPr/>
        </p:nvPicPr>
        <p:blipFill>
          <a:blip r:embed="rId3" cstate="print"/>
          <a:srcRect/>
          <a:stretch>
            <a:fillRect/>
          </a:stretch>
        </p:blipFill>
        <p:spPr bwMode="auto">
          <a:xfrm>
            <a:off x="332632" y="0"/>
            <a:ext cx="8478736" cy="514349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E:\печать\disk\fdisk-m-2.PNG"/>
          <p:cNvPicPr>
            <a:picLocks noChangeAspect="1" noChangeArrowheads="1"/>
          </p:cNvPicPr>
          <p:nvPr/>
        </p:nvPicPr>
        <p:blipFill>
          <a:blip r:embed="rId3" cstate="print"/>
          <a:srcRect/>
          <a:stretch>
            <a:fillRect/>
          </a:stretch>
        </p:blipFill>
        <p:spPr bwMode="auto">
          <a:xfrm>
            <a:off x="280004" y="0"/>
            <a:ext cx="8583992" cy="51435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E:\печать\disk\fdisk-p-F.PNG"/>
          <p:cNvPicPr>
            <a:picLocks noChangeAspect="1" noChangeArrowheads="1"/>
          </p:cNvPicPr>
          <p:nvPr/>
        </p:nvPicPr>
        <p:blipFill>
          <a:blip r:embed="rId3" cstate="print"/>
          <a:srcRect/>
          <a:stretch>
            <a:fillRect/>
          </a:stretch>
        </p:blipFill>
        <p:spPr bwMode="auto">
          <a:xfrm>
            <a:off x="0" y="394083"/>
            <a:ext cx="9144000" cy="435533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E:\печать\disk\fdisk-d-n-w.PNG"/>
          <p:cNvPicPr>
            <a:picLocks noChangeAspect="1" noChangeArrowheads="1"/>
          </p:cNvPicPr>
          <p:nvPr/>
        </p:nvPicPr>
        <p:blipFill>
          <a:blip r:embed="rId3" cstate="print"/>
          <a:srcRect/>
          <a:stretch>
            <a:fillRect/>
          </a:stretch>
        </p:blipFill>
        <p:spPr bwMode="auto">
          <a:xfrm>
            <a:off x="0" y="39113"/>
            <a:ext cx="9144000" cy="5065275"/>
          </a:xfrm>
          <a:prstGeom prst="rect">
            <a:avLst/>
          </a:prstGeom>
          <a:noFill/>
        </p:spPr>
      </p:pic>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
      <a:majorFont>
        <a:latin typeface="Arial Black"/>
        <a:ea typeface=""/>
        <a:cs typeface=""/>
      </a:majorFont>
      <a:minorFont>
        <a:latin typeface="Arial Black"/>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43671</TotalTime>
  <Words>881</Words>
  <Application>Microsoft Office PowerPoint</Application>
  <PresentationFormat>Экран (16:9)</PresentationFormat>
  <Paragraphs>126</Paragraphs>
  <Slides>62</Slides>
  <Notes>62</Notes>
  <HiddenSlides>0</HiddenSlides>
  <MMClips>0</MMClips>
  <ScaleCrop>false</ScaleCrop>
  <HeadingPairs>
    <vt:vector size="4" baseType="variant">
      <vt:variant>
        <vt:lpstr>Тема</vt:lpstr>
      </vt:variant>
      <vt:variant>
        <vt:i4>1</vt:i4>
      </vt:variant>
      <vt:variant>
        <vt:lpstr>Заголовки слайдов</vt:lpstr>
      </vt:variant>
      <vt:variant>
        <vt:i4>62</vt:i4>
      </vt:variant>
    </vt:vector>
  </HeadingPairs>
  <TitlesOfParts>
    <vt:vector size="63" baseType="lpstr">
      <vt:lpstr>Тема Office</vt:lpstr>
      <vt:lpstr>Администрирование информационных систем и веб-порталов</vt:lpstr>
      <vt:lpstr>Управление пакетами</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lpstr>Слайд 24</vt:lpstr>
      <vt:lpstr>Слайд 25</vt:lpstr>
      <vt:lpstr>Слайд 26</vt:lpstr>
      <vt:lpstr>Слайд 27</vt:lpstr>
      <vt:lpstr>Слайд 28</vt:lpstr>
      <vt:lpstr>Слайд 29</vt:lpstr>
      <vt:lpstr>Слайд 30</vt:lpstr>
      <vt:lpstr>Слайд 31</vt:lpstr>
      <vt:lpstr>Слайд 32</vt:lpstr>
      <vt:lpstr>Слайд 33</vt:lpstr>
      <vt:lpstr>Слайд 34</vt:lpstr>
      <vt:lpstr>Слайд 35</vt:lpstr>
      <vt:lpstr>Слайд 36</vt:lpstr>
      <vt:lpstr>Слайд 37</vt:lpstr>
      <vt:lpstr>Слайд 38</vt:lpstr>
      <vt:lpstr>Слайд 39</vt:lpstr>
      <vt:lpstr>Слайд 40</vt:lpstr>
      <vt:lpstr>Слайд 41</vt:lpstr>
      <vt:lpstr>Слайд 42</vt:lpstr>
      <vt:lpstr>Слайд 43</vt:lpstr>
      <vt:lpstr>Слайд 44</vt:lpstr>
      <vt:lpstr>Слайд 45</vt:lpstr>
      <vt:lpstr>Слайд 46</vt:lpstr>
      <vt:lpstr>Слайд 47</vt:lpstr>
      <vt:lpstr>Слайд 48</vt:lpstr>
      <vt:lpstr>Слайд 49</vt:lpstr>
      <vt:lpstr>Слайд 50</vt:lpstr>
      <vt:lpstr>Слайд 51</vt:lpstr>
      <vt:lpstr>Слайд 52</vt:lpstr>
      <vt:lpstr>Слайд 53</vt:lpstr>
      <vt:lpstr>Слайд 54</vt:lpstr>
      <vt:lpstr>Слайд 55</vt:lpstr>
      <vt:lpstr>Слайд 56</vt:lpstr>
      <vt:lpstr>Слайд 57</vt:lpstr>
      <vt:lpstr>Слайд 58</vt:lpstr>
      <vt:lpstr>Слайд 59</vt:lpstr>
      <vt:lpstr>Слайд 60</vt:lpstr>
      <vt:lpstr>Слайд 61</vt:lpstr>
      <vt:lpstr>Слайд 62</vt:lpstr>
    </vt:vector>
  </TitlesOfParts>
  <Company>RePack by SPecialiST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Главный</dc:creator>
  <cp:lastModifiedBy>Главный</cp:lastModifiedBy>
  <cp:revision>1830</cp:revision>
  <dcterms:created xsi:type="dcterms:W3CDTF">2020-02-03T20:15:10Z</dcterms:created>
  <dcterms:modified xsi:type="dcterms:W3CDTF">2020-11-24T16:47:56Z</dcterms:modified>
</cp:coreProperties>
</file>