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notesMasterIdLst>
    <p:notesMasterId r:id="rId18"/>
  </p:notesMasterIdLst>
  <p:sldIdLst>
    <p:sldId id="309" r:id="rId2"/>
    <p:sldId id="311" r:id="rId3"/>
    <p:sldId id="313" r:id="rId4"/>
    <p:sldId id="294" r:id="rId5"/>
    <p:sldId id="310" r:id="rId6"/>
    <p:sldId id="275" r:id="rId7"/>
    <p:sldId id="300" r:id="rId8"/>
    <p:sldId id="301" r:id="rId9"/>
    <p:sldId id="307" r:id="rId10"/>
    <p:sldId id="291" r:id="rId11"/>
    <p:sldId id="295" r:id="rId12"/>
    <p:sldId id="305" r:id="rId13"/>
    <p:sldId id="303" r:id="rId14"/>
    <p:sldId id="297" r:id="rId15"/>
    <p:sldId id="299" r:id="rId16"/>
    <p:sldId id="306" r:id="rId17"/>
  </p:sldIdLst>
  <p:sldSz cx="12192000" cy="6858000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40" d="100"/>
          <a:sy n="40" d="100"/>
        </p:scale>
        <p:origin x="-26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9DF3-4197-41BC-B2A4-AF744F50E5AD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09D-9D68-42D7-82D7-3B7C5A5513F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054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2272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894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648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938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369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69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304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78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8369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932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3740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6F07-82B7-4553-9F28-7EC8EBDF5B66}" type="datetimeFigureOut">
              <a:rPr lang="ru-RU" smtClean="0"/>
              <a:pPr/>
              <a:t>24.11.2020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679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8640"/>
            <a:ext cx="10363200" cy="21602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092824"/>
            <a:ext cx="12192000" cy="3765176"/>
          </a:xfrm>
        </p:spPr>
        <p:txBody>
          <a:bodyPr>
            <a:noAutofit/>
          </a:bodyPr>
          <a:lstStyle/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ru-RU" sz="3600" dirty="0" smtClean="0"/>
              <a:t>Понятие </a:t>
            </a:r>
            <a:r>
              <a:rPr lang="en-US" sz="3600" dirty="0" smtClean="0"/>
              <a:t>RAID.</a:t>
            </a:r>
            <a:endParaRPr lang="ru-RU" sz="3600" dirty="0" smtClean="0"/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ru-RU" sz="3600" dirty="0" smtClean="0"/>
              <a:t>Принципы </a:t>
            </a:r>
            <a:r>
              <a:rPr lang="en-US" sz="3600" dirty="0" smtClean="0"/>
              <a:t>RAID.</a:t>
            </a:r>
            <a:endParaRPr lang="ru-RU" sz="3600" dirty="0" smtClean="0"/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ru-RU" sz="3600" dirty="0" smtClean="0"/>
              <a:t>Виды </a:t>
            </a:r>
            <a:r>
              <a:rPr lang="en-US" sz="3600" dirty="0" smtClean="0"/>
              <a:t>RAID.</a:t>
            </a:r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en-US" sz="3600" dirty="0" smtClean="0"/>
              <a:t>RAID 0</a:t>
            </a:r>
            <a:r>
              <a:rPr lang="ru-RU" sz="3600" dirty="0" smtClean="0"/>
              <a:t>, </a:t>
            </a:r>
            <a:r>
              <a:rPr lang="en-US" sz="3600" dirty="0" smtClean="0"/>
              <a:t>1</a:t>
            </a:r>
            <a:r>
              <a:rPr lang="ru-RU" sz="3600" dirty="0" smtClean="0"/>
              <a:t>, 01 и 10</a:t>
            </a:r>
            <a:r>
              <a:rPr lang="en-US" sz="3600" dirty="0" smtClean="0"/>
              <a:t>.</a:t>
            </a:r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en-US" sz="3600" dirty="0" smtClean="0"/>
              <a:t>RAID 5.</a:t>
            </a:r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en-US" sz="3600" dirty="0" smtClean="0"/>
              <a:t>RAID </a:t>
            </a:r>
            <a:r>
              <a:rPr lang="ru-RU" sz="3600" dirty="0" smtClean="0"/>
              <a:t>6</a:t>
            </a:r>
            <a:r>
              <a:rPr lang="en-US" sz="3600" dirty="0" smtClean="0"/>
              <a:t>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048000" y="2468893"/>
            <a:ext cx="6096000" cy="672075"/>
          </a:xfrm>
          <a:prstGeom prst="rect">
            <a:avLst/>
          </a:prstGeom>
        </p:spPr>
        <p:txBody>
          <a:bodyPr vert="horz" lIns="121917" tIns="60958" rIns="121917" bIns="60958" rtlCol="0">
            <a:normAutofit fontScale="92500" lnSpcReduction="20000"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ru-RU" sz="4500" dirty="0" smtClean="0"/>
              <a:t>Лекция </a:t>
            </a:r>
            <a:r>
              <a:rPr lang="en-US" sz="4500" smtClean="0"/>
              <a:t>27</a:t>
            </a:r>
            <a:r>
              <a:rPr lang="ru-RU" sz="4500" smtClean="0"/>
              <a:t>:</a:t>
            </a:r>
            <a:endParaRPr lang="ru-RU" sz="4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7046" y="176775"/>
            <a:ext cx="10737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</a:t>
            </a:r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0</a:t>
            </a:r>
            <a:endParaRPr lang="ru-RU" sz="5400" b="1" dirty="0" smtClean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5400" i="1" dirty="0">
                <a:latin typeface="+mj-lt"/>
                <a:cs typeface="Times New Roman" panose="02020603050405020304" pitchFamily="18" charset="0"/>
              </a:rPr>
              <a:t>striping </a:t>
            </a:r>
            <a:r>
              <a:rPr lang="ru-RU" sz="5400" i="1" dirty="0" smtClean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sz="5400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5400" i="1" dirty="0" smtClean="0">
                <a:latin typeface="+mj-lt"/>
                <a:cs typeface="Times New Roman" panose="02020603050405020304" pitchFamily="18" charset="0"/>
              </a:rPr>
              <a:t>«чередование»</a:t>
            </a: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US" sz="5400" b="1" i="1" u="sng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upload.wikimedia.org/wikipedia/commons/thumb/9/9b/RAID_0.svg/325px-RAID_0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63" t="12695" r="2758" b="3898"/>
          <a:stretch>
            <a:fillRect/>
          </a:stretch>
        </p:blipFill>
        <p:spPr bwMode="auto">
          <a:xfrm>
            <a:off x="4247726" y="1805344"/>
            <a:ext cx="3696548" cy="50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44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76775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</a:t>
            </a: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4800" b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4800" i="1" dirty="0">
                <a:latin typeface="+mj-lt"/>
                <a:cs typeface="Times New Roman" panose="02020603050405020304" pitchFamily="18" charset="0"/>
              </a:rPr>
              <a:t>mirroring </a:t>
            </a:r>
            <a:r>
              <a:rPr lang="ru-RU" sz="4800" i="1" dirty="0" smtClean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4800" i="1" dirty="0" smtClean="0">
                <a:latin typeface="+mj-lt"/>
                <a:cs typeface="Times New Roman" panose="02020603050405020304" pitchFamily="18" charset="0"/>
              </a:rPr>
              <a:t>«</a:t>
            </a:r>
            <a:r>
              <a:rPr lang="ru-RU" sz="4800" i="1" dirty="0">
                <a:latin typeface="+mj-lt"/>
                <a:cs typeface="Times New Roman" panose="02020603050405020304" pitchFamily="18" charset="0"/>
              </a:rPr>
              <a:t>зеркалирование</a:t>
            </a:r>
            <a:r>
              <a:rPr lang="ru-RU" sz="4800" i="1" dirty="0" smtClean="0">
                <a:latin typeface="+mj-lt"/>
                <a:cs typeface="Times New Roman" panose="02020603050405020304" pitchFamily="18" charset="0"/>
              </a:rPr>
              <a:t>»)</a:t>
            </a:r>
            <a:endParaRPr lang="en-US" sz="4800" b="1" i="1" u="sng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upload.wikimedia.org/wikipedia/commons/thumb/b/b7/RAID_1.svg/325px-RAID_1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57" t="11406" r="3591" b="3566"/>
          <a:stretch>
            <a:fillRect/>
          </a:stretch>
        </p:blipFill>
        <p:spPr bwMode="auto">
          <a:xfrm>
            <a:off x="4319451" y="1764530"/>
            <a:ext cx="3553098" cy="50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3489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3528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</a:t>
            </a:r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rcRect t="1887"/>
          <a:stretch>
            <a:fillRect/>
          </a:stretch>
        </p:blipFill>
        <p:spPr>
          <a:xfrm>
            <a:off x="3506597" y="0"/>
            <a:ext cx="8087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58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5</a:t>
            </a: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338" name="Picture 2" descr="https://upload.wikimedia.org/wikipedia/commons/thumb/6/64/RAID_5.svg/675px-RAID_5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069" y="2281880"/>
            <a:ext cx="5524011" cy="40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78286" y="1589382"/>
            <a:ext cx="6214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Под контрольными суммами подразумевается результат </a:t>
            </a:r>
            <a:r>
              <a:rPr lang="ru-RU" sz="2800" dirty="0" smtClean="0">
                <a:cs typeface="Times New Roman" panose="02020603050405020304" pitchFamily="18" charset="0"/>
              </a:rPr>
              <a:t>операции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cs typeface="Times New Roman" panose="02020603050405020304" pitchFamily="18" charset="0"/>
              </a:rPr>
              <a:t>XOR (исключающее </a:t>
            </a:r>
            <a:r>
              <a:rPr lang="ru-RU" sz="2800" dirty="0">
                <a:cs typeface="Times New Roman" panose="02020603050405020304" pitchFamily="18" charset="0"/>
              </a:rPr>
              <a:t>или)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814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5</a:t>
            </a: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87382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cs typeface="Times New Roman" panose="02020603050405020304" pitchFamily="18" charset="0"/>
              </a:rPr>
              <a:t>Для него нужно минимально 3 диска. 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cs typeface="Times New Roman" panose="02020603050405020304" pitchFamily="18" charset="0"/>
              </a:rPr>
              <a:t>Данные </a:t>
            </a:r>
            <a:r>
              <a:rPr lang="ru-RU" sz="2800" dirty="0">
                <a:cs typeface="Times New Roman" panose="02020603050405020304" pitchFamily="18" charset="0"/>
              </a:rPr>
              <a:t>четности распределяются по всем дискам массива</a:t>
            </a:r>
          </a:p>
        </p:txBody>
      </p:sp>
      <p:pic>
        <p:nvPicPr>
          <p:cNvPr id="14338" name="Picture 2" descr="https://upload.wikimedia.org/wikipedia/commons/thumb/6/64/RAID_5.svg/675px-RAID_5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954" b="3840"/>
          <a:stretch>
            <a:fillRect/>
          </a:stretch>
        </p:blipFill>
        <p:spPr bwMode="auto">
          <a:xfrm>
            <a:off x="2334733" y="2165849"/>
            <a:ext cx="7522534" cy="46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271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5</a:t>
            </a: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8498" y="1230695"/>
            <a:ext cx="104950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cs typeface="Times New Roman" panose="02020603050405020304" pitchFamily="18" charset="0"/>
              </a:rPr>
              <a:t>Объём дискового массива RAID 5 рассчитывается по формуле 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ctr"/>
            <a:endParaRPr lang="en-US" sz="36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cs typeface="Times New Roman" panose="02020603050405020304" pitchFamily="18" charset="0"/>
              </a:rPr>
              <a:t>(</a:t>
            </a:r>
            <a:r>
              <a:rPr lang="ru-RU" sz="3600" b="1" dirty="0">
                <a:cs typeface="Times New Roman" panose="02020603050405020304" pitchFamily="18" charset="0"/>
              </a:rPr>
              <a:t>n-1)*</a:t>
            </a:r>
            <a:r>
              <a:rPr lang="ru-RU" sz="3600" b="1" dirty="0" err="1">
                <a:cs typeface="Times New Roman" panose="02020603050405020304" pitchFamily="18" charset="0"/>
              </a:rPr>
              <a:t>hddsize</a:t>
            </a:r>
            <a:r>
              <a:rPr lang="ru-RU" sz="3600" dirty="0">
                <a:cs typeface="Times New Roman" panose="02020603050405020304" pitchFamily="18" charset="0"/>
              </a:rPr>
              <a:t>, 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ctr"/>
            <a:endParaRPr lang="en-US" sz="36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3600" dirty="0" smtClean="0">
                <a:cs typeface="Times New Roman" panose="02020603050405020304" pitchFamily="18" charset="0"/>
              </a:rPr>
              <a:t>где </a:t>
            </a:r>
            <a:r>
              <a:rPr lang="ru-RU" sz="3600" dirty="0" err="1" smtClean="0">
                <a:cs typeface="Times New Roman" panose="02020603050405020304" pitchFamily="18" charset="0"/>
              </a:rPr>
              <a:t>n</a:t>
            </a:r>
            <a:r>
              <a:rPr lang="ru-RU" sz="3600" dirty="0">
                <a:cs typeface="Times New Roman" panose="02020603050405020304" pitchFamily="18" charset="0"/>
              </a:rPr>
              <a:t> — число дисков в массиве, а </a:t>
            </a:r>
            <a:r>
              <a:rPr lang="ru-RU" sz="3600" dirty="0" err="1">
                <a:cs typeface="Times New Roman" panose="02020603050405020304" pitchFamily="18" charset="0"/>
              </a:rPr>
              <a:t>hddsize</a:t>
            </a:r>
            <a:r>
              <a:rPr lang="ru-RU" sz="3600" dirty="0">
                <a:cs typeface="Times New Roman" panose="02020603050405020304" pitchFamily="18" charset="0"/>
              </a:rPr>
              <a:t> — размер диска (наименьшего, если диски имеют разный размер)</a:t>
            </a:r>
          </a:p>
        </p:txBody>
      </p:sp>
    </p:spTree>
    <p:extLst>
      <p:ext uri="{BB962C8B-B14F-4D97-AF65-F5344CB8AC3E}">
        <p14:creationId xmlns:p14="http://schemas.microsoft.com/office/powerpoint/2010/main" xmlns="" val="982895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</a:t>
            </a: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6</a:t>
            </a: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386" name="Picture 2" descr="https://upload.wikimedia.org/wikipedia/commons/thumb/7/70/RAID_6.svg/850px-RAID_6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77" r="3922"/>
          <a:stretch>
            <a:fillRect/>
          </a:stretch>
        </p:blipFill>
        <p:spPr bwMode="auto">
          <a:xfrm>
            <a:off x="0" y="2419259"/>
            <a:ext cx="7093132" cy="443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132320" y="1404603"/>
            <a:ext cx="50596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Три </a:t>
            </a:r>
            <a:r>
              <a:rPr lang="ru-RU" sz="2800" dirty="0">
                <a:cs typeface="Times New Roman" panose="02020603050405020304" pitchFamily="18" charset="0"/>
              </a:rPr>
              <a:t>диска данных и два диска контроля чётности. </a:t>
            </a:r>
            <a:endParaRPr lang="ru-RU" sz="2800" dirty="0" smtClean="0">
              <a:cs typeface="Times New Roman" panose="02020603050405020304" pitchFamily="18" charset="0"/>
            </a:endParaRPr>
          </a:p>
          <a:p>
            <a:r>
              <a:rPr lang="ru-RU" sz="2800" dirty="0" smtClean="0">
                <a:cs typeface="Times New Roman" panose="02020603050405020304" pitchFamily="18" charset="0"/>
              </a:rPr>
              <a:t>Основан </a:t>
            </a:r>
            <a:r>
              <a:rPr lang="ru-RU" sz="2800" dirty="0">
                <a:cs typeface="Times New Roman" panose="02020603050405020304" pitchFamily="18" charset="0"/>
              </a:rPr>
              <a:t>на кодах Рида — Соломона и обеспечивает работоспособность после одновременного выхода из строя </a:t>
            </a:r>
            <a:r>
              <a:rPr lang="ru-RU" sz="2800" b="1" dirty="0">
                <a:cs typeface="Times New Roman" panose="02020603050405020304" pitchFamily="18" charset="0"/>
              </a:rPr>
              <a:t>любых двух дисков.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33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Понятие </a:t>
            </a:r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RAID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2880" y="1227908"/>
            <a:ext cx="1176963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3600" b="1" dirty="0" smtClean="0"/>
              <a:t> </a:t>
            </a:r>
            <a:r>
              <a:rPr lang="ru-RU" sz="3600" b="1" dirty="0" err="1" smtClean="0"/>
              <a:t>Redundant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Array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of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Independent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Disks</a:t>
            </a:r>
            <a:endParaRPr lang="ru-RU" sz="3600" b="1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3600" b="1" dirty="0" smtClean="0"/>
              <a:t> избыточный массив независимых (самостоятельных) дисков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3600" b="1" dirty="0" smtClean="0"/>
              <a:t> технология виртуализации данных для объединения нескольких физических дисковых устройств в один логический модуль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3600" b="1" dirty="0" smtClean="0"/>
              <a:t> повышает производительность и (или) отказоустойчивость </a:t>
            </a:r>
            <a:endParaRPr lang="ru-RU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8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panayola.com/wp-content/uploads/2012/02/raid0_3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4533" y="0"/>
            <a:ext cx="944293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172"/>
          <a:stretch>
            <a:fillRect/>
          </a:stretch>
        </p:blipFill>
        <p:spPr bwMode="auto">
          <a:xfrm>
            <a:off x="2141233" y="0"/>
            <a:ext cx="79095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23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604" y="0"/>
            <a:ext cx="1152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Цель, задачи и объекты администрирование ИС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5553" y="875245"/>
            <a:ext cx="17536142" cy="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03201" y="0"/>
            <a:ext cx="107379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Четыре ключевых принципа </a:t>
            </a:r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en-US" sz="5400" b="1" dirty="0">
              <a:latin typeface="+mj-lt"/>
              <a:cs typeface="Times New Roman" panose="02020603050405020304" pitchFamily="18" charset="0"/>
            </a:endParaRPr>
          </a:p>
          <a:p>
            <a:endParaRPr lang="ru-RU" sz="5400" b="1" i="1" u="sng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5400" b="1" i="1" u="sng" dirty="0">
              <a:latin typeface="+mj-lt"/>
              <a:cs typeface="Times New Roman" panose="02020603050405020304" pitchFamily="18" charset="0"/>
            </a:endParaRPr>
          </a:p>
          <a:p>
            <a:pPr marL="538163" indent="-538163">
              <a:buFont typeface="Arial" pitchFamily="34" charset="0"/>
              <a:buChar char="•"/>
            </a:pP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Дисковый массив</a:t>
            </a:r>
            <a:endParaRPr lang="ru-RU" sz="5400" b="1" dirty="0">
              <a:latin typeface="+mj-lt"/>
              <a:cs typeface="Times New Roman" panose="02020603050405020304" pitchFamily="18" charset="0"/>
            </a:endParaRPr>
          </a:p>
          <a:p>
            <a:pPr marL="538163" indent="-538163">
              <a:buFont typeface="Arial" pitchFamily="34" charset="0"/>
              <a:buChar char="•"/>
            </a:pPr>
            <a:r>
              <a:rPr lang="ru-RU" sz="5400" b="1" dirty="0" smtClean="0">
                <a:cs typeface="Times New Roman" panose="02020603050405020304" pitchFamily="18" charset="0"/>
              </a:rPr>
              <a:t>Чередование</a:t>
            </a:r>
            <a:endParaRPr lang="ru-RU" sz="5400" b="1" dirty="0" smtClean="0">
              <a:latin typeface="+mj-lt"/>
              <a:cs typeface="Times New Roman" panose="02020603050405020304" pitchFamily="18" charset="0"/>
            </a:endParaRPr>
          </a:p>
          <a:p>
            <a:pPr marL="538163" indent="-538163">
              <a:buFont typeface="Arial" pitchFamily="34" charset="0"/>
              <a:buChar char="•"/>
            </a:pPr>
            <a:r>
              <a:rPr lang="ru-RU" sz="5400" b="1" dirty="0" err="1" smtClean="0">
                <a:latin typeface="+mj-lt"/>
                <a:cs typeface="Times New Roman" panose="02020603050405020304" pitchFamily="18" charset="0"/>
              </a:rPr>
              <a:t>Зеркалирование</a:t>
            </a:r>
            <a:endParaRPr lang="ru-RU" sz="5400" b="1" dirty="0">
              <a:latin typeface="+mj-lt"/>
              <a:cs typeface="Times New Roman" panose="02020603050405020304" pitchFamily="18" charset="0"/>
            </a:endParaRPr>
          </a:p>
          <a:p>
            <a:pPr marL="538163" indent="-538163">
              <a:buFont typeface="Arial" pitchFamily="34" charset="0"/>
              <a:buChar char="•"/>
            </a:pP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Проверка четности</a:t>
            </a:r>
            <a:endParaRPr lang="ru-RU" sz="5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4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50509" y="523589"/>
            <a:ext cx="4679092" cy="144985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235" y="4296392"/>
            <a:ext cx="5661212" cy="19229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+mj-lt"/>
                <a:cs typeface="Times New Roman" panose="02020603050405020304" pitchFamily="18" charset="0"/>
              </a:rPr>
              <a:t>Одиночные (базовые) уровни </a:t>
            </a: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33119" y="4296392"/>
            <a:ext cx="6091645" cy="19229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+mj-lt"/>
                <a:cs typeface="Times New Roman" panose="02020603050405020304" pitchFamily="18" charset="0"/>
              </a:rPr>
              <a:t>Составные (комбинированные) уровни </a:t>
            </a: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>
            <a:stCxn id="2" idx="2"/>
            <a:endCxn id="6" idx="0"/>
          </p:cNvCxnSpPr>
          <p:nvPr/>
        </p:nvCxnSpPr>
        <p:spPr>
          <a:xfrm flipH="1">
            <a:off x="2897841" y="1973448"/>
            <a:ext cx="2992214" cy="23229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" idx="2"/>
            <a:endCxn id="7" idx="0"/>
          </p:cNvCxnSpPr>
          <p:nvPr/>
        </p:nvCxnSpPr>
        <p:spPr>
          <a:xfrm>
            <a:off x="5890055" y="1973448"/>
            <a:ext cx="3188887" cy="23229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41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2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7994288"/>
              </p:ext>
            </p:extLst>
          </p:nvPr>
        </p:nvGraphicFramePr>
        <p:xfrm>
          <a:off x="169817" y="640083"/>
          <a:ext cx="11821885" cy="605577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390503"/>
                <a:gridCol w="1763486"/>
                <a:gridCol w="1590612"/>
                <a:gridCol w="1752411"/>
                <a:gridCol w="2210114"/>
                <a:gridCol w="2114759"/>
              </a:tblGrid>
              <a:tr h="32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RAID 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53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Технология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Зеркалиро</a:t>
                      </a: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четность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</a:t>
                      </a:r>
                      <a:endParaRPr kumimoji="0" lang="en-US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четность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</a:t>
                      </a:r>
                      <a:endParaRPr kumimoji="0" lang="en-US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четность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4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Контроллер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Все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Все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Аппаратный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Аппаратный Hi-End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Специализированный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4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Кол-во жестких дисков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2, 4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и больше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и больше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и больше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808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Доступное рабочее пространство, %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66 для 3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 для 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66 для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 для 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 для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 для 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 для 5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4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Стойкость при отказе диска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Нет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Восстановление данных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Нет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Быстрое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случайного чтения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4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случайной записи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Плохая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Нормальная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Плохая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линейного чтения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линейной записи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Средняя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  <a:tr h="484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Цена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Самая низкая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Низкая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Средняя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Средняя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</a:tr>
            </a:tbl>
          </a:graphicData>
        </a:graphic>
      </p:graphicFrame>
      <p:sp>
        <p:nvSpPr>
          <p:cNvPr id="15455" name="Rectangle 1"/>
          <p:cNvSpPr>
            <a:spLocks noChangeArrowheads="1"/>
          </p:cNvSpPr>
          <p:nvPr/>
        </p:nvSpPr>
        <p:spPr bwMode="auto">
          <a:xfrm>
            <a:off x="0" y="-1080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Распространенные </a:t>
            </a:r>
            <a:r>
              <a:rPr lang="ru-RU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RAID </a:t>
            </a:r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xmlns="" val="7516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97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082571"/>
              </p:ext>
            </p:extLst>
          </p:nvPr>
        </p:nvGraphicFramePr>
        <p:xfrm>
          <a:off x="156754" y="683739"/>
          <a:ext cx="11874137" cy="612369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9692"/>
                <a:gridCol w="2142308"/>
                <a:gridCol w="2240501"/>
                <a:gridCol w="2433190"/>
                <a:gridCol w="2628446"/>
              </a:tblGrid>
              <a:tr h="2954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0+1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1+0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5+0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RAID 5+1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709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Технология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зеркалирование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зеркалирование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четность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четность, зеркалирование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Контроллер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Почти все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Почти все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Специализи</a:t>
                      </a:r>
                      <a:endParaRPr kumimoji="0" lang="ru-RU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рованный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Специализи</a:t>
                      </a:r>
                      <a:endParaRPr kumimoji="0" lang="ru-RU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рованный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Кол-во жестких дисков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 </a:t>
                      </a: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min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 min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 min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 min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70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Доступное рабочее пространство, %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66 для 2 страйпов по 3 диска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33-40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Стойкость при отказе диска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Отличная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Отличная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Восстановление данных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Среднее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случайного чтения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случайной записи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линейного чтения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линейной записи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Цена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Относительно 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Относительно 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Очень высокая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</a:tbl>
          </a:graphicData>
        </a:graphic>
      </p:graphicFrame>
      <p:sp>
        <p:nvSpPr>
          <p:cNvPr id="16466" name="Rectangle 1"/>
          <p:cNvSpPr>
            <a:spLocks noChangeArrowheads="1"/>
          </p:cNvSpPr>
          <p:nvPr/>
        </p:nvSpPr>
        <p:spPr bwMode="auto">
          <a:xfrm>
            <a:off x="0" y="0"/>
            <a:ext cx="1219199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Распространенные </a:t>
            </a:r>
            <a:r>
              <a:rPr lang="ru-RU" sz="32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</a:t>
            </a:r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-RAID массивы</a:t>
            </a:r>
          </a:p>
        </p:txBody>
      </p:sp>
    </p:spTree>
    <p:extLst>
      <p:ext uri="{BB962C8B-B14F-4D97-AF65-F5344CB8AC3E}">
        <p14:creationId xmlns:p14="http://schemas.microsoft.com/office/powerpoint/2010/main" xmlns="" val="15603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767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latin typeface="+mj-lt"/>
                <a:cs typeface="Times New Roman" panose="02020603050405020304" pitchFamily="18" charset="0"/>
              </a:rPr>
              <a:t>Сравнение разных конфигураций </a:t>
            </a:r>
            <a:r>
              <a:rPr lang="en-US" sz="4000" b="1" cap="all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en-US" sz="4000" b="1" dirty="0" smtClean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6064424"/>
              </p:ext>
            </p:extLst>
          </p:nvPr>
        </p:nvGraphicFramePr>
        <p:xfrm>
          <a:off x="174808" y="959668"/>
          <a:ext cx="11846862" cy="580870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40929"/>
                <a:gridCol w="1763486"/>
                <a:gridCol w="2769326"/>
                <a:gridCol w="2286000"/>
                <a:gridCol w="1711234"/>
                <a:gridCol w="167588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Уровень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Минимум дисков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Фактический объем под запись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>
                          <a:effectLst/>
                        </a:rPr>
                        <a:t>Отказо</a:t>
                      </a:r>
                      <a:r>
                        <a:rPr lang="ru-RU" sz="2000" dirty="0" smtClean="0">
                          <a:effectLst/>
                        </a:rPr>
                        <a:t> устойчивость</a:t>
                      </a:r>
                      <a:endParaRPr lang="ru-RU" sz="2000" dirty="0">
                        <a:effectLst/>
                      </a:endParaRP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Скорость чтения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Скорость записи</a:t>
                      </a:r>
                    </a:p>
                  </a:txBody>
                  <a:tcPr marL="64141" marR="64141" marT="64141" marB="64141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0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100 %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нет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</a:tr>
              <a:tr h="41433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1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2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50 %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1 диска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</a:tr>
              <a:tr h="41433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5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3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минус 1 диск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1 диска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низкая</a:t>
                      </a:r>
                    </a:p>
                  </a:txBody>
                  <a:tcPr marL="64141" marR="64141" marT="64141" marB="64141" anchor="ctr"/>
                </a:tc>
              </a:tr>
              <a:tr h="41433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6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минус 2 диска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2 дисков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низкая</a:t>
                      </a:r>
                    </a:p>
                  </a:txBody>
                  <a:tcPr marL="64141" marR="64141" marT="64141" marB="64141" anchor="ctr"/>
                </a:tc>
              </a:tr>
              <a:tr h="9033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RAID 10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50 %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1 диска в каждом сегменте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</a:tr>
              <a:tr h="114790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50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6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минус 1 диск на каждый сегмент RAID 5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1 диска в каждом сегменте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</a:tr>
              <a:tr h="11479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RAID 60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минус 2 диска на каждый сегмент RAID 6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2 дисков в каждом сегменте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020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6730</TotalTime>
  <Words>536</Words>
  <Application>Microsoft Office PowerPoint</Application>
  <PresentationFormat>Произвольный</PresentationFormat>
  <Paragraphs>255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информационной системы Основные задачи администрирования ИС</dc:title>
  <dc:creator>Igor Mironov</dc:creator>
  <cp:lastModifiedBy>Главный</cp:lastModifiedBy>
  <cp:revision>121</cp:revision>
  <cp:lastPrinted>2016-09-06T13:11:58Z</cp:lastPrinted>
  <dcterms:created xsi:type="dcterms:W3CDTF">2016-09-06T07:22:37Z</dcterms:created>
  <dcterms:modified xsi:type="dcterms:W3CDTF">2020-11-24T17:17:12Z</dcterms:modified>
</cp:coreProperties>
</file>