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7" r:id="rId3"/>
    <p:sldId id="275" r:id="rId4"/>
    <p:sldId id="271" r:id="rId5"/>
    <p:sldId id="272" r:id="rId6"/>
    <p:sldId id="273" r:id="rId7"/>
    <p:sldId id="285" r:id="rId8"/>
    <p:sldId id="260" r:id="rId9"/>
    <p:sldId id="274" r:id="rId10"/>
    <p:sldId id="276" r:id="rId11"/>
    <p:sldId id="278" r:id="rId12"/>
    <p:sldId id="277" r:id="rId13"/>
    <p:sldId id="279" r:id="rId14"/>
    <p:sldId id="280" r:id="rId15"/>
    <p:sldId id="281" r:id="rId16"/>
    <p:sldId id="282" r:id="rId17"/>
    <p:sldId id="283" r:id="rId18"/>
    <p:sldId id="287" r:id="rId19"/>
    <p:sldId id="284" r:id="rId20"/>
    <p:sldId id="261" r:id="rId21"/>
    <p:sldId id="266" r:id="rId22"/>
    <p:sldId id="262" r:id="rId23"/>
    <p:sldId id="286" r:id="rId24"/>
    <p:sldId id="288" r:id="rId25"/>
    <p:sldId id="289" r:id="rId26"/>
    <p:sldId id="290" r:id="rId2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51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C880E-24EA-451E-85B5-BC6035AE593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FC43-DFFC-43F8-88F1-E4988F47635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815666"/>
            <a:ext cx="9144000" cy="318635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Лекция </a:t>
            </a:r>
            <a:r>
              <a:rPr lang="en-US" smtClean="0">
                <a:solidFill>
                  <a:schemeClr val="tx1"/>
                </a:solidFill>
              </a:rPr>
              <a:t>28</a:t>
            </a:r>
            <a:r>
              <a:rPr lang="ru-RU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be-BY" dirty="0" smtClean="0">
                <a:solidFill>
                  <a:schemeClr val="tx1"/>
                </a:solidFill>
              </a:rPr>
              <a:t>Запуск компьютера. </a:t>
            </a:r>
            <a:r>
              <a:rPr lang="en-US" dirty="0" smtClean="0">
                <a:solidFill>
                  <a:schemeClr val="tx1"/>
                </a:solidFill>
              </a:rPr>
              <a:t>BIOS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UEFI.</a:t>
            </a:r>
            <a:r>
              <a:rPr lang="be-BY" dirty="0" smtClean="0">
                <a:solidFill>
                  <a:schemeClr val="tx1"/>
                </a:solidFill>
              </a:rPr>
              <a:t> 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be-BY" dirty="0" smtClean="0">
                <a:solidFill>
                  <a:prstClr val="black"/>
                </a:solidFill>
                <a:ea typeface="+mj-ea"/>
                <a:cs typeface="+mj-cs"/>
              </a:rPr>
              <a:t>Запуск ОС с носителя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MBR, GPT, PBR.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Утилиты восстановления запуска ОС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Способы автоматического запуска приложений вместе с операционной системой.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Entertainment\картинки\!картинки-по-админке\Boot\mbr_and_pbr.png"/>
          <p:cNvPicPr>
            <a:picLocks noChangeArrowheads="1"/>
          </p:cNvPicPr>
          <p:nvPr/>
        </p:nvPicPr>
        <p:blipFill>
          <a:blip r:embed="rId3" cstate="print"/>
          <a:srcRect r="26375"/>
          <a:stretch>
            <a:fillRect/>
          </a:stretch>
        </p:blipFill>
        <p:spPr bwMode="auto">
          <a:xfrm>
            <a:off x="795794" y="0"/>
            <a:ext cx="7552412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E:\Entertainment\картинки\!картинки-по-админке\Disk\4. active volume.png"/>
          <p:cNvPicPr>
            <a:picLocks noChangeArrowheads="1"/>
          </p:cNvPicPr>
          <p:nvPr/>
        </p:nvPicPr>
        <p:blipFill>
          <a:blip r:embed="rId3" cstate="print"/>
          <a:srcRect b="6215"/>
          <a:stretch>
            <a:fillRect/>
          </a:stretch>
        </p:blipFill>
        <p:spPr bwMode="auto">
          <a:xfrm>
            <a:off x="1138000" y="0"/>
            <a:ext cx="6868001" cy="5129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E:\Entertainment\картинки\!картинки-по-админке\Disk\5. bootmgr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9448" y="0"/>
            <a:ext cx="6545104" cy="5130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Entertainment\картинки\!картинки-по-админке\Disk\6. bcd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0071" y="1"/>
            <a:ext cx="6483858" cy="51110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:\Entertainment\картинки\!картинки-по-админке\Disk\7. recovery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0644" y="913271"/>
            <a:ext cx="5722712" cy="4230229"/>
          </a:xfrm>
          <a:prstGeom prst="rect">
            <a:avLst/>
          </a:prstGeom>
          <a:noFill/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57200" y="40314"/>
            <a:ext cx="8229600" cy="857250"/>
          </a:xfrm>
        </p:spPr>
        <p:txBody>
          <a:bodyPr>
            <a:noAutofit/>
          </a:bodyPr>
          <a:lstStyle/>
          <a:p>
            <a:r>
              <a:rPr lang="ru-RU" sz="3200" dirty="0" smtClean="0"/>
              <a:t>Утилиты восстановления запуска ОС </a:t>
            </a:r>
            <a:r>
              <a:rPr lang="en-US" sz="3200" dirty="0" smtClean="0"/>
              <a:t>Windows</a:t>
            </a:r>
            <a:endParaRPr lang="ru-RU" sz="3200" dirty="0" smtClean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:\Entertainment\картинки\!картинки-по-админке\Disk\8. commandline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288" y="322326"/>
            <a:ext cx="9180576" cy="4498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E:\Entertainment\картинки\!картинки-по-админке\Disk\9. bootrec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941" y="0"/>
            <a:ext cx="750611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:\Entertainment\картинки\!картинки-по-админке\Disk\10. bcdedit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7631" y="0"/>
            <a:ext cx="590873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429" y="-34752"/>
            <a:ext cx="6851142" cy="520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Autofit/>
          </a:bodyPr>
          <a:lstStyle/>
          <a:p>
            <a:r>
              <a:rPr lang="be-BY" sz="3200" dirty="0" smtClean="0"/>
              <a:t>Запуск </a:t>
            </a:r>
            <a:r>
              <a:rPr lang="ru-RU" sz="3200" dirty="0" smtClean="0"/>
              <a:t>приложений вместе </a:t>
            </a:r>
            <a:r>
              <a:rPr lang="be-BY" sz="3200" dirty="0" smtClean="0"/>
              <a:t>с ОС </a:t>
            </a:r>
            <a:r>
              <a:rPr lang="en-US" sz="3200" dirty="0" smtClean="0"/>
              <a:t>Windows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67594"/>
            <a:ext cx="8928992" cy="385242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Вкладка «Автозагрузка» в </a:t>
            </a:r>
            <a:r>
              <a:rPr lang="ru-RU" sz="2600" dirty="0" smtClean="0">
                <a:solidFill>
                  <a:srgbClr val="FF0000"/>
                </a:solidFill>
              </a:rPr>
              <a:t>конфигурации системы</a:t>
            </a:r>
            <a:r>
              <a:rPr lang="ru-RU" sz="2600" dirty="0" smtClean="0"/>
              <a:t> (</a:t>
            </a:r>
            <a:r>
              <a:rPr lang="en-US" sz="2600" dirty="0" smtClean="0"/>
              <a:t>Windows 7-</a:t>
            </a:r>
            <a:r>
              <a:rPr lang="ru-RU" sz="2600" dirty="0" smtClean="0"/>
              <a:t>), в диспетчере задач или параметр реестра</a:t>
            </a:r>
            <a:r>
              <a:rPr lang="en-US" sz="2600" dirty="0" smtClean="0"/>
              <a:t>.</a:t>
            </a:r>
            <a:endParaRPr lang="ru-RU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Регистрация в качестве </a:t>
            </a:r>
            <a:r>
              <a:rPr lang="ru-RU" sz="2600" dirty="0" smtClean="0">
                <a:solidFill>
                  <a:srgbClr val="FF0000"/>
                </a:solidFill>
              </a:rPr>
              <a:t>службы</a:t>
            </a:r>
            <a:r>
              <a:rPr lang="ru-RU" sz="2600" dirty="0" smtClean="0"/>
              <a:t> (утилита </a:t>
            </a:r>
            <a:r>
              <a:rPr lang="en-US" sz="2600" dirty="0" smtClean="0"/>
              <a:t>sc</a:t>
            </a:r>
            <a:r>
              <a:rPr lang="ru-RU" sz="2600" dirty="0" smtClean="0"/>
              <a:t>)</a:t>
            </a:r>
            <a:r>
              <a:rPr lang="en-US" sz="2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Регистрация в качестве задачи в </a:t>
            </a:r>
            <a:r>
              <a:rPr lang="ru-RU" sz="2600" dirty="0" smtClean="0">
                <a:solidFill>
                  <a:srgbClr val="FF0000"/>
                </a:solidFill>
              </a:rPr>
              <a:t>планировщике задач</a:t>
            </a:r>
            <a:r>
              <a:rPr lang="ru-RU" sz="2600" dirty="0" smtClean="0"/>
              <a:t>.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Размещение </a:t>
            </a:r>
            <a:r>
              <a:rPr lang="en-US" sz="2600" dirty="0" smtClean="0"/>
              <a:t>*.sys </a:t>
            </a:r>
            <a:r>
              <a:rPr lang="ru-RU" sz="2600" dirty="0" smtClean="0"/>
              <a:t>файла в </a:t>
            </a:r>
            <a:r>
              <a:rPr lang="en-US" sz="2600" dirty="0" smtClean="0"/>
              <a:t>C:\Windows\system32\drivers</a:t>
            </a:r>
            <a:endParaRPr lang="ru-RU" sz="2600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314"/>
            <a:ext cx="8229600" cy="857250"/>
          </a:xfrm>
        </p:spPr>
        <p:txBody>
          <a:bodyPr/>
          <a:lstStyle/>
          <a:p>
            <a:r>
              <a:rPr lang="be-BY" dirty="0" smtClean="0"/>
              <a:t>Запуск компьютера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897564"/>
            <a:ext cx="8928992" cy="424593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Работающая розетка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Кабель электропитания от до блока питания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Включенный блок питания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Нажатие кнопки включения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Запуск </a:t>
            </a:r>
            <a:r>
              <a:rPr lang="en-US" dirty="0" smtClean="0"/>
              <a:t>BIOS/UEFI.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Загрузка параметров из памяти </a:t>
            </a:r>
            <a:r>
              <a:rPr lang="en-US" dirty="0" smtClean="0"/>
              <a:t>CMOS.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Загрузка </a:t>
            </a:r>
            <a:r>
              <a:rPr lang="en-US" dirty="0" smtClean="0"/>
              <a:t>MBR</a:t>
            </a:r>
            <a:r>
              <a:rPr lang="ru-RU" dirty="0" smtClean="0"/>
              <a:t>/</a:t>
            </a:r>
            <a:r>
              <a:rPr lang="en-US" dirty="0" smtClean="0"/>
              <a:t>GPT </a:t>
            </a:r>
            <a:r>
              <a:rPr lang="ru-RU" dirty="0" smtClean="0"/>
              <a:t>с выбранного носителя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E:\Entertainment\картинки\!картинки-по-админке\autorun\1. 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832" y="51201"/>
            <a:ext cx="7668337" cy="5041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8799" y="-12609"/>
            <a:ext cx="5506403" cy="51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9972" y="-33839"/>
            <a:ext cx="6544056" cy="521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:\Entertainment\картинки\!картинки-по-админке\autorun\3. scheduler.png"/>
          <p:cNvPicPr>
            <a:picLocks noChangeArrowheads="1"/>
          </p:cNvPicPr>
          <p:nvPr/>
        </p:nvPicPr>
        <p:blipFill>
          <a:blip r:embed="rId3" cstate="print"/>
          <a:srcRect r="22438" b="14819"/>
          <a:stretch>
            <a:fillRect/>
          </a:stretch>
        </p:blipFill>
        <p:spPr bwMode="auto">
          <a:xfrm>
            <a:off x="1291161" y="1"/>
            <a:ext cx="6561678" cy="5149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autorun\0. drivers.png"/>
          <p:cNvPicPr>
            <a:picLocks noChangeAspect="1" noChangeArrowheads="1"/>
          </p:cNvPicPr>
          <p:nvPr/>
        </p:nvPicPr>
        <p:blipFill>
          <a:blip r:embed="rId3" cstate="print"/>
          <a:srcRect b="34278"/>
          <a:stretch>
            <a:fillRect/>
          </a:stretch>
        </p:blipFill>
        <p:spPr bwMode="auto">
          <a:xfrm>
            <a:off x="0" y="131331"/>
            <a:ext cx="9144000" cy="4880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815" t="8930" r="2637"/>
          <a:stretch>
            <a:fillRect/>
          </a:stretch>
        </p:blipFill>
        <p:spPr bwMode="auto">
          <a:xfrm>
            <a:off x="18773" y="0"/>
            <a:ext cx="910645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815" t="8930" r="3548" b="2674"/>
          <a:stretch>
            <a:fillRect/>
          </a:stretch>
        </p:blipFill>
        <p:spPr bwMode="auto">
          <a:xfrm>
            <a:off x="0" y="41329"/>
            <a:ext cx="9144000" cy="506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Boot\bios_uefi_compare_1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650618"/>
            <a:ext cx="9143999" cy="4441412"/>
          </a:xfrm>
          <a:prstGeom prst="rect">
            <a:avLst/>
          </a:prstGeom>
          <a:noFill/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0" y="40314"/>
            <a:ext cx="9144000" cy="857250"/>
          </a:xfrm>
        </p:spPr>
        <p:txBody>
          <a:bodyPr>
            <a:noAutofit/>
          </a:bodyPr>
          <a:lstStyle/>
          <a:p>
            <a:r>
              <a:rPr lang="be-BY" sz="3200" dirty="0" smtClean="0"/>
              <a:t>Сравнение </a:t>
            </a:r>
            <a:r>
              <a:rPr lang="ru-RU" sz="3200" dirty="0" smtClean="0"/>
              <a:t>классического </a:t>
            </a:r>
            <a:r>
              <a:rPr lang="en-US" sz="3200" dirty="0" smtClean="0"/>
              <a:t>BIOS </a:t>
            </a:r>
            <a:r>
              <a:rPr lang="ru-RU" sz="3200" dirty="0" smtClean="0"/>
              <a:t>и </a:t>
            </a:r>
            <a:r>
              <a:rPr lang="en-US" sz="3200" dirty="0" smtClean="0"/>
              <a:t>UEFI</a:t>
            </a:r>
            <a:endParaRPr lang="ru-RU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</p:spPr>
        <p:txBody>
          <a:bodyPr>
            <a:normAutofit fontScale="90000"/>
          </a:bodyPr>
          <a:lstStyle/>
          <a:p>
            <a:r>
              <a:rPr lang="be-BY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загрузки в </a:t>
            </a:r>
            <a:r>
              <a:rPr lang="en-US" dirty="0" smtClean="0"/>
              <a:t>UEFI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200150"/>
            <a:ext cx="8928992" cy="38558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Secure Boot – </a:t>
            </a:r>
            <a:r>
              <a:rPr lang="ru-RU" dirty="0" smtClean="0"/>
              <a:t>запрет на загрузку с носителей со стилем разделов </a:t>
            </a:r>
            <a:r>
              <a:rPr lang="en-US" dirty="0" smtClean="0"/>
              <a:t>MBR, </a:t>
            </a:r>
            <a:r>
              <a:rPr lang="ru-RU" dirty="0" smtClean="0"/>
              <a:t>можно выключать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OS/Boot Mode – UEFI/Legacy (CSM) – </a:t>
            </a:r>
            <a:r>
              <a:rPr lang="ru-RU" dirty="0" smtClean="0"/>
              <a:t>нужно </a:t>
            </a:r>
            <a:r>
              <a:rPr lang="en-US" dirty="0" smtClean="0"/>
              <a:t>Legacy (CSM)</a:t>
            </a:r>
            <a:r>
              <a:rPr lang="ru-RU" dirty="0" smtClean="0"/>
              <a:t> для загрузки с носителей со стилем разделов </a:t>
            </a:r>
            <a:r>
              <a:rPr lang="en-US" dirty="0" smtClean="0"/>
              <a:t>MBR.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393664"/>
          </a:xfrm>
        </p:spPr>
        <p:txBody>
          <a:bodyPr>
            <a:noAutofit/>
          </a:bodyPr>
          <a:lstStyle/>
          <a:p>
            <a:r>
              <a:rPr lang="be-BY" sz="3200" dirty="0" smtClean="0"/>
              <a:t>Если написать “</a:t>
            </a:r>
            <a:r>
              <a:rPr lang="en-US" sz="3200" dirty="0" smtClean="0"/>
              <a:t>UEFI</a:t>
            </a:r>
            <a:r>
              <a:rPr lang="be-BY" sz="3200" dirty="0" smtClean="0"/>
              <a:t>”</a:t>
            </a:r>
            <a:r>
              <a:rPr lang="en-US" sz="3200" dirty="0" smtClean="0"/>
              <a:t> </a:t>
            </a:r>
            <a:r>
              <a:rPr lang="ru-RU" sz="3200" dirty="0" smtClean="0"/>
              <a:t>на русской раскладке, то получится «ГУАШ»</a:t>
            </a:r>
            <a:endParaRPr lang="ru-RU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687" y="1599642"/>
            <a:ext cx="6790626" cy="354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314"/>
            <a:ext cx="8229600" cy="857250"/>
          </a:xfrm>
        </p:spPr>
        <p:txBody>
          <a:bodyPr/>
          <a:lstStyle/>
          <a:p>
            <a:r>
              <a:rPr lang="be-BY" dirty="0" smtClean="0"/>
              <a:t>Запуск ОС с носителя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897564"/>
            <a:ext cx="8928992" cy="42459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Загрузка </a:t>
            </a:r>
            <a:r>
              <a:rPr lang="en-US" dirty="0" smtClean="0"/>
              <a:t>MBR</a:t>
            </a:r>
            <a:r>
              <a:rPr lang="ru-RU" dirty="0" smtClean="0"/>
              <a:t>/</a:t>
            </a:r>
            <a:r>
              <a:rPr lang="en-US" dirty="0" smtClean="0"/>
              <a:t>GPT </a:t>
            </a:r>
            <a:r>
              <a:rPr lang="ru-RU" dirty="0" smtClean="0"/>
              <a:t>с выбранного носителя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Загрузка </a:t>
            </a:r>
            <a:r>
              <a:rPr lang="en-US" dirty="0" smtClean="0"/>
              <a:t>PBR</a:t>
            </a:r>
            <a:r>
              <a:rPr lang="ru-RU" dirty="0" smtClean="0"/>
              <a:t> в активном разделе выбранного диска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Загрузка файла-загрузчика в зависимости от типа </a:t>
            </a:r>
            <a:r>
              <a:rPr lang="en-US" dirty="0" smtClean="0"/>
              <a:t>PBR:</a:t>
            </a:r>
            <a:endParaRPr lang="ru-RU" dirty="0" smtClean="0"/>
          </a:p>
          <a:p>
            <a:pPr marL="514350" indent="-514350"/>
            <a:r>
              <a:rPr lang="en-US" dirty="0" smtClean="0"/>
              <a:t>Linux – </a:t>
            </a:r>
            <a:r>
              <a:rPr lang="en-US" dirty="0" err="1" smtClean="0"/>
              <a:t>grldr</a:t>
            </a:r>
            <a:endParaRPr lang="en-US" dirty="0" smtClean="0"/>
          </a:p>
          <a:p>
            <a:pPr marL="514350" indent="-514350"/>
            <a:r>
              <a:rPr lang="en-US" dirty="0" smtClean="0"/>
              <a:t>Windows XP – </a:t>
            </a:r>
            <a:r>
              <a:rPr lang="en-US" dirty="0" err="1" smtClean="0"/>
              <a:t>ntldr</a:t>
            </a:r>
            <a:endParaRPr lang="en-US" dirty="0" smtClean="0"/>
          </a:p>
          <a:p>
            <a:pPr marL="514350" indent="-514350"/>
            <a:r>
              <a:rPr lang="en-US" dirty="0" smtClean="0"/>
              <a:t>Windows Vista+ – </a:t>
            </a:r>
            <a:r>
              <a:rPr lang="en-US" dirty="0" err="1" smtClean="0"/>
              <a:t>bootmgr</a:t>
            </a:r>
            <a:endParaRPr lang="en-US" dirty="0" smtClean="0"/>
          </a:p>
          <a:p>
            <a:pPr marL="514350" indent="-514350"/>
            <a:endParaRPr lang="ru-RU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19522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be-BY" dirty="0" smtClean="0"/>
              <a:t>Управление загрузочными записями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869672"/>
            <a:ext cx="8928992" cy="32738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000" dirty="0" smtClean="0"/>
              <a:t>«Администрирование» -«</a:t>
            </a:r>
            <a:r>
              <a:rPr lang="ru-RU" sz="4000" dirty="0" smtClean="0">
                <a:solidFill>
                  <a:srgbClr val="FF0000"/>
                </a:solidFill>
              </a:rPr>
              <a:t>Управление компьютером</a:t>
            </a:r>
            <a:r>
              <a:rPr lang="ru-RU" sz="4000" dirty="0" smtClean="0"/>
              <a:t>» - «Управление дисками»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BootICE</a:t>
            </a:r>
            <a:endParaRPr lang="en-US" sz="4000" dirty="0" smtClean="0"/>
          </a:p>
          <a:p>
            <a:pPr marL="514350" indent="-514350"/>
            <a:endParaRPr lang="ru-RU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Disk\1. init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0171" y="-3783"/>
            <a:ext cx="6403658" cy="5151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geek-nose.com/wp-content/uploads/2016/01/programma-dlja-ustanovki-windows-7-s-fleshki-%E2%84%967-767x534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3091" y="0"/>
            <a:ext cx="739781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14384</TotalTime>
  <Words>280</Words>
  <Application>Microsoft Office PowerPoint</Application>
  <PresentationFormat>Экран (16:9)</PresentationFormat>
  <Paragraphs>65</Paragraphs>
  <Slides>26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Администрирование информационных систем и веб-порталов</vt:lpstr>
      <vt:lpstr>Запуск компьютера</vt:lpstr>
      <vt:lpstr>Сравнение классического BIOS и UEFI</vt:lpstr>
      <vt:lpstr>Параметры загрузки в UEFI</vt:lpstr>
      <vt:lpstr>Если написать “UEFI” на русской раскладке, то получится «ГУАШ»</vt:lpstr>
      <vt:lpstr>Запуск ОС с носителя</vt:lpstr>
      <vt:lpstr>Управление загрузочными записями</vt:lpstr>
      <vt:lpstr>Слайд 8</vt:lpstr>
      <vt:lpstr>Слайд 9</vt:lpstr>
      <vt:lpstr>Слайд 10</vt:lpstr>
      <vt:lpstr>Слайд 11</vt:lpstr>
      <vt:lpstr>Слайд 12</vt:lpstr>
      <vt:lpstr>Слайд 13</vt:lpstr>
      <vt:lpstr>Утилиты восстановления запуска ОС Windows</vt:lpstr>
      <vt:lpstr>Слайд 15</vt:lpstr>
      <vt:lpstr>Слайд 16</vt:lpstr>
      <vt:lpstr>Слайд 17</vt:lpstr>
      <vt:lpstr>Слайд 18</vt:lpstr>
      <vt:lpstr>Запуск приложений вместе с ОС Windows 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603</cp:revision>
  <dcterms:created xsi:type="dcterms:W3CDTF">2020-02-03T20:15:10Z</dcterms:created>
  <dcterms:modified xsi:type="dcterms:W3CDTF">2020-11-24T17:17:17Z</dcterms:modified>
</cp:coreProperties>
</file>