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5" r:id="rId2"/>
    <p:sldId id="290" r:id="rId3"/>
    <p:sldId id="287" r:id="rId4"/>
    <p:sldId id="288" r:id="rId5"/>
    <p:sldId id="289" r:id="rId6"/>
    <p:sldId id="275" r:id="rId7"/>
    <p:sldId id="257" r:id="rId8"/>
    <p:sldId id="258" r:id="rId9"/>
    <p:sldId id="260" r:id="rId10"/>
    <p:sldId id="291" r:id="rId11"/>
    <p:sldId id="283" r:id="rId12"/>
    <p:sldId id="310" r:id="rId13"/>
    <p:sldId id="284" r:id="rId14"/>
    <p:sldId id="292" r:id="rId15"/>
    <p:sldId id="293" r:id="rId16"/>
    <p:sldId id="294" r:id="rId17"/>
    <p:sldId id="295" r:id="rId18"/>
    <p:sldId id="261" r:id="rId19"/>
    <p:sldId id="262" r:id="rId20"/>
    <p:sldId id="274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CEDEB-4DDE-4D67-99AF-D8720A4EAC1D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AE1A-C2A8-4FBC-B062-EC88526209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6CEF-40EE-43A7-8496-90A5CB4C1E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98ADB-DE59-4E86-B0A6-C317B450AD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338B-03DC-45DE-9AEE-E300360588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89623-41BE-4713-B074-42820DB124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E5B14-7963-4448-A41D-4463F4EA98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B213B-0824-43ED-9D0B-C500B3C1AC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333C9-B53D-421C-B416-B33B70D36A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3715F-047F-4068-9D78-B86BBBA4B5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519ED-2C52-4660-B91A-3F3C902A3F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FD13A-E388-4CB6-AEEC-11F45E7B5F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02CD0-4471-4058-82FD-907F7EA580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6662F-C244-40FA-98EB-0ABB45EEA4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7E30B39-50C2-477B-ACD9-67E1315FF1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2160240"/>
          </a:xfrm>
        </p:spPr>
        <p:txBody>
          <a:bodyPr>
            <a:normAutofit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424847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Лекция </a:t>
            </a:r>
            <a:r>
              <a:rPr lang="en-US" smtClean="0">
                <a:solidFill>
                  <a:schemeClr val="tx1"/>
                </a:solidFill>
              </a:rPr>
              <a:t>3</a:t>
            </a:r>
            <a:r>
              <a:rPr lang="ru-RU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/>
              <a:t>Управление </a:t>
            </a:r>
            <a:r>
              <a:rPr lang="en-US" dirty="0" smtClean="0"/>
              <a:t>DHCP-</a:t>
            </a:r>
            <a:r>
              <a:rPr lang="ru-RU" dirty="0" smtClean="0"/>
              <a:t>сервером.</a:t>
            </a:r>
            <a:endParaRPr lang="en-US" dirty="0" smtClean="0"/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/>
              <a:t>Области </a:t>
            </a:r>
            <a:r>
              <a:rPr lang="en-US" dirty="0" smtClean="0"/>
              <a:t>DHCP</a:t>
            </a:r>
            <a:r>
              <a:rPr lang="ru-RU" dirty="0" smtClean="0"/>
              <a:t>, их свойства и </a:t>
            </a:r>
            <a:r>
              <a:rPr lang="ru-RU" dirty="0" smtClean="0">
                <a:solidFill>
                  <a:schemeClr val="tx1"/>
                </a:solidFill>
              </a:rPr>
              <a:t>п</a:t>
            </a:r>
            <a:r>
              <a:rPr lang="ru-RU" dirty="0" smtClean="0">
                <a:solidFill>
                  <a:prstClr val="black"/>
                </a:solidFill>
                <a:ea typeface="+mj-ea"/>
                <a:cs typeface="+mj-cs"/>
              </a:rPr>
              <a:t>араметры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Сообщения и п</a:t>
            </a:r>
            <a:r>
              <a:rPr lang="ru-RU" dirty="0" smtClean="0"/>
              <a:t>ринцип работы </a:t>
            </a:r>
            <a:r>
              <a:rPr lang="en-US" dirty="0" smtClean="0"/>
              <a:t>DHCP</a:t>
            </a:r>
            <a:r>
              <a:rPr lang="ru-RU" dirty="0" smtClean="0"/>
              <a:t>-сервера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/>
              <a:t>Обеспечение отказоустойчивости работы сервера </a:t>
            </a:r>
            <a:r>
              <a:rPr lang="en-US" dirty="0" smtClean="0"/>
              <a:t>DHCP.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41784"/>
            <a:ext cx="8229600" cy="1143000"/>
          </a:xfrm>
        </p:spPr>
        <p:txBody>
          <a:bodyPr/>
          <a:lstStyle/>
          <a:p>
            <a:pPr eaLnBrk="1" hangingPunct="1"/>
            <a:r>
              <a:rPr lang="ru-RU" b="1" dirty="0" smtClean="0"/>
              <a:t>Рассчитываемые свойства области DHCP</a:t>
            </a:r>
            <a:r>
              <a:rPr lang="ru-RU" dirty="0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8928992" cy="489654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3600" b="1" dirty="0" err="1" smtClean="0"/>
              <a:t>Renewal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Time</a:t>
            </a:r>
            <a:r>
              <a:rPr lang="ru-RU" sz="3600" b="1" dirty="0" smtClean="0"/>
              <a:t> (T1)</a:t>
            </a:r>
            <a:r>
              <a:rPr lang="ru-RU" sz="3600" dirty="0" smtClean="0"/>
              <a:t> – период времени, через который клиент начинает продлевать аренду у старого сервера</a:t>
            </a:r>
          </a:p>
          <a:p>
            <a:pPr eaLnBrk="1" hangingPunct="1">
              <a:lnSpc>
                <a:spcPct val="80000"/>
              </a:lnSpc>
            </a:pPr>
            <a:r>
              <a:rPr lang="ru-RU" sz="3600" b="1" dirty="0" err="1" smtClean="0"/>
              <a:t>Rebinding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Time</a:t>
            </a:r>
            <a:r>
              <a:rPr lang="ru-RU" sz="3600" b="1" dirty="0" smtClean="0"/>
              <a:t> (T2)</a:t>
            </a:r>
            <a:r>
              <a:rPr lang="ru-RU" sz="3600" dirty="0" smtClean="0"/>
              <a:t> – период времени, через который клиент начинает осуществлять широковещательные запросы на продление аренды у нового сервера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18804"/>
            <a:ext cx="8229600" cy="1143000"/>
          </a:xfrm>
        </p:spPr>
        <p:txBody>
          <a:bodyPr/>
          <a:lstStyle/>
          <a:p>
            <a:pPr eaLnBrk="1" hangingPunct="1"/>
            <a:r>
              <a:rPr lang="ru-RU" b="1" dirty="0" smtClean="0"/>
              <a:t>Уровни параметров DHCP</a:t>
            </a:r>
            <a:r>
              <a:rPr lang="ru-RU" dirty="0" smtClean="0"/>
              <a:t>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5288" y="1731580"/>
            <a:ext cx="85693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000" dirty="0" smtClean="0">
                <a:latin typeface="+mn-lt"/>
              </a:rPr>
              <a:t>•</a:t>
            </a:r>
            <a:r>
              <a:rPr lang="ru-RU" sz="4000" i="1" dirty="0" smtClean="0">
                <a:latin typeface="+mn-lt"/>
              </a:rPr>
              <a:t> </a:t>
            </a:r>
            <a:r>
              <a:rPr lang="ru-RU" sz="4000" dirty="0">
                <a:latin typeface="+mn-lt"/>
              </a:rPr>
              <a:t>уровень </a:t>
            </a:r>
            <a:r>
              <a:rPr lang="ru-RU" sz="4000" dirty="0" smtClean="0">
                <a:latin typeface="+mn-lt"/>
              </a:rPr>
              <a:t>сервера</a:t>
            </a:r>
            <a:endParaRPr lang="ru-RU" sz="4000" dirty="0">
              <a:latin typeface="+mn-lt"/>
            </a:endParaRPr>
          </a:p>
          <a:p>
            <a:r>
              <a:rPr lang="ru-RU" sz="4000" dirty="0">
                <a:latin typeface="+mn-lt"/>
              </a:rPr>
              <a:t>• уровень области </a:t>
            </a:r>
            <a:r>
              <a:rPr lang="ru-RU" sz="4000" dirty="0" smtClean="0">
                <a:latin typeface="+mn-lt"/>
              </a:rPr>
              <a:t>действия</a:t>
            </a:r>
            <a:endParaRPr lang="ru-RU" sz="4000" dirty="0">
              <a:latin typeface="+mn-lt"/>
            </a:endParaRPr>
          </a:p>
          <a:p>
            <a:r>
              <a:rPr lang="ru-RU" sz="4000" dirty="0" smtClean="0">
                <a:latin typeface="+mn-lt"/>
              </a:rPr>
              <a:t>•</a:t>
            </a:r>
            <a:r>
              <a:rPr lang="en-US" sz="4000" dirty="0" smtClean="0">
                <a:latin typeface="+mn-lt"/>
              </a:rPr>
              <a:t> </a:t>
            </a:r>
            <a:r>
              <a:rPr lang="ru-RU" sz="4000" dirty="0" smtClean="0">
                <a:latin typeface="+mn-lt"/>
              </a:rPr>
              <a:t>уровень </a:t>
            </a:r>
            <a:r>
              <a:rPr lang="ru-RU" sz="4000" dirty="0">
                <a:latin typeface="+mn-lt"/>
              </a:rPr>
              <a:t>клиента (для зарезервированных адресов</a:t>
            </a:r>
            <a:r>
              <a:rPr lang="ru-RU" sz="4000" dirty="0" smtClean="0">
                <a:latin typeface="+mn-lt"/>
              </a:rPr>
              <a:t>)</a:t>
            </a:r>
            <a:endParaRPr lang="ru-RU" sz="4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60983"/>
            <a:ext cx="9144000" cy="513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41784"/>
            <a:ext cx="8229600" cy="1143000"/>
          </a:xfrm>
        </p:spPr>
        <p:txBody>
          <a:bodyPr/>
          <a:lstStyle/>
          <a:p>
            <a:pPr eaLnBrk="1" hangingPunct="1"/>
            <a:r>
              <a:rPr lang="ru-RU" b="1" dirty="0" smtClean="0"/>
              <a:t>Параметры DHCP</a:t>
            </a:r>
            <a:r>
              <a:rPr lang="ru-RU" dirty="0" smtClean="0"/>
              <a:t> </a:t>
            </a:r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r="24803"/>
          <a:stretch>
            <a:fillRect/>
          </a:stretch>
        </p:blipFill>
        <p:spPr bwMode="auto">
          <a:xfrm>
            <a:off x="0" y="1268760"/>
            <a:ext cx="915437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печать\dhcp\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260" y="0"/>
            <a:ext cx="614548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печать\dhcp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1"/>
            <a:ext cx="8496944" cy="6871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dhcp\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-1"/>
            <a:ext cx="6912768" cy="6894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печать\dhcp\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97992"/>
            <a:ext cx="9144000" cy="5462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7100"/>
          </a:xfrm>
        </p:spPr>
        <p:txBody>
          <a:bodyPr/>
          <a:lstStyle/>
          <a:p>
            <a:pPr eaLnBrk="1" hangingPunct="1"/>
            <a:r>
              <a:rPr lang="ru-RU" b="1" smtClean="0"/>
              <a:t>DHCP-сообщения</a:t>
            </a:r>
          </a:p>
        </p:txBody>
      </p:sp>
      <p:pic>
        <p:nvPicPr>
          <p:cNvPr id="8195" name="Рисунок 1"/>
          <p:cNvPicPr>
            <a:picLocks noChangeAspect="1" noChangeArrowheads="1"/>
          </p:cNvPicPr>
          <p:nvPr/>
        </p:nvPicPr>
        <p:blipFill>
          <a:blip r:embed="rId3" cstate="print"/>
          <a:srcRect b="11981"/>
          <a:stretch>
            <a:fillRect/>
          </a:stretch>
        </p:blipFill>
        <p:spPr bwMode="auto">
          <a:xfrm>
            <a:off x="0" y="836712"/>
            <a:ext cx="9144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2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Рисунок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59635"/>
            <a:ext cx="9144000" cy="69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33694" b="8074"/>
          <a:stretch>
            <a:fillRect/>
          </a:stretch>
        </p:blipFill>
        <p:spPr bwMode="auto">
          <a:xfrm>
            <a:off x="0" y="-3272"/>
            <a:ext cx="9144000" cy="686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печать\dhcp\9.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16" y="0"/>
            <a:ext cx="870216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691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Разбиться на команды минимум по 3 виртуальных машины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Придумать название команды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00B050"/>
                </a:solidFill>
              </a:rPr>
              <a:t>Установить ОС </a:t>
            </a:r>
            <a:r>
              <a:rPr lang="en-US" dirty="0" smtClean="0">
                <a:solidFill>
                  <a:srgbClr val="00B050"/>
                </a:solidFill>
              </a:rPr>
              <a:t>Windows</a:t>
            </a:r>
            <a:r>
              <a:rPr lang="ru-RU" dirty="0" smtClean="0">
                <a:solidFill>
                  <a:srgbClr val="00B050"/>
                </a:solidFill>
              </a:rPr>
              <a:t> 10 на одну из виртуальных машин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Назначить остальным ОС </a:t>
            </a:r>
            <a:r>
              <a:rPr lang="en-US" dirty="0" smtClean="0"/>
              <a:t>Windows</a:t>
            </a:r>
            <a:r>
              <a:rPr lang="ru-RU" dirty="0" smtClean="0"/>
              <a:t> </a:t>
            </a:r>
            <a:r>
              <a:rPr lang="en-US" dirty="0" smtClean="0"/>
              <a:t>Server 2019 </a:t>
            </a:r>
            <a:r>
              <a:rPr lang="ru-RU" dirty="0" smtClean="0"/>
              <a:t>статические </a:t>
            </a:r>
            <a:r>
              <a:rPr lang="en-US" dirty="0" smtClean="0"/>
              <a:t>IP-</a:t>
            </a:r>
            <a:r>
              <a:rPr lang="ru-RU" dirty="0" smtClean="0"/>
              <a:t>адреса по варианту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ru-RU" dirty="0" smtClean="0"/>
              <a:t>Установить роль </a:t>
            </a:r>
            <a:r>
              <a:rPr lang="en-US" dirty="0" smtClean="0"/>
              <a:t>DHCP-</a:t>
            </a:r>
            <a:r>
              <a:rPr lang="ru-RU" dirty="0" smtClean="0"/>
              <a:t>сервер на виртуальные машины с ОС </a:t>
            </a:r>
            <a:r>
              <a:rPr lang="en-US" dirty="0" smtClean="0"/>
              <a:t>Windows Server 2019</a:t>
            </a:r>
            <a:endParaRPr lang="ru-RU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ru-RU" dirty="0" smtClean="0"/>
              <a:t>Выбрать главный </a:t>
            </a:r>
            <a:r>
              <a:rPr lang="en-US" dirty="0" smtClean="0"/>
              <a:t>DHCP-</a:t>
            </a:r>
            <a:r>
              <a:rPr lang="ru-RU" dirty="0" smtClean="0"/>
              <a:t>сервер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ru-RU" dirty="0" smtClean="0"/>
              <a:t>На главном </a:t>
            </a:r>
            <a:r>
              <a:rPr lang="en-US" dirty="0" smtClean="0"/>
              <a:t>DHCP-</a:t>
            </a:r>
            <a:r>
              <a:rPr lang="ru-RU" dirty="0" smtClean="0"/>
              <a:t>сервере создать область с диапазоном адресов по варианту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dirty="0" smtClean="0"/>
              <a:t>На главном </a:t>
            </a:r>
            <a:r>
              <a:rPr lang="en-US" dirty="0" smtClean="0"/>
              <a:t>DHCP-</a:t>
            </a:r>
            <a:r>
              <a:rPr lang="ru-RU" dirty="0" smtClean="0"/>
              <a:t>сервере задать параметр области 015 равным названию команды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ru-RU" dirty="0" smtClean="0"/>
              <a:t>Настроить с главного </a:t>
            </a:r>
            <a:r>
              <a:rPr lang="en-US" dirty="0" smtClean="0"/>
              <a:t>DHCP-</a:t>
            </a:r>
            <a:r>
              <a:rPr lang="ru-RU" dirty="0" smtClean="0"/>
              <a:t>сервера обработку отказа с помощью остальных </a:t>
            </a:r>
            <a:r>
              <a:rPr lang="en-US" dirty="0" smtClean="0"/>
              <a:t>DHCP-</a:t>
            </a:r>
            <a:r>
              <a:rPr lang="ru-RU" dirty="0" smtClean="0"/>
              <a:t>серверов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ru-RU" dirty="0" smtClean="0">
                <a:solidFill>
                  <a:srgbClr val="00B050"/>
                </a:solidFill>
              </a:rPr>
              <a:t>Установить и запустить на ОС </a:t>
            </a:r>
            <a:r>
              <a:rPr lang="en-US" dirty="0" smtClean="0">
                <a:solidFill>
                  <a:srgbClr val="00B050"/>
                </a:solidFill>
              </a:rPr>
              <a:t>Windows 10 </a:t>
            </a:r>
            <a:r>
              <a:rPr lang="ru-RU" dirty="0" err="1" smtClean="0">
                <a:solidFill>
                  <a:srgbClr val="00B050"/>
                </a:solidFill>
              </a:rPr>
              <a:t>сниффер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Wireshark</a:t>
            </a: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 startAt="9"/>
            </a:pPr>
            <a:r>
              <a:rPr lang="ru-RU" dirty="0" smtClean="0">
                <a:solidFill>
                  <a:srgbClr val="00B050"/>
                </a:solidFill>
              </a:rPr>
              <a:t>Убедиться, что </a:t>
            </a:r>
            <a:r>
              <a:rPr lang="en-US" dirty="0" smtClean="0">
                <a:solidFill>
                  <a:srgbClr val="00B050"/>
                </a:solidFill>
              </a:rPr>
              <a:t>Windows 10 </a:t>
            </a:r>
            <a:r>
              <a:rPr lang="ru-RU" dirty="0" smtClean="0">
                <a:solidFill>
                  <a:srgbClr val="00B050"/>
                </a:solidFill>
              </a:rPr>
              <a:t> получила динамический </a:t>
            </a:r>
            <a:r>
              <a:rPr lang="en-US" dirty="0" smtClean="0">
                <a:solidFill>
                  <a:srgbClr val="00B050"/>
                </a:solidFill>
              </a:rPr>
              <a:t>IP</a:t>
            </a:r>
            <a:r>
              <a:rPr lang="ru-RU" dirty="0" smtClean="0">
                <a:solidFill>
                  <a:srgbClr val="00B050"/>
                </a:solidFill>
              </a:rPr>
              <a:t>-адрес (</a:t>
            </a:r>
            <a:r>
              <a:rPr lang="en-US" dirty="0" err="1" smtClean="0">
                <a:solidFill>
                  <a:srgbClr val="00B050"/>
                </a:solidFill>
              </a:rPr>
              <a:t>ipconfig</a:t>
            </a:r>
            <a:r>
              <a:rPr lang="en-US" dirty="0" smtClean="0">
                <a:solidFill>
                  <a:srgbClr val="00B050"/>
                </a:solidFill>
              </a:rPr>
              <a:t> /all</a:t>
            </a:r>
            <a:r>
              <a:rPr lang="ru-RU" dirty="0" smtClean="0">
                <a:solidFill>
                  <a:srgbClr val="00B05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514350" indent="-514350">
              <a:buFont typeface="+mj-lt"/>
              <a:buAutoNum type="arabicPeriod" startAt="12"/>
            </a:pPr>
            <a:r>
              <a:rPr lang="ru-RU" sz="2800" dirty="0" smtClean="0"/>
              <a:t>Включить захват трафика на </a:t>
            </a:r>
            <a:br>
              <a:rPr lang="ru-RU" sz="2800" dirty="0" smtClean="0"/>
            </a:br>
            <a:r>
              <a:rPr lang="en-US" sz="2800" dirty="0" smtClean="0"/>
              <a:t>Windows 10 </a:t>
            </a:r>
            <a:endParaRPr lang="ru-RU" sz="2800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ru-RU" sz="2800" dirty="0" smtClean="0"/>
              <a:t>Поочередно отключая </a:t>
            </a:r>
            <a:r>
              <a:rPr lang="en-US" sz="2800" dirty="0" smtClean="0"/>
              <a:t>DHCP-</a:t>
            </a:r>
            <a:r>
              <a:rPr lang="ru-RU" sz="2800" dirty="0" smtClean="0"/>
              <a:t>сервера (службы), от которых </a:t>
            </a:r>
            <a:r>
              <a:rPr lang="en-US" sz="2800" dirty="0" smtClean="0"/>
              <a:t>Windows 10 </a:t>
            </a:r>
            <a:r>
              <a:rPr lang="ru-RU" sz="2800" dirty="0" smtClean="0"/>
              <a:t>получает </a:t>
            </a:r>
            <a:r>
              <a:rPr lang="en-US" sz="2800" dirty="0" smtClean="0"/>
              <a:t>IP-</a:t>
            </a:r>
            <a:r>
              <a:rPr lang="ru-RU" sz="2800" dirty="0" smtClean="0"/>
              <a:t>адрес, выполнять на </a:t>
            </a:r>
            <a:r>
              <a:rPr lang="en-US" sz="2800" dirty="0" smtClean="0"/>
              <a:t>Windows 10 </a:t>
            </a:r>
            <a:r>
              <a:rPr lang="ru-RU" sz="2800" dirty="0" smtClean="0"/>
              <a:t>обновление </a:t>
            </a:r>
            <a:r>
              <a:rPr lang="en-US" sz="2800" dirty="0" smtClean="0"/>
              <a:t>IP-</a:t>
            </a:r>
            <a:r>
              <a:rPr lang="ru-RU" sz="2800" dirty="0" smtClean="0"/>
              <a:t>адреса и выяснение следующего </a:t>
            </a:r>
            <a:r>
              <a:rPr lang="en-US" sz="2800" dirty="0" smtClean="0"/>
              <a:t>DHCP-</a:t>
            </a:r>
            <a:r>
              <a:rPr lang="ru-RU" sz="2800" dirty="0" smtClean="0"/>
              <a:t>сервера 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err="1" smtClean="0"/>
              <a:t>ipconfig</a:t>
            </a:r>
            <a:r>
              <a:rPr lang="en-US" sz="2800" dirty="0" smtClean="0"/>
              <a:t> /release</a:t>
            </a:r>
          </a:p>
          <a:p>
            <a:pPr marL="514350" indent="-514350">
              <a:buNone/>
            </a:pPr>
            <a:r>
              <a:rPr lang="en-US" sz="2800" dirty="0" err="1" smtClean="0"/>
              <a:t>ipconfig</a:t>
            </a:r>
            <a:r>
              <a:rPr lang="en-US" sz="2800" dirty="0" smtClean="0"/>
              <a:t> /renew</a:t>
            </a:r>
          </a:p>
          <a:p>
            <a:pPr marL="514350" indent="-514350">
              <a:buNone/>
            </a:pPr>
            <a:r>
              <a:rPr lang="en-US" sz="2800" dirty="0" err="1" smtClean="0"/>
              <a:t>ipconfig</a:t>
            </a:r>
            <a:r>
              <a:rPr lang="en-US" sz="2800" dirty="0" smtClean="0"/>
              <a:t> /all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ru-RU" sz="28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0" indent="717550">
              <a:buNone/>
            </a:pPr>
            <a:r>
              <a:rPr lang="ru-RU" sz="3600" dirty="0" smtClean="0"/>
              <a:t>На защиту представить сохраненный в </a:t>
            </a:r>
            <a:r>
              <a:rPr lang="en-US" sz="3600" dirty="0" err="1" smtClean="0"/>
              <a:t>Wireshark</a:t>
            </a:r>
            <a:r>
              <a:rPr lang="en-US" sz="3600" dirty="0" smtClean="0"/>
              <a:t> </a:t>
            </a:r>
            <a:r>
              <a:rPr lang="ru-RU" sz="3600" dirty="0" smtClean="0"/>
              <a:t>журнал трафика, отфильтрованный для протокола </a:t>
            </a:r>
            <a:r>
              <a:rPr lang="en-US" sz="3600" dirty="0" smtClean="0"/>
              <a:t>DHCP </a:t>
            </a:r>
            <a:r>
              <a:rPr lang="ru-RU" sz="3600" dirty="0" smtClean="0"/>
              <a:t>и прокомментировать его.</a:t>
            </a:r>
            <a:endParaRPr lang="ru-RU" sz="36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514350" indent="-514350">
              <a:buNone/>
            </a:pPr>
            <a:r>
              <a:rPr lang="ru-RU" sz="2800" dirty="0" smtClean="0"/>
              <a:t>Вопросы по </a:t>
            </a:r>
            <a:r>
              <a:rPr lang="ru-RU" sz="2800" dirty="0" err="1" smtClean="0"/>
              <a:t>жруналу</a:t>
            </a:r>
            <a:r>
              <a:rPr lang="ru-RU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где чей </a:t>
            </a:r>
            <a:r>
              <a:rPr lang="en-US" sz="2800" dirty="0" smtClean="0"/>
              <a:t>IP-</a:t>
            </a:r>
            <a:r>
              <a:rPr lang="ru-RU" sz="2800" dirty="0" smtClean="0"/>
              <a:t>адрес?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какие пакеты по каким командам отправлялись?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какие пакеты регулярно отправляются автоматически, без команды?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где в пакетах типа </a:t>
            </a:r>
            <a:r>
              <a:rPr lang="en-US" sz="2800" dirty="0" smtClean="0"/>
              <a:t>DHCPOFFER </a:t>
            </a:r>
            <a:r>
              <a:rPr lang="ru-RU" sz="2800" dirty="0" smtClean="0"/>
              <a:t>и </a:t>
            </a:r>
            <a:r>
              <a:rPr lang="en-US" sz="2800" dirty="0" smtClean="0"/>
              <a:t>DHCPACK </a:t>
            </a:r>
            <a:r>
              <a:rPr lang="ru-RU" sz="2800" dirty="0" smtClean="0"/>
              <a:t>указан назначаемый клиенту </a:t>
            </a:r>
            <a:r>
              <a:rPr lang="en-US" sz="2800" dirty="0" smtClean="0"/>
              <a:t>IP-</a:t>
            </a:r>
            <a:r>
              <a:rPr lang="ru-RU" sz="2800" dirty="0" smtClean="0"/>
              <a:t>адрес и имя домена-команды?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None/>
            </a:pP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ru-RU" sz="28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печать\dhc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1977"/>
            <a:ext cx="9144000" cy="63340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печать\dhc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7347"/>
            <a:ext cx="9144000" cy="63233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печать\dhcp\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920880" cy="68481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9317" t="22355" r="4326" b="9260"/>
          <a:stretch>
            <a:fillRect/>
          </a:stretch>
        </p:blipFill>
        <p:spPr bwMode="auto">
          <a:xfrm>
            <a:off x="0" y="367494"/>
            <a:ext cx="9144000" cy="600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печать\dhc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32" y="0"/>
            <a:ext cx="8424936" cy="6829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печать\dhcp\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14475"/>
            <a:ext cx="9144000" cy="3829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печать\dhcp\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1496"/>
            <a:ext cx="9144000" cy="38950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печать\dhcp\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81680" cy="6857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печать\dhcp\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03221"/>
            <a:ext cx="9144000" cy="28515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dhcp\0.png"/>
          <p:cNvPicPr>
            <a:picLocks noChangeAspect="1" noChangeArrowheads="1"/>
          </p:cNvPicPr>
          <p:nvPr/>
        </p:nvPicPr>
        <p:blipFill>
          <a:blip r:embed="rId3" cstate="print"/>
          <a:srcRect b="27913"/>
          <a:stretch>
            <a:fillRect/>
          </a:stretch>
        </p:blipFill>
        <p:spPr bwMode="auto">
          <a:xfrm>
            <a:off x="0" y="453305"/>
            <a:ext cx="9144000" cy="5951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539750" y="197767"/>
            <a:ext cx="8229600" cy="1143001"/>
          </a:xfrm>
        </p:spPr>
        <p:txBody>
          <a:bodyPr/>
          <a:lstStyle/>
          <a:p>
            <a:r>
              <a:rPr lang="be-BY" dirty="0" smtClean="0"/>
              <a:t>Привязка сервера к сетевым интерфейсам</a:t>
            </a:r>
            <a:endParaRPr lang="ru-RU" dirty="0" smtClean="0"/>
          </a:p>
        </p:txBody>
      </p:sp>
      <p:pic>
        <p:nvPicPr>
          <p:cNvPr id="3074" name="Picture 2" descr="E:\печать\dhcp\0.1.png"/>
          <p:cNvPicPr>
            <a:picLocks noChangeAspect="1" noChangeArrowheads="1"/>
          </p:cNvPicPr>
          <p:nvPr/>
        </p:nvPicPr>
        <p:blipFill>
          <a:blip r:embed="rId3" cstate="print"/>
          <a:srcRect b="49826"/>
          <a:stretch>
            <a:fillRect/>
          </a:stretch>
        </p:blipFill>
        <p:spPr bwMode="auto">
          <a:xfrm>
            <a:off x="0" y="1814397"/>
            <a:ext cx="9144000" cy="39188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5636" t="15906" r="30313" b="8540"/>
          <a:stretch>
            <a:fillRect/>
          </a:stretch>
        </p:blipFill>
        <p:spPr bwMode="auto">
          <a:xfrm>
            <a:off x="0" y="651015"/>
            <a:ext cx="9144000" cy="555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Области DHCP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96752"/>
            <a:ext cx="8928992" cy="5544616"/>
          </a:xfrm>
        </p:spPr>
        <p:txBody>
          <a:bodyPr/>
          <a:lstStyle/>
          <a:p>
            <a:pPr eaLnBrk="1" hangingPunct="1"/>
            <a:r>
              <a:rPr lang="ru-RU" sz="3600" u="sng" dirty="0" smtClean="0"/>
              <a:t>стандартные</a:t>
            </a:r>
            <a:r>
              <a:rPr lang="ru-RU" sz="3600" dirty="0" smtClean="0"/>
              <a:t>, описывающие одну IP-сеть; имеют параметры, свойства, состояние (</a:t>
            </a:r>
            <a:r>
              <a:rPr lang="ru-RU" sz="3600" dirty="0" err="1" smtClean="0"/>
              <a:t>вкл</a:t>
            </a:r>
            <a:r>
              <a:rPr lang="ru-RU" sz="3600" dirty="0" smtClean="0"/>
              <a:t>./выкл.) </a:t>
            </a:r>
          </a:p>
          <a:p>
            <a:pPr eaLnBrk="1" hangingPunct="1"/>
            <a:r>
              <a:rPr lang="ru-RU" sz="3600" u="sng" dirty="0" err="1" smtClean="0"/>
              <a:t>суперобласти</a:t>
            </a:r>
            <a:r>
              <a:rPr lang="ru-RU" sz="3600" dirty="0" smtClean="0"/>
              <a:t>, являющиеся совокупностью стандартных областей; имеют только состояние (</a:t>
            </a:r>
            <a:r>
              <a:rPr lang="ru-RU" sz="3600" dirty="0" err="1" smtClean="0"/>
              <a:t>вкл</a:t>
            </a:r>
            <a:r>
              <a:rPr lang="ru-RU" sz="3600" dirty="0" smtClean="0"/>
              <a:t>./выкл.) 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41784"/>
            <a:ext cx="8229600" cy="1143000"/>
          </a:xfrm>
        </p:spPr>
        <p:txBody>
          <a:bodyPr/>
          <a:lstStyle/>
          <a:p>
            <a:pPr eaLnBrk="1" hangingPunct="1"/>
            <a:r>
              <a:rPr lang="ru-RU" b="1" dirty="0" smtClean="0"/>
              <a:t>Настраиваемые свойства области DHCP</a:t>
            </a:r>
            <a:r>
              <a:rPr lang="ru-RU" dirty="0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348880"/>
            <a:ext cx="8229600" cy="432048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4400" dirty="0" smtClean="0"/>
              <a:t>Диапазон </a:t>
            </a:r>
            <a:r>
              <a:rPr lang="en-US" sz="4400" dirty="0" smtClean="0"/>
              <a:t>IP-</a:t>
            </a:r>
            <a:r>
              <a:rPr lang="ru-RU" sz="4400" dirty="0" smtClean="0"/>
              <a:t>адресов</a:t>
            </a:r>
          </a:p>
          <a:p>
            <a:pPr eaLnBrk="1" hangingPunct="1">
              <a:lnSpc>
                <a:spcPct val="80000"/>
              </a:lnSpc>
            </a:pPr>
            <a:endParaRPr lang="ru-RU" sz="4400" dirty="0" smtClean="0"/>
          </a:p>
          <a:p>
            <a:pPr eaLnBrk="1" hangingPunct="1">
              <a:lnSpc>
                <a:spcPct val="80000"/>
              </a:lnSpc>
            </a:pPr>
            <a:r>
              <a:rPr lang="ru-RU" sz="4400" dirty="0" smtClean="0"/>
              <a:t>Маска подсети</a:t>
            </a:r>
          </a:p>
          <a:p>
            <a:pPr eaLnBrk="1" hangingPunct="1">
              <a:lnSpc>
                <a:spcPct val="80000"/>
              </a:lnSpc>
            </a:pPr>
            <a:endParaRPr lang="ru-RU" sz="4400" dirty="0" smtClean="0"/>
          </a:p>
          <a:p>
            <a:pPr eaLnBrk="1" hangingPunct="1">
              <a:lnSpc>
                <a:spcPct val="80000"/>
              </a:lnSpc>
            </a:pPr>
            <a:r>
              <a:rPr lang="ru-RU" sz="4400" dirty="0" smtClean="0"/>
              <a:t>Срок</a:t>
            </a:r>
            <a:r>
              <a:rPr lang="en-US" sz="4400" dirty="0" smtClean="0"/>
              <a:t> </a:t>
            </a:r>
            <a:r>
              <a:rPr lang="ru-RU" sz="4400" dirty="0" smtClean="0"/>
              <a:t>аренды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Адреса динамической конфигурации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23850" y="1628775"/>
            <a:ext cx="8280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 i="1" u="sng" dirty="0">
                <a:latin typeface="+mn-lt"/>
              </a:rPr>
              <a:t>Частные адреса</a:t>
            </a:r>
            <a:r>
              <a:rPr lang="ru-RU" sz="2400" i="1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(</a:t>
            </a:r>
            <a:r>
              <a:rPr lang="ru-RU" sz="2400" dirty="0" err="1">
                <a:latin typeface="+mn-lt"/>
              </a:rPr>
              <a:t>Private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addresses</a:t>
            </a:r>
            <a:r>
              <a:rPr lang="ru-RU" sz="2400" dirty="0">
                <a:latin typeface="+mn-lt"/>
              </a:rPr>
              <a:t>), </a:t>
            </a:r>
            <a:r>
              <a:rPr lang="ru-RU" sz="2400" dirty="0">
                <a:solidFill>
                  <a:srgbClr val="FF0000"/>
                </a:solidFill>
                <a:latin typeface="+mn-lt"/>
              </a:rPr>
              <a:t>описанные в RFC 1918</a:t>
            </a:r>
            <a:r>
              <a:rPr lang="ru-RU" sz="2400" dirty="0">
                <a:latin typeface="+mn-lt"/>
              </a:rPr>
              <a:t>, специально выделены для применения во внутренних сетях и не могут быть присвоены хостам в Интернете. </a:t>
            </a:r>
          </a:p>
          <a:p>
            <a:pPr algn="just"/>
            <a:r>
              <a:rPr lang="ru-RU" sz="2400" dirty="0">
                <a:latin typeface="+mn-lt"/>
              </a:rPr>
              <a:t>Существует </a:t>
            </a:r>
            <a:r>
              <a:rPr lang="ru-RU" sz="2400" u="sng" dirty="0">
                <a:latin typeface="+mn-lt"/>
              </a:rPr>
              <a:t>три диапазона частных адресов</a:t>
            </a:r>
            <a:r>
              <a:rPr lang="ru-RU" sz="2400" dirty="0">
                <a:latin typeface="+mn-lt"/>
              </a:rPr>
              <a:t>:</a:t>
            </a:r>
            <a:endParaRPr lang="ru-RU" sz="2400" i="1" dirty="0">
              <a:latin typeface="+mn-lt"/>
            </a:endParaRPr>
          </a:p>
          <a:p>
            <a:r>
              <a:rPr lang="ru-RU" sz="2400" i="1" dirty="0">
                <a:latin typeface="+mn-lt"/>
              </a:rPr>
              <a:t>• </a:t>
            </a:r>
            <a:r>
              <a:rPr lang="ru-RU" sz="2400" b="1" i="1" dirty="0">
                <a:latin typeface="+mn-lt"/>
              </a:rPr>
              <a:t>ID подсети – </a:t>
            </a:r>
            <a:r>
              <a:rPr lang="ru-RU" sz="2400" b="1" i="1" dirty="0" smtClean="0">
                <a:latin typeface="+mn-lt"/>
              </a:rPr>
              <a:t>10.0.0.0</a:t>
            </a:r>
            <a:endParaRPr lang="ru-RU" sz="2400" b="1" i="1" dirty="0">
              <a:latin typeface="+mn-lt"/>
            </a:endParaRPr>
          </a:p>
          <a:p>
            <a:r>
              <a:rPr lang="ru-RU" sz="2400" b="1" i="1" dirty="0">
                <a:latin typeface="+mn-lt"/>
              </a:rPr>
              <a:t>• ID подсети – </a:t>
            </a:r>
            <a:r>
              <a:rPr lang="ru-RU" sz="2400" b="1" i="1" dirty="0" smtClean="0">
                <a:latin typeface="+mn-lt"/>
              </a:rPr>
              <a:t>172.16.0.0</a:t>
            </a:r>
            <a:endParaRPr lang="ru-RU" sz="2400" b="1" i="1" dirty="0">
              <a:latin typeface="+mn-lt"/>
            </a:endParaRPr>
          </a:p>
          <a:p>
            <a:r>
              <a:rPr lang="ru-RU" sz="2400" b="1" i="1" dirty="0">
                <a:latin typeface="+mn-lt"/>
              </a:rPr>
              <a:t>• ID подсети – </a:t>
            </a:r>
            <a:r>
              <a:rPr lang="ru-RU" sz="2400" b="1" i="1" dirty="0" smtClean="0">
                <a:latin typeface="+mn-lt"/>
              </a:rPr>
              <a:t>192.168.0.0</a:t>
            </a:r>
            <a:endParaRPr lang="ru-RU" sz="2400" i="1" dirty="0">
              <a:latin typeface="+mn-lt"/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251594" y="4797152"/>
            <a:ext cx="842486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400" dirty="0">
                <a:latin typeface="+mn-lt"/>
              </a:rPr>
              <a:t>Помимо описанных частных адресов существует диапазон </a:t>
            </a:r>
            <a:r>
              <a:rPr lang="ru-RU" sz="2400" i="1" u="sng" dirty="0">
                <a:latin typeface="+mn-lt"/>
              </a:rPr>
              <a:t>автоматических частных адресов</a:t>
            </a:r>
            <a:r>
              <a:rPr lang="ru-RU" sz="2400" i="1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APIPA (</a:t>
            </a:r>
            <a:r>
              <a:rPr lang="ru-RU" sz="2400" dirty="0" err="1">
                <a:latin typeface="+mn-lt"/>
              </a:rPr>
              <a:t>Automatic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Private</a:t>
            </a:r>
            <a:r>
              <a:rPr lang="ru-RU" sz="2400" dirty="0">
                <a:latin typeface="+mn-lt"/>
              </a:rPr>
              <a:t> IP </a:t>
            </a:r>
            <a:r>
              <a:rPr lang="ru-RU" sz="2400" dirty="0" err="1">
                <a:latin typeface="+mn-lt"/>
              </a:rPr>
              <a:t>Address</a:t>
            </a:r>
            <a:r>
              <a:rPr lang="ru-RU" sz="2400" dirty="0">
                <a:latin typeface="+mn-lt"/>
              </a:rPr>
              <a:t>): </a:t>
            </a:r>
            <a:r>
              <a:rPr lang="ru-RU" sz="2400" b="1" i="1" dirty="0">
                <a:latin typeface="+mn-lt"/>
              </a:rPr>
              <a:t>ID подсети – 169.254.0.0, маска подсети: 255.255.0.0</a:t>
            </a:r>
            <a:r>
              <a:rPr lang="ru-RU" sz="2400" dirty="0">
                <a:latin typeface="+mn-lt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8931</TotalTime>
  <Words>459</Words>
  <Application>Microsoft Office PowerPoint</Application>
  <PresentationFormat>Экран (4:3)</PresentationFormat>
  <Paragraphs>99</Paragraphs>
  <Slides>34</Slides>
  <Notes>34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Оформление по умолчанию</vt:lpstr>
      <vt:lpstr>Администрирование информационных систем и веб-порталов</vt:lpstr>
      <vt:lpstr>Слайд 2</vt:lpstr>
      <vt:lpstr>Слайд 3</vt:lpstr>
      <vt:lpstr>Слайд 4</vt:lpstr>
      <vt:lpstr>Привязка сервера к сетевым интерфейсам</vt:lpstr>
      <vt:lpstr>Слайд 6</vt:lpstr>
      <vt:lpstr>Области DHCP</vt:lpstr>
      <vt:lpstr>Настраиваемые свойства области DHCP </vt:lpstr>
      <vt:lpstr>Адреса динамической конфигурации</vt:lpstr>
      <vt:lpstr>Рассчитываемые свойства области DHCP </vt:lpstr>
      <vt:lpstr>Уровни параметров DHCP </vt:lpstr>
      <vt:lpstr>Слайд 12</vt:lpstr>
      <vt:lpstr>Параметры DHCP </vt:lpstr>
      <vt:lpstr>Слайд 14</vt:lpstr>
      <vt:lpstr>Слайд 15</vt:lpstr>
      <vt:lpstr>Слайд 16</vt:lpstr>
      <vt:lpstr>Слайд 17</vt:lpstr>
      <vt:lpstr>DHCP-сообщения</vt:lpstr>
      <vt:lpstr>Слайд 19</vt:lpstr>
      <vt:lpstr>Слайд 20</vt:lpstr>
      <vt:lpstr>План лабораторной работы №3</vt:lpstr>
      <vt:lpstr>План лабораторной работы №3</vt:lpstr>
      <vt:lpstr>План лабораторной работы №3</vt:lpstr>
      <vt:lpstr>План лабораторной работы №3</vt:lpstr>
      <vt:lpstr>План лабораторной работы №3</vt:lpstr>
      <vt:lpstr>План лабораторной работы №3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</vt:vector>
  </TitlesOfParts>
  <Company>Overclockers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– Dynamic Host Configuration Protocol</dc:title>
  <dc:creator>DmitriM</dc:creator>
  <cp:lastModifiedBy>Главный</cp:lastModifiedBy>
  <cp:revision>74</cp:revision>
  <dcterms:created xsi:type="dcterms:W3CDTF">2010-05-12T06:30:19Z</dcterms:created>
  <dcterms:modified xsi:type="dcterms:W3CDTF">2022-05-27T13:07:15Z</dcterms:modified>
</cp:coreProperties>
</file>