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88" r:id="rId3"/>
    <p:sldId id="289" r:id="rId4"/>
    <p:sldId id="290" r:id="rId5"/>
    <p:sldId id="291" r:id="rId6"/>
    <p:sldId id="300" r:id="rId7"/>
    <p:sldId id="295" r:id="rId8"/>
    <p:sldId id="296" r:id="rId9"/>
    <p:sldId id="292" r:id="rId10"/>
    <p:sldId id="294" r:id="rId11"/>
    <p:sldId id="293" r:id="rId12"/>
    <p:sldId id="298" r:id="rId13"/>
    <p:sldId id="319" r:id="rId14"/>
    <p:sldId id="320" r:id="rId15"/>
    <p:sldId id="321" r:id="rId16"/>
    <p:sldId id="297" r:id="rId17"/>
    <p:sldId id="299" r:id="rId18"/>
    <p:sldId id="301" r:id="rId19"/>
    <p:sldId id="302" r:id="rId20"/>
    <p:sldId id="303" r:id="rId21"/>
    <p:sldId id="304" r:id="rId22"/>
    <p:sldId id="306" r:id="rId23"/>
    <p:sldId id="305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22" r:id="rId33"/>
    <p:sldId id="317" r:id="rId34"/>
    <p:sldId id="315" r:id="rId35"/>
    <p:sldId id="316" r:id="rId36"/>
    <p:sldId id="318" r:id="rId3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16" y="-13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C8497-61CE-4484-8801-40813A8F8670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642C-F6DC-400C-AE4F-99A369AC7C1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642C-F6DC-400C-AE4F-99A369AC7C1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23678"/>
            <a:ext cx="9144000" cy="321982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Лекция 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Адресация </a:t>
            </a:r>
            <a:r>
              <a:rPr lang="ru-RU" dirty="0" smtClean="0">
                <a:solidFill>
                  <a:schemeClr val="tx1"/>
                </a:solidFill>
              </a:rPr>
              <a:t>физического уровня.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Адресация канального уровня.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Адресация сетевого уровня.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Символьная адресация узлов сети.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Протокол </a:t>
            </a:r>
            <a:r>
              <a:rPr lang="en-US" dirty="0" smtClean="0">
                <a:solidFill>
                  <a:schemeClr val="tx1"/>
                </a:solidFill>
              </a:rPr>
              <a:t>NetBIOS.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Символьная адресация узлов сети.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Протокол </a:t>
            </a:r>
            <a:r>
              <a:rPr lang="en-US" dirty="0" smtClean="0">
                <a:solidFill>
                  <a:schemeClr val="tx1"/>
                </a:solidFill>
              </a:rPr>
              <a:t>DNS.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Символьной адресация сетевых служб.</a:t>
            </a: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arp\3. d-link.png"/>
          <p:cNvPicPr>
            <a:picLocks noChangeAspect="1" noChangeArrowheads="1"/>
          </p:cNvPicPr>
          <p:nvPr/>
        </p:nvPicPr>
        <p:blipFill>
          <a:blip r:embed="rId3" cstate="print"/>
          <a:srcRect b="14071"/>
          <a:stretch>
            <a:fillRect/>
          </a:stretch>
        </p:blipFill>
        <p:spPr bwMode="auto">
          <a:xfrm>
            <a:off x="50932" y="0"/>
            <a:ext cx="904213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ntertainment\картинки\!картинки-по-админке\arp\2. w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2358"/>
            <a:ext cx="9144000" cy="3478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Entertainment\картинки\!картинки-по-админке\arp\4. change MA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784" y="0"/>
            <a:ext cx="8460432" cy="5139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29133"/>
          <a:stretch>
            <a:fillRect/>
          </a:stretch>
        </p:blipFill>
        <p:spPr bwMode="auto">
          <a:xfrm>
            <a:off x="0" y="-20538"/>
            <a:ext cx="9143999" cy="51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30757"/>
          <a:stretch>
            <a:fillRect/>
          </a:stretch>
        </p:blipFill>
        <p:spPr bwMode="auto">
          <a:xfrm>
            <a:off x="0" y="62826"/>
            <a:ext cx="9144000" cy="501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29023"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Ярослав\Студенты\2019-2020\!мое администрирование с шахматами и программистками\лекции\net-and-host-i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896" y="1"/>
            <a:ext cx="6444208" cy="515536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Entertainment\картинки\!картинки-по-админке\route-pri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39487"/>
            <a:ext cx="9144000" cy="1664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Entertainment\картинки\!картинки-по-админке\route-print-result-0.png"/>
          <p:cNvPicPr>
            <a:picLocks noChangeAspect="1" noChangeArrowheads="1"/>
          </p:cNvPicPr>
          <p:nvPr/>
        </p:nvPicPr>
        <p:blipFill>
          <a:blip r:embed="rId3" cstate="print"/>
          <a:srcRect b="20274"/>
          <a:stretch>
            <a:fillRect/>
          </a:stretch>
        </p:blipFill>
        <p:spPr bwMode="auto">
          <a:xfrm>
            <a:off x="0" y="241759"/>
            <a:ext cx="9144000" cy="4659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Entertainment\картинки\!картинки-по-админке\route-print-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75233"/>
            <a:ext cx="9144000" cy="21930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!картинки-по-админке\switch\0. overview.png"/>
          <p:cNvPicPr>
            <a:picLocks noChangeAspect="1" noChangeArrowheads="1"/>
          </p:cNvPicPr>
          <p:nvPr/>
        </p:nvPicPr>
        <p:blipFill>
          <a:blip r:embed="rId3" cstate="print"/>
          <a:srcRect b="12448"/>
          <a:stretch>
            <a:fillRect/>
          </a:stretch>
        </p:blipFill>
        <p:spPr bwMode="auto">
          <a:xfrm>
            <a:off x="24951" y="-1"/>
            <a:ext cx="9094098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68662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b="16400"/>
          <a:stretch>
            <a:fillRect/>
          </a:stretch>
        </p:blipFill>
        <p:spPr bwMode="auto">
          <a:xfrm>
            <a:off x="0" y="138518"/>
            <a:ext cx="9144000" cy="48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b="6518"/>
          <a:stretch>
            <a:fillRect/>
          </a:stretch>
        </p:blipFill>
        <p:spPr bwMode="auto">
          <a:xfrm>
            <a:off x="197768" y="436"/>
            <a:ext cx="8748464" cy="514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b="15035"/>
          <a:stretch>
            <a:fillRect/>
          </a:stretch>
        </p:blipFill>
        <p:spPr bwMode="auto">
          <a:xfrm>
            <a:off x="1439652" y="-1"/>
            <a:ext cx="6264696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r="6126"/>
          <a:stretch>
            <a:fillRect/>
          </a:stretch>
        </p:blipFill>
        <p:spPr bwMode="auto">
          <a:xfrm>
            <a:off x="0" y="562351"/>
            <a:ext cx="9144000" cy="401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431"/>
            <a:ext cx="9273546" cy="507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 l="3491" t="15111" r="5515" b="6218"/>
          <a:stretch>
            <a:fillRect/>
          </a:stretch>
        </p:blipFill>
        <p:spPr bwMode="auto">
          <a:xfrm>
            <a:off x="0" y="0"/>
            <a:ext cx="9144000" cy="515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 l="2285" t="15015" r="5331"/>
          <a:stretch>
            <a:fillRect/>
          </a:stretch>
        </p:blipFill>
        <p:spPr bwMode="auto">
          <a:xfrm>
            <a:off x="413792" y="18755"/>
            <a:ext cx="8316416" cy="510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 t="17800" b="3801"/>
          <a:stretch>
            <a:fillRect/>
          </a:stretch>
        </p:blipFill>
        <p:spPr bwMode="auto">
          <a:xfrm>
            <a:off x="648939" y="0"/>
            <a:ext cx="784612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switch\1. sys des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93787"/>
            <a:ext cx="9138665" cy="4155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 t="8081"/>
          <a:stretch>
            <a:fillRect/>
          </a:stretch>
        </p:blipFill>
        <p:spPr bwMode="auto">
          <a:xfrm>
            <a:off x="575557" y="-16159"/>
            <a:ext cx="7992887" cy="515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61"/>
          <p:cNvGraphicFramePr>
            <a:graphicFrameLocks noGrp="1"/>
          </p:cNvGraphicFramePr>
          <p:nvPr>
            <p:ph idx="1"/>
          </p:nvPr>
        </p:nvGraphicFramePr>
        <p:xfrm>
          <a:off x="0" y="88259"/>
          <a:ext cx="9144000" cy="4678680"/>
        </p:xfrm>
        <a:graphic>
          <a:graphicData uri="http://schemas.openxmlformats.org/drawingml/2006/table">
            <a:tbl>
              <a:tblPr/>
              <a:tblGrid>
                <a:gridCol w="1403648"/>
                <a:gridCol w="2448272"/>
                <a:gridCol w="5292080"/>
              </a:tblGrid>
              <a:tr h="556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Тип записи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Функция записи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 использования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Host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Address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Адрес хоста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Отображает имя узла в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IPv4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-адрес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AAAA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Host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Address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Отображает имя узла в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IPv6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-адрес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CNAME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Canonical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Name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Псевдоним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Отображает одно имя в другое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MX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Mail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Exchanger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Обмен почтой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Управляет маршрутизацией почтовых сообщений для протокола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SMTP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8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Name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Server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Сервер имен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Указывает на серверы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DNS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, ответственные за конкретный домен и его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поддомены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61"/>
          <p:cNvGraphicFramePr>
            <a:graphicFrameLocks noGrp="1"/>
          </p:cNvGraphicFramePr>
          <p:nvPr>
            <p:ph idx="1"/>
          </p:nvPr>
        </p:nvGraphicFramePr>
        <p:xfrm>
          <a:off x="0" y="88259"/>
          <a:ext cx="9144000" cy="4914900"/>
        </p:xfrm>
        <a:graphic>
          <a:graphicData uri="http://schemas.openxmlformats.org/drawingml/2006/table">
            <a:tbl>
              <a:tblPr/>
              <a:tblGrid>
                <a:gridCol w="1403648"/>
                <a:gridCol w="2448272"/>
                <a:gridCol w="5292080"/>
              </a:tblGrid>
              <a:tr h="276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Тип записи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Функция записи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 использования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PTR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Pointer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Указатель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Используется для обратного разрешения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IP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-адресов в имена узлов в домене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</a:t>
                      </a: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addr</a:t>
                      </a:r>
                      <a:r>
                        <a:rPr kumimoji="0" 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arpa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SOA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</a:t>
                      </a:r>
                      <a:r>
                        <a:rPr kumimoji="0" lang="ru-RU" sz="20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of</a:t>
                      </a:r>
                      <a:r>
                        <a:rPr kumimoji="0" lang="ru-RU" sz="20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Authority</a:t>
                      </a:r>
                      <a:endParaRPr kumimoji="0" lang="ru-RU" sz="2000" b="0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Начальная запись зоны</a:t>
                      </a:r>
                      <a:endParaRPr kumimoji="0" lang="ru-RU" sz="2000" b="0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Используется для указания основного сервера для данной зоны и описания свойств зоны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SRV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Service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Locat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ion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Указатель на службу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Используется для поиска серверов, на которых функционируют определенные службы (например,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Active Directory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TXT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Текстовая информация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Информация для подтверждения владения доменом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 t="14897" r="5331"/>
          <a:stretch>
            <a:fillRect/>
          </a:stretch>
        </p:blipFill>
        <p:spPr bwMode="auto">
          <a:xfrm>
            <a:off x="233772" y="-22344"/>
            <a:ext cx="8676456" cy="518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Entertainment\картинки\!картинки-по-админке\ms-sql-browser.png"/>
          <p:cNvPicPr>
            <a:picLocks noChangeAspect="1" noChangeArrowheads="1"/>
          </p:cNvPicPr>
          <p:nvPr/>
        </p:nvPicPr>
        <p:blipFill>
          <a:blip r:embed="rId3" cstate="print"/>
          <a:srcRect b="5235"/>
          <a:stretch>
            <a:fillRect/>
          </a:stretch>
        </p:blipFill>
        <p:spPr bwMode="auto">
          <a:xfrm>
            <a:off x="0" y="0"/>
            <a:ext cx="8388424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E:\Entertainment\картинки\!картинки-по-админке\ms-sql-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161" y="0"/>
            <a:ext cx="803167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718" y="2690"/>
            <a:ext cx="8646564" cy="514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254013" y="4497169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be-BY" sz="3600" smtClean="0">
                <a:solidFill>
                  <a:srgbClr val="FF0000"/>
                </a:solidFill>
              </a:rPr>
              <a:t>ЛР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ntertainment\картинки\!картинки-по-админке\switch\2. port des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0286"/>
            <a:ext cx="9144000" cy="4122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Entertainment\картинки\!картинки-по-админке\switch\3. S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80" y="0"/>
            <a:ext cx="8532440" cy="5166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arp\475px-MAC-48_Address.svg.png"/>
          <p:cNvPicPr>
            <a:picLocks noChangeAspect="1" noChangeArrowheads="1"/>
          </p:cNvPicPr>
          <p:nvPr/>
        </p:nvPicPr>
        <p:blipFill>
          <a:blip r:embed="rId3" cstate="print"/>
          <a:srcRect t="33108"/>
          <a:stretch>
            <a:fillRect/>
          </a:stretch>
        </p:blipFill>
        <p:spPr bwMode="auto">
          <a:xfrm>
            <a:off x="0" y="-1"/>
            <a:ext cx="9144000" cy="515020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9298"/>
            <a:ext cx="9143999" cy="458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455"/>
            <a:ext cx="9144000" cy="500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Entertainment\картинки\!картинки-по-админке\arp\1. S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746"/>
            <a:ext cx="9144000" cy="4904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15807</TotalTime>
  <Words>223</Words>
  <Application>Microsoft Office PowerPoint</Application>
  <PresentationFormat>Экран (16:9)</PresentationFormat>
  <Paragraphs>92</Paragraphs>
  <Slides>36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604</cp:revision>
  <dcterms:created xsi:type="dcterms:W3CDTF">2020-02-03T20:15:10Z</dcterms:created>
  <dcterms:modified xsi:type="dcterms:W3CDTF">2020-06-25T11:21:05Z</dcterms:modified>
</cp:coreProperties>
</file>