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66" r:id="rId4"/>
    <p:sldId id="262" r:id="rId5"/>
    <p:sldId id="286" r:id="rId6"/>
    <p:sldId id="288" r:id="rId7"/>
    <p:sldId id="291" r:id="rId8"/>
    <p:sldId id="296" r:id="rId9"/>
    <p:sldId id="289" r:id="rId10"/>
    <p:sldId id="290" r:id="rId11"/>
    <p:sldId id="292" r:id="rId12"/>
    <p:sldId id="293" r:id="rId13"/>
    <p:sldId id="294" r:id="rId14"/>
    <p:sldId id="295" r:id="rId15"/>
    <p:sldId id="302" r:id="rId16"/>
    <p:sldId id="297" r:id="rId17"/>
    <p:sldId id="298" r:id="rId18"/>
    <p:sldId id="299" r:id="rId19"/>
    <p:sldId id="300" r:id="rId20"/>
    <p:sldId id="301" r:id="rId21"/>
    <p:sldId id="303" r:id="rId22"/>
    <p:sldId id="305" r:id="rId23"/>
    <p:sldId id="306" r:id="rId24"/>
    <p:sldId id="308" r:id="rId25"/>
    <p:sldId id="309" r:id="rId26"/>
    <p:sldId id="310" r:id="rId27"/>
    <p:sldId id="311" r:id="rId28"/>
    <p:sldId id="307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56" autoAdjust="0"/>
  </p:normalViewPr>
  <p:slideViewPr>
    <p:cSldViewPr>
      <p:cViewPr varScale="1">
        <p:scale>
          <a:sx n="132" d="100"/>
          <a:sy n="132" d="100"/>
        </p:scale>
        <p:origin x="-96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4FF90-4198-49E7-8961-DB1DC9C5E051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9581F-5B7F-4A30-873E-54CAEE4C10B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15666"/>
            <a:ext cx="9144000" cy="31863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solidFill>
                  <a:schemeClr val="tx1"/>
                </a:solidFill>
              </a:rPr>
              <a:t>Лекция </a:t>
            </a:r>
            <a:r>
              <a:rPr lang="en-US" sz="2400" dirty="0" smtClean="0">
                <a:solidFill>
                  <a:schemeClr val="tx1"/>
                </a:solidFill>
              </a:rPr>
              <a:t>6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Логическая и физическая структура </a:t>
            </a:r>
            <a:r>
              <a:rPr lang="en-US" sz="2400" dirty="0" smtClean="0">
                <a:solidFill>
                  <a:schemeClr val="tx1"/>
                </a:solidFill>
              </a:rPr>
              <a:t>Active Directory.</a:t>
            </a:r>
            <a:r>
              <a:rPr lang="be-BY" sz="2400" dirty="0" smtClean="0">
                <a:solidFill>
                  <a:schemeClr val="tx1"/>
                </a:solidFill>
              </a:rPr>
              <a:t> 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prstClr val="black"/>
                </a:solidFill>
                <a:ea typeface="+mj-ea"/>
                <a:cs typeface="+mj-cs"/>
              </a:rPr>
              <a:t>Протокол взаимной аутентификации </a:t>
            </a:r>
            <a:r>
              <a:rPr lang="en-US" sz="2400" dirty="0" smtClean="0">
                <a:solidFill>
                  <a:prstClr val="black"/>
                </a:solidFill>
                <a:ea typeface="+mj-ea"/>
                <a:cs typeface="+mj-cs"/>
              </a:rPr>
              <a:t>Kerberos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Локальная политика безопасности.</a:t>
            </a: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Локальная групповая политика безопасности. </a:t>
            </a: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Объекты групповой политики безопасности в домене.</a:t>
            </a: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-1"/>
            <a:ext cx="8640960" cy="515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17350"/>
            <a:ext cx="9144000" cy="2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6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65049"/>
            <a:ext cx="9144001" cy="481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5049"/>
            <a:ext cx="9144000" cy="481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Оснастки для настройки групповых политик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 локальном компьютере – </a:t>
            </a:r>
            <a:r>
              <a:rPr lang="en-US" sz="4000" dirty="0" smtClean="0">
                <a:solidFill>
                  <a:srgbClr val="FF0000"/>
                </a:solidFill>
              </a:rPr>
              <a:t>gpedit.msc</a:t>
            </a:r>
          </a:p>
          <a:p>
            <a:r>
              <a:rPr lang="ru-RU" sz="4000" dirty="0" smtClean="0"/>
              <a:t>На контролере домена – </a:t>
            </a:r>
            <a:r>
              <a:rPr lang="en-US" sz="4000" dirty="0" smtClean="0">
                <a:solidFill>
                  <a:srgbClr val="FF0000"/>
                </a:solidFill>
              </a:rPr>
              <a:t>gpmc.msc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0544" y="134239"/>
            <a:ext cx="9184543" cy="487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b="22661"/>
          <a:stretch>
            <a:fillRect/>
          </a:stretch>
        </p:blipFill>
        <p:spPr bwMode="auto">
          <a:xfrm>
            <a:off x="449796" y="-28101"/>
            <a:ext cx="8244408" cy="523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b="14545"/>
          <a:stretch>
            <a:fillRect/>
          </a:stretch>
        </p:blipFill>
        <p:spPr bwMode="auto">
          <a:xfrm>
            <a:off x="551353" y="1"/>
            <a:ext cx="8041295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r="46723" b="66912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 r="26582" b="36036"/>
          <a:stretch>
            <a:fillRect/>
          </a:stretch>
        </p:blipFill>
        <p:spPr bwMode="auto">
          <a:xfrm>
            <a:off x="1309128" y="0"/>
            <a:ext cx="652574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22"/>
            <a:ext cx="9144000" cy="51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820472" cy="512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69"/>
            <a:ext cx="9144000" cy="49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b="13346"/>
          <a:stretch>
            <a:fillRect/>
          </a:stretch>
        </p:blipFill>
        <p:spPr bwMode="auto">
          <a:xfrm>
            <a:off x="1" y="128009"/>
            <a:ext cx="9143999" cy="488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971"/>
            <a:ext cx="8640960" cy="51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b="10468"/>
          <a:stretch>
            <a:fillRect/>
          </a:stretch>
        </p:blipFill>
        <p:spPr bwMode="auto">
          <a:xfrm>
            <a:off x="449796" y="21629"/>
            <a:ext cx="8244408" cy="512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9138"/>
            <a:ext cx="7632847" cy="512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b="35399"/>
          <a:stretch>
            <a:fillRect/>
          </a:stretch>
        </p:blipFill>
        <p:spPr bwMode="auto">
          <a:xfrm>
            <a:off x="1087495" y="1"/>
            <a:ext cx="6969011" cy="519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b="6651"/>
          <a:stretch>
            <a:fillRect/>
          </a:stretch>
        </p:blipFill>
        <p:spPr bwMode="auto">
          <a:xfrm>
            <a:off x="-19602" y="69223"/>
            <a:ext cx="9163602" cy="50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 l="2751" t="6239" r="2751"/>
          <a:stretch>
            <a:fillRect/>
          </a:stretch>
        </p:blipFill>
        <p:spPr bwMode="auto">
          <a:xfrm>
            <a:off x="0" y="103225"/>
            <a:ext cx="9144000" cy="49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321" y="0"/>
            <a:ext cx="882535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5699"/>
          <a:stretch>
            <a:fillRect/>
          </a:stretch>
        </p:blipFill>
        <p:spPr bwMode="auto">
          <a:xfrm>
            <a:off x="0" y="-1"/>
            <a:ext cx="9144000" cy="518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 b="4158"/>
          <a:stretch>
            <a:fillRect/>
          </a:stretch>
        </p:blipFill>
        <p:spPr bwMode="auto">
          <a:xfrm>
            <a:off x="1919738" y="0"/>
            <a:ext cx="53045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74"/>
          <p:cNvGraphicFramePr>
            <a:graphicFrameLocks noGrp="1"/>
          </p:cNvGraphicFramePr>
          <p:nvPr>
            <p:ph/>
          </p:nvPr>
        </p:nvGraphicFramePr>
        <p:xfrm>
          <a:off x="0" y="118110"/>
          <a:ext cx="9144000" cy="4907280"/>
        </p:xfrm>
        <a:graphic>
          <a:graphicData uri="http://schemas.openxmlformats.org/drawingml/2006/table">
            <a:tbl>
              <a:tblPr/>
              <a:tblGrid>
                <a:gridCol w="1619672"/>
                <a:gridCol w="7524328"/>
              </a:tblGrid>
              <a:tr h="123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Комментарий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Аутентификатор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клиента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Аутентификатор сервера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Секретный ключ клиента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Секретный ключ сервера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{X}K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Сообщение Х, зашифрованное ключом К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3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{Ac}K</a:t>
                      </a:r>
                      <a:r>
                        <a:rPr kumimoji="0" lang="en-US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Аутентификатор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клиента, зашифрованный секретным ключом клиента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74"/>
          <p:cNvGraphicFramePr>
            <a:graphicFrameLocks noGrp="1"/>
          </p:cNvGraphicFramePr>
          <p:nvPr>
            <p:ph/>
          </p:nvPr>
        </p:nvGraphicFramePr>
        <p:xfrm>
          <a:off x="0" y="156330"/>
          <a:ext cx="9144000" cy="4830840"/>
        </p:xfrm>
        <a:graphic>
          <a:graphicData uri="http://schemas.openxmlformats.org/drawingml/2006/table">
            <a:tbl>
              <a:tblPr/>
              <a:tblGrid>
                <a:gridCol w="1778000"/>
                <a:gridCol w="7366000"/>
              </a:tblGrid>
              <a:tr h="38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Комментарий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Сеансовый ключ для соединения узлов А и В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C,TGS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Сеансовый ключ для соединения клиента и службы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TGS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TGT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Билет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TGT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c,s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Сеансовый билет для соединения клиента и сервера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клиента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сервера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Момент времени отправки сообщения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5183" y="0"/>
            <a:ext cx="661363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14721</TotalTime>
  <Words>160</Words>
  <Application>Microsoft Office PowerPoint</Application>
  <PresentationFormat>Экран (16:9)</PresentationFormat>
  <Paragraphs>71</Paragraphs>
  <Slides>28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Оснастки для настройки групповых политик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641</cp:revision>
  <dcterms:created xsi:type="dcterms:W3CDTF">2020-02-03T20:15:10Z</dcterms:created>
  <dcterms:modified xsi:type="dcterms:W3CDTF">2020-11-20T18:21:03Z</dcterms:modified>
</cp:coreProperties>
</file>