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288" r:id="rId3"/>
    <p:sldId id="291" r:id="rId4"/>
    <p:sldId id="292" r:id="rId5"/>
    <p:sldId id="293" r:id="rId6"/>
    <p:sldId id="312" r:id="rId7"/>
    <p:sldId id="328" r:id="rId8"/>
    <p:sldId id="294" r:id="rId9"/>
    <p:sldId id="297" r:id="rId10"/>
    <p:sldId id="298" r:id="rId11"/>
    <p:sldId id="299" r:id="rId12"/>
    <p:sldId id="300" r:id="rId13"/>
    <p:sldId id="295" r:id="rId14"/>
    <p:sldId id="261" r:id="rId15"/>
    <p:sldId id="266" r:id="rId16"/>
    <p:sldId id="262" r:id="rId17"/>
    <p:sldId id="301" r:id="rId18"/>
    <p:sldId id="322" r:id="rId19"/>
    <p:sldId id="302" r:id="rId20"/>
    <p:sldId id="303" r:id="rId21"/>
    <p:sldId id="306" r:id="rId22"/>
    <p:sldId id="304" r:id="rId23"/>
    <p:sldId id="305" r:id="rId24"/>
    <p:sldId id="307" r:id="rId25"/>
    <p:sldId id="314" r:id="rId26"/>
    <p:sldId id="315" r:id="rId27"/>
    <p:sldId id="329" r:id="rId28"/>
    <p:sldId id="308" r:id="rId29"/>
    <p:sldId id="309" r:id="rId30"/>
    <p:sldId id="310" r:id="rId31"/>
    <p:sldId id="316" r:id="rId32"/>
    <p:sldId id="313" r:id="rId33"/>
    <p:sldId id="319" r:id="rId34"/>
    <p:sldId id="320" r:id="rId35"/>
    <p:sldId id="321" r:id="rId36"/>
    <p:sldId id="323" r:id="rId37"/>
    <p:sldId id="324" r:id="rId38"/>
    <p:sldId id="325" r:id="rId39"/>
    <p:sldId id="327" r:id="rId40"/>
    <p:sldId id="326" r:id="rId41"/>
    <p:sldId id="317" r:id="rId42"/>
    <p:sldId id="318" r:id="rId43"/>
    <p:sldId id="311" r:id="rId4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96" y="-1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26428-8B2D-4C1C-A298-AA8D903677F6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B8344-8442-467B-8160-70021713575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39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40</a:t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41</a:t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42</a:t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43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B8344-8442-467B-8160-700217135750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480"/>
            <a:ext cx="7772400" cy="16201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815666"/>
            <a:ext cx="9144000" cy="3186354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Лекция </a:t>
            </a:r>
            <a:r>
              <a:rPr lang="en-US" smtClean="0">
                <a:solidFill>
                  <a:schemeClr val="tx1"/>
                </a:solidFill>
              </a:rPr>
              <a:t>7</a:t>
            </a:r>
            <a:r>
              <a:rPr lang="ru-RU" smtClean="0">
                <a:solidFill>
                  <a:schemeClr val="tx1"/>
                </a:solidFill>
              </a:rPr>
              <a:t>:</a:t>
            </a:r>
            <a:endParaRPr lang="ru-RU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Аутентификация в </a:t>
            </a:r>
            <a:r>
              <a:rPr lang="ru-RU" dirty="0" err="1" smtClean="0">
                <a:solidFill>
                  <a:schemeClr val="tx1"/>
                </a:solidFill>
              </a:rPr>
              <a:t>веб-приложениях</a:t>
            </a:r>
            <a:r>
              <a:rPr lang="ru-RU" dirty="0" smtClean="0">
                <a:solidFill>
                  <a:schemeClr val="tx1"/>
                </a:solidFill>
              </a:rPr>
              <a:t> через </a:t>
            </a:r>
            <a:r>
              <a:rPr lang="en-US" dirty="0" smtClean="0">
                <a:solidFill>
                  <a:schemeClr val="tx1"/>
                </a:solidFill>
              </a:rPr>
              <a:t>Active Directory.</a:t>
            </a:r>
            <a:r>
              <a:rPr lang="be-BY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>
                <a:solidFill>
                  <a:prstClr val="black"/>
                </a:solidFill>
                <a:ea typeface="+mj-ea"/>
                <a:cs typeface="+mj-cs"/>
              </a:rPr>
              <a:t>Чтение сведений о</a:t>
            </a:r>
            <a:r>
              <a:rPr lang="en-US" dirty="0" smtClean="0">
                <a:solidFill>
                  <a:prstClr val="black"/>
                </a:solidFill>
                <a:ea typeface="+mj-ea"/>
                <a:cs typeface="+mj-cs"/>
              </a:rPr>
              <a:t> </a:t>
            </a:r>
            <a:r>
              <a:rPr lang="ru-RU" dirty="0" smtClean="0">
                <a:solidFill>
                  <a:prstClr val="black"/>
                </a:solidFill>
                <a:ea typeface="+mj-ea"/>
                <a:cs typeface="+mj-cs"/>
              </a:rPr>
              <a:t>домене и пользователях из </a:t>
            </a:r>
            <a:r>
              <a:rPr lang="en-US" dirty="0" smtClean="0">
                <a:solidFill>
                  <a:schemeClr val="tx1"/>
                </a:solidFill>
              </a:rPr>
              <a:t>Active Directory</a:t>
            </a:r>
            <a:r>
              <a:rPr lang="ru-RU" dirty="0" smtClean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Публикация </a:t>
            </a:r>
            <a:r>
              <a:rPr lang="ru-RU" dirty="0" err="1" smtClean="0">
                <a:solidFill>
                  <a:schemeClr val="tx1"/>
                </a:solidFill>
              </a:rPr>
              <a:t>веб-приложений</a:t>
            </a:r>
            <a:r>
              <a:rPr lang="ru-RU" dirty="0" smtClean="0">
                <a:solidFill>
                  <a:schemeClr val="tx1"/>
                </a:solidFill>
              </a:rPr>
              <a:t> на виртуальном </a:t>
            </a:r>
            <a:r>
              <a:rPr lang="ru-RU" dirty="0" err="1" smtClean="0">
                <a:solidFill>
                  <a:schemeClr val="tx1"/>
                </a:solidFill>
              </a:rPr>
              <a:t>веб-сервере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IIS.</a:t>
            </a:r>
            <a:endParaRPr lang="ru-RU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Привязка </a:t>
            </a:r>
            <a:r>
              <a:rPr lang="ru-RU" dirty="0" err="1" smtClean="0">
                <a:solidFill>
                  <a:schemeClr val="tx1"/>
                </a:solidFill>
              </a:rPr>
              <a:t>веб-приложений</a:t>
            </a:r>
            <a:r>
              <a:rPr lang="ru-RU" dirty="0" smtClean="0">
                <a:solidFill>
                  <a:schemeClr val="tx1"/>
                </a:solidFill>
              </a:rPr>
              <a:t> на </a:t>
            </a:r>
            <a:r>
              <a:rPr lang="ru-RU" dirty="0" err="1" smtClean="0">
                <a:solidFill>
                  <a:schemeClr val="tx1"/>
                </a:solidFill>
              </a:rPr>
              <a:t>веб-сервере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IIS</a:t>
            </a:r>
            <a:r>
              <a:rPr lang="ru-RU" dirty="0" smtClean="0">
                <a:solidFill>
                  <a:schemeClr val="tx1"/>
                </a:solidFill>
              </a:rPr>
              <a:t> к доменным именам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r="28274"/>
          <a:stretch>
            <a:fillRect/>
          </a:stretch>
        </p:blipFill>
        <p:spPr bwMode="auto">
          <a:xfrm>
            <a:off x="-1" y="0"/>
            <a:ext cx="277180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35343" y="0"/>
            <a:ext cx="530865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r="28274"/>
          <a:stretch>
            <a:fillRect/>
          </a:stretch>
        </p:blipFill>
        <p:spPr bwMode="auto">
          <a:xfrm>
            <a:off x="-1" y="0"/>
            <a:ext cx="277180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97165" y="0"/>
            <a:ext cx="4146836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r="28274"/>
          <a:stretch>
            <a:fillRect/>
          </a:stretch>
        </p:blipFill>
        <p:spPr bwMode="auto">
          <a:xfrm>
            <a:off x="-1" y="0"/>
            <a:ext cx="277180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25677" y="0"/>
            <a:ext cx="451832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04344"/>
            <a:ext cx="9144000" cy="3387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572831" y="195486"/>
            <a:ext cx="3998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_</a:t>
            </a:r>
            <a:r>
              <a:rPr lang="en-US" sz="3600" dirty="0" err="1" smtClean="0"/>
              <a:t>Layout.cshtml</a:t>
            </a:r>
            <a:endParaRPr lang="ru-RU"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1510"/>
            <a:ext cx="9144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388424" y="40119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125" y="9525"/>
            <a:ext cx="790575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64981"/>
            <a:ext cx="9144000" cy="281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91630"/>
            <a:ext cx="9144000" cy="3244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844155" y="195486"/>
            <a:ext cx="345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 smtClean="0"/>
              <a:t>Index.cshtml</a:t>
            </a:r>
            <a:endParaRPr lang="ru-RU" sz="3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E:\печать\IIS+AD\4. hello.PNG"/>
          <p:cNvPicPr>
            <a:picLocks noChangeAspect="1" noChangeArrowheads="1"/>
          </p:cNvPicPr>
          <p:nvPr/>
        </p:nvPicPr>
        <p:blipFill>
          <a:blip r:embed="rId3" cstate="print"/>
          <a:srcRect t="19291"/>
          <a:stretch>
            <a:fillRect/>
          </a:stretch>
        </p:blipFill>
        <p:spPr bwMode="auto">
          <a:xfrm>
            <a:off x="0" y="462929"/>
            <a:ext cx="9144000" cy="42176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7022" y="0"/>
            <a:ext cx="541697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 r="23766"/>
          <a:stretch>
            <a:fillRect/>
          </a:stretch>
        </p:blipFill>
        <p:spPr bwMode="auto">
          <a:xfrm>
            <a:off x="0" y="0"/>
            <a:ext cx="2558923" cy="2859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388424" y="40119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 r="43167"/>
          <a:stretch>
            <a:fillRect/>
          </a:stretch>
        </p:blipFill>
        <p:spPr bwMode="auto">
          <a:xfrm>
            <a:off x="0" y="0"/>
            <a:ext cx="1907704" cy="2859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85950" y="228600"/>
            <a:ext cx="725805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958"/>
            <a:ext cx="9144000" cy="508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34656"/>
            <a:ext cx="9144000" cy="267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6165"/>
            <a:ext cx="9144000" cy="4911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 r="10858"/>
          <a:stretch>
            <a:fillRect/>
          </a:stretch>
        </p:blipFill>
        <p:spPr bwMode="auto">
          <a:xfrm>
            <a:off x="-1" y="0"/>
            <a:ext cx="1979713" cy="2283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4175" y="0"/>
            <a:ext cx="62198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E:\печать\IIS+AD\6. fulldesc.PNG"/>
          <p:cNvPicPr>
            <a:picLocks noChangeAspect="1" noChangeArrowheads="1"/>
          </p:cNvPicPr>
          <p:nvPr/>
        </p:nvPicPr>
        <p:blipFill>
          <a:blip r:embed="rId3" cstate="print"/>
          <a:srcRect b="47318"/>
          <a:stretch>
            <a:fillRect/>
          </a:stretch>
        </p:blipFill>
        <p:spPr bwMode="auto">
          <a:xfrm>
            <a:off x="0" y="703435"/>
            <a:ext cx="9144000" cy="37366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E:\печать\IIS+AD\6. fulldesc.PNG"/>
          <p:cNvPicPr>
            <a:picLocks noChangeAspect="1" noChangeArrowheads="1"/>
          </p:cNvPicPr>
          <p:nvPr/>
        </p:nvPicPr>
        <p:blipFill>
          <a:blip r:embed="rId3" cstate="print"/>
          <a:srcRect t="30292"/>
          <a:stretch>
            <a:fillRect/>
          </a:stretch>
        </p:blipFill>
        <p:spPr bwMode="auto">
          <a:xfrm>
            <a:off x="0" y="99642"/>
            <a:ext cx="9144000" cy="49442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E:\печать\IIS+AD\6. fulldesc.PNG"/>
          <p:cNvPicPr>
            <a:picLocks noChangeAspect="1" noChangeArrowheads="1"/>
          </p:cNvPicPr>
          <p:nvPr/>
        </p:nvPicPr>
        <p:blipFill>
          <a:blip r:embed="rId3" cstate="print"/>
          <a:srcRect l="2751" t="30292" r="5113" b="61250"/>
          <a:stretch>
            <a:fillRect/>
          </a:stretch>
        </p:blipFill>
        <p:spPr bwMode="auto">
          <a:xfrm>
            <a:off x="0" y="2246199"/>
            <a:ext cx="9144000" cy="6511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1100"/>
            <a:ext cx="9144000" cy="516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6099"/>
            <a:ext cx="9144000" cy="4971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b="34504"/>
          <a:stretch>
            <a:fillRect/>
          </a:stretch>
        </p:blipFill>
        <p:spPr bwMode="auto">
          <a:xfrm>
            <a:off x="0" y="251014"/>
            <a:ext cx="9144000" cy="4641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555"/>
            <a:ext cx="9143999" cy="5106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E:\Entertainment\картинки\!картинки-по-админке\IIS+AD\5. userli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290" y="0"/>
            <a:ext cx="8133421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0979"/>
            <a:ext cx="9144000" cy="4961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388424" y="40119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7438"/>
            <a:ext cx="9144000" cy="4508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4022"/>
            <a:ext cx="9144000" cy="343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 b="60241"/>
          <a:stretch>
            <a:fillRect/>
          </a:stretch>
        </p:blipFill>
        <p:spPr bwMode="auto">
          <a:xfrm>
            <a:off x="0" y="1145282"/>
            <a:ext cx="9144000" cy="285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0" y="882080"/>
            <a:ext cx="9144000" cy="3379340"/>
            <a:chOff x="661980" y="1"/>
            <a:chExt cx="7510420" cy="2775620"/>
          </a:xfrm>
        </p:grpSpPr>
        <p:pic>
          <p:nvPicPr>
            <p:cNvPr id="2969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b="55600"/>
            <a:stretch>
              <a:fillRect/>
            </a:stretch>
          </p:blipFill>
          <p:spPr bwMode="auto">
            <a:xfrm>
              <a:off x="661980" y="1"/>
              <a:ext cx="7510420" cy="2283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t="90436"/>
            <a:stretch>
              <a:fillRect/>
            </a:stretch>
          </p:blipFill>
          <p:spPr bwMode="auto">
            <a:xfrm>
              <a:off x="661980" y="2283718"/>
              <a:ext cx="7510420" cy="4919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E:\Entertainment\картинки\!картинки-по-админке\IIS+AD\11. guest-OS-additio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7454"/>
            <a:ext cx="9144000" cy="43085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E:\Entertainment\картинки\!картинки-по-админке\IIS+AD\12. guest-OS-shared-fold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56493"/>
            <a:ext cx="9144000" cy="32305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E:\Entertainment\картинки\!картинки-по-админке\IIS+AD\7. D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0538"/>
            <a:ext cx="9144000" cy="4525818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388424" y="40119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r="50000" b="25102"/>
          <a:stretch>
            <a:fillRect/>
          </a:stretch>
        </p:blipFill>
        <p:spPr bwMode="auto">
          <a:xfrm>
            <a:off x="0" y="-1"/>
            <a:ext cx="9143999" cy="514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E:\Entertainment\картинки\!картинки-по-админке\IIS+AD\8. IIS-add-site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536" y="0"/>
            <a:ext cx="7864929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3" descr="E:\Entertainment\картинки\!картинки-по-админке\IIS+AD\8. IIS-add-site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5364088" cy="350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3794" name="Picture 2" descr="E:\Entertainment\картинки\!картинки-по-админке\IIS+AD\8. IIS-add-si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47302" y="1635646"/>
            <a:ext cx="5396698" cy="3507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E:\Entertainment\картинки\!картинки-по-админке\IIS+AD\9. IIS-site-overview.PNG"/>
          <p:cNvPicPr>
            <a:picLocks noChangeAspect="1" noChangeArrowheads="1"/>
          </p:cNvPicPr>
          <p:nvPr/>
        </p:nvPicPr>
        <p:blipFill>
          <a:blip r:embed="rId3" cstate="print"/>
          <a:srcRect b="17198"/>
          <a:stretch>
            <a:fillRect/>
          </a:stretch>
        </p:blipFill>
        <p:spPr bwMode="auto">
          <a:xfrm>
            <a:off x="305780" y="-1"/>
            <a:ext cx="8532441" cy="51423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E:\Entertainment\картинки\!картинки-по-админке\IIS+AD\10. IIS-binding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8274" y="0"/>
            <a:ext cx="6947452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b="16400"/>
          <a:stretch>
            <a:fillRect/>
          </a:stretch>
        </p:blipFill>
        <p:spPr bwMode="auto">
          <a:xfrm>
            <a:off x="0" y="48901"/>
            <a:ext cx="9144000" cy="504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печать\IIS+AD\0. install.PNG"/>
          <p:cNvPicPr>
            <a:picLocks noChangeAspect="1" noChangeArrowheads="1"/>
          </p:cNvPicPr>
          <p:nvPr/>
        </p:nvPicPr>
        <p:blipFill>
          <a:blip r:embed="rId3" cstate="print"/>
          <a:srcRect b="10801"/>
          <a:stretch>
            <a:fillRect/>
          </a:stretch>
        </p:blipFill>
        <p:spPr bwMode="auto">
          <a:xfrm>
            <a:off x="912364" y="0"/>
            <a:ext cx="7319273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E:\Entertainment\картинки\!картинки-по-админке\IIS+AD\1. проверка подлинности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804" y="0"/>
            <a:ext cx="8100392" cy="51302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r="28274"/>
          <a:stretch>
            <a:fillRect/>
          </a:stretch>
        </p:blipFill>
        <p:spPr bwMode="auto">
          <a:xfrm>
            <a:off x="-1" y="0"/>
            <a:ext cx="277180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 b="20600"/>
          <a:stretch>
            <a:fillRect/>
          </a:stretch>
        </p:blipFill>
        <p:spPr bwMode="auto">
          <a:xfrm>
            <a:off x="3581377" y="0"/>
            <a:ext cx="5562624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765"/>
            <a:ext cx="9144000" cy="5113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22980</TotalTime>
  <Words>91</Words>
  <Application>Microsoft Office PowerPoint</Application>
  <PresentationFormat>Экран (16:9)</PresentationFormat>
  <Paragraphs>55</Paragraphs>
  <Slides>43</Slides>
  <Notes>43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4" baseType="lpstr">
      <vt:lpstr>Тема Office</vt:lpstr>
      <vt:lpstr>Администрирование информационных систем и веб-порталов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Главный</cp:lastModifiedBy>
  <cp:revision>765</cp:revision>
  <dcterms:created xsi:type="dcterms:W3CDTF">2020-02-03T20:15:10Z</dcterms:created>
  <dcterms:modified xsi:type="dcterms:W3CDTF">2020-11-20T18:21:11Z</dcterms:modified>
</cp:coreProperties>
</file>