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91" r:id="rId3"/>
    <p:sldId id="297" r:id="rId4"/>
    <p:sldId id="303" r:id="rId5"/>
    <p:sldId id="304" r:id="rId6"/>
    <p:sldId id="299" r:id="rId7"/>
    <p:sldId id="301" r:id="rId8"/>
    <p:sldId id="302" r:id="rId9"/>
    <p:sldId id="300" r:id="rId10"/>
    <p:sldId id="305" r:id="rId11"/>
    <p:sldId id="310" r:id="rId12"/>
    <p:sldId id="311" r:id="rId13"/>
    <p:sldId id="326" r:id="rId14"/>
    <p:sldId id="325" r:id="rId15"/>
    <p:sldId id="327" r:id="rId16"/>
    <p:sldId id="328" r:id="rId17"/>
    <p:sldId id="312" r:id="rId18"/>
    <p:sldId id="332" r:id="rId19"/>
    <p:sldId id="342" r:id="rId20"/>
    <p:sldId id="344" r:id="rId21"/>
    <p:sldId id="329" r:id="rId22"/>
    <p:sldId id="313" r:id="rId23"/>
    <p:sldId id="317" r:id="rId24"/>
    <p:sldId id="314" r:id="rId25"/>
    <p:sldId id="341" r:id="rId26"/>
    <p:sldId id="343" r:id="rId27"/>
    <p:sldId id="318" r:id="rId28"/>
    <p:sldId id="319" r:id="rId29"/>
    <p:sldId id="330" r:id="rId30"/>
    <p:sldId id="316" r:id="rId31"/>
    <p:sldId id="315" r:id="rId32"/>
    <p:sldId id="333" r:id="rId33"/>
    <p:sldId id="334" r:id="rId34"/>
    <p:sldId id="335" r:id="rId35"/>
    <p:sldId id="336" r:id="rId36"/>
    <p:sldId id="340" r:id="rId37"/>
    <p:sldId id="337" r:id="rId38"/>
    <p:sldId id="331" r:id="rId3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166" y="-10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AC48A-D905-4EF9-BC1C-7A9D0336089C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4B627-1DF2-49EB-A1EA-3227DCCA7F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71750"/>
            <a:ext cx="5940152" cy="2571750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Понятие и виды </a:t>
            </a:r>
            <a:r>
              <a:rPr lang="en-US" sz="2800" dirty="0" smtClean="0">
                <a:solidFill>
                  <a:schemeClr val="tx1"/>
                </a:solidFill>
              </a:rPr>
              <a:t>VPN.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Понятие и виды маршрутизации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Реализации </a:t>
            </a:r>
            <a:r>
              <a:rPr lang="en-US" sz="2800" dirty="0" smtClean="0">
                <a:solidFill>
                  <a:schemeClr val="tx1"/>
                </a:solidFill>
              </a:rPr>
              <a:t>VPN.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940152" y="2571750"/>
            <a:ext cx="3203848" cy="257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PPTP.</a:t>
            </a:r>
          </a:p>
          <a:p>
            <a:pPr marL="514350" lvl="0" indent="-514350">
              <a:buFont typeface="Arial" pitchFamily="34" charset="0"/>
              <a:buAutoNum type="arabicPeriod" startAt="4"/>
            </a:pPr>
            <a:r>
              <a:rPr lang="en-US" sz="2800" dirty="0" err="1" smtClean="0"/>
              <a:t>PPPoE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AutoNum type="arabicPeriod" startAt="4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L2TP.</a:t>
            </a:r>
          </a:p>
          <a:p>
            <a:pPr marL="514350" marR="0" lvl="0" indent="-51435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AutoNum type="arabicPeriod" startAt="4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OpenVPN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VPN\route-add-dele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5407"/>
            <a:ext cx="9144000" cy="4872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E:\печать\VPN\route-server.PNG"/>
          <p:cNvPicPr>
            <a:picLocks noChangeAspect="1" noChangeArrowheads="1"/>
          </p:cNvPicPr>
          <p:nvPr/>
        </p:nvPicPr>
        <p:blipFill>
          <a:blip r:embed="rId3" cstate="print"/>
          <a:srcRect r="10626"/>
          <a:stretch>
            <a:fillRect/>
          </a:stretch>
        </p:blipFill>
        <p:spPr bwMode="auto">
          <a:xfrm>
            <a:off x="0" y="447788"/>
            <a:ext cx="9144000" cy="4247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VPN\route-client.PNG"/>
          <p:cNvPicPr>
            <a:picLocks noChangeAspect="1" noChangeArrowheads="1"/>
          </p:cNvPicPr>
          <p:nvPr/>
        </p:nvPicPr>
        <p:blipFill>
          <a:blip r:embed="rId3" cstate="print"/>
          <a:srcRect r="10626"/>
          <a:stretch>
            <a:fillRect/>
          </a:stretch>
        </p:blipFill>
        <p:spPr bwMode="auto">
          <a:xfrm>
            <a:off x="0" y="833764"/>
            <a:ext cx="9144000" cy="34759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PPTP</a:t>
            </a:r>
            <a:r>
              <a:rPr lang="en-US" sz="4000" dirty="0" smtClean="0"/>
              <a:t>;</a:t>
            </a:r>
          </a:p>
          <a:p>
            <a:r>
              <a:rPr lang="en-US" sz="4000" dirty="0" err="1" smtClean="0"/>
              <a:t>PPPoE</a:t>
            </a:r>
            <a:r>
              <a:rPr lang="en-US" sz="4000" dirty="0" smtClean="0"/>
              <a:t>;</a:t>
            </a:r>
          </a:p>
          <a:p>
            <a:r>
              <a:rPr lang="en-US" sz="4000" dirty="0" smtClean="0"/>
              <a:t>L2TP;</a:t>
            </a:r>
          </a:p>
          <a:p>
            <a:r>
              <a:rPr lang="en-US" sz="4000" dirty="0" err="1" smtClean="0"/>
              <a:t>OpenVPN</a:t>
            </a:r>
            <a:r>
              <a:rPr lang="en-US" sz="4000" dirty="0" smtClean="0"/>
              <a:t>; </a:t>
            </a:r>
          </a:p>
          <a:p>
            <a:r>
              <a:rPr lang="en-US" sz="4000" dirty="0" smtClean="0"/>
              <a:t>SSTP (HTTPS).</a:t>
            </a:r>
            <a:endParaRPr lang="ru-RU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PPP (LCP, NCP);</a:t>
            </a:r>
          </a:p>
          <a:p>
            <a:r>
              <a:rPr lang="en-US" sz="4000" dirty="0" smtClean="0"/>
              <a:t>IPSec (IKE, AH, ESP);</a:t>
            </a:r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1312"/>
            <a:ext cx="9144000" cy="470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ixprise.ru/wp-content/uploads/2016/11/43-1024x682.png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l="19298" r="44706" b="48409"/>
          <a:stretch>
            <a:fillRect/>
          </a:stretch>
        </p:blipFill>
        <p:spPr bwMode="auto">
          <a:xfrm>
            <a:off x="1876221" y="0"/>
            <a:ext cx="53915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2145" y="0"/>
            <a:ext cx="727971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mixprise.ru/wp-content/uploads/2016/11/2-2.png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b="19970"/>
          <a:stretch>
            <a:fillRect/>
          </a:stretch>
        </p:blipFill>
        <p:spPr bwMode="auto">
          <a:xfrm>
            <a:off x="0" y="53506"/>
            <a:ext cx="9144001" cy="50364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mixprise.ru/wp-content/uploads/2016/11/3-2.png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35313" y="0"/>
            <a:ext cx="74733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88669"/>
            <a:ext cx="9144000" cy="396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Virtual Private Network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виртуальная частная сеть;</a:t>
            </a:r>
          </a:p>
          <a:p>
            <a:r>
              <a:rPr lang="ru-RU" dirty="0" smtClean="0"/>
              <a:t>технологии, позволяющие обеспечить доверенную логическую сеть (т.н. туннель) внутри другой физической публичной сети с помощью криптографии</a:t>
            </a:r>
            <a:r>
              <a:rPr lang="en-US" dirty="0" smtClean="0"/>
              <a:t> (DH, RSA)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1269155"/>
            <a:ext cx="9144000" cy="2605190"/>
            <a:chOff x="0" y="0"/>
            <a:chExt cx="9144000" cy="260519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7534"/>
              <a:ext cx="9144000" cy="197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9144000" cy="643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r>
              <a:rPr lang="ru-RU" dirty="0" smtClean="0"/>
              <a:t>Плюсы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223569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очень простой</a:t>
            </a:r>
          </a:p>
          <a:p>
            <a:r>
              <a:rPr lang="ru-RU" sz="4000" dirty="0" smtClean="0"/>
              <a:t>быстрый</a:t>
            </a:r>
          </a:p>
          <a:p>
            <a:r>
              <a:rPr lang="ru-RU" sz="4000" dirty="0" smtClean="0"/>
              <a:t>встроенный</a:t>
            </a:r>
          </a:p>
          <a:p>
            <a:endParaRPr lang="ru-RU" sz="4000" dirty="0" smtClean="0"/>
          </a:p>
          <a:p>
            <a:endParaRPr lang="ru-RU" sz="36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328838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Минусы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0" y="4008462"/>
            <a:ext cx="9144000" cy="93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небезопасный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r="19363" b="54687"/>
          <a:stretch>
            <a:fillRect/>
          </a:stretch>
        </p:blipFill>
        <p:spPr bwMode="auto">
          <a:xfrm>
            <a:off x="17748" y="75212"/>
            <a:ext cx="9108504" cy="499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l="15811" t="45313" r="13829" b="16397"/>
          <a:stretch>
            <a:fillRect/>
          </a:stretch>
        </p:blipFill>
        <p:spPr bwMode="auto">
          <a:xfrm>
            <a:off x="0" y="201896"/>
            <a:ext cx="9144000" cy="485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1938"/>
            <a:ext cx="9144000" cy="4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15559"/>
          <a:stretch>
            <a:fillRect/>
          </a:stretch>
        </p:blipFill>
        <p:spPr bwMode="auto">
          <a:xfrm>
            <a:off x="1795463" y="-92546"/>
            <a:ext cx="5553075" cy="523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25" y="0"/>
            <a:ext cx="8931951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 t="15715" b="22286"/>
          <a:stretch>
            <a:fillRect/>
          </a:stretch>
        </p:blipFill>
        <p:spPr bwMode="auto">
          <a:xfrm>
            <a:off x="17933" y="0"/>
            <a:ext cx="910813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8964"/>
            <a:ext cx="9144000" cy="454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r>
              <a:rPr lang="ru-RU" dirty="0" smtClean="0"/>
              <a:t>Плюсы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223569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простой</a:t>
            </a:r>
          </a:p>
          <a:p>
            <a:r>
              <a:rPr lang="ru-RU" sz="4000" dirty="0" smtClean="0"/>
              <a:t>безопасный</a:t>
            </a:r>
          </a:p>
          <a:p>
            <a:r>
              <a:rPr lang="ru-RU" sz="4000" dirty="0" smtClean="0"/>
              <a:t>встроенный</a:t>
            </a:r>
            <a:endParaRPr lang="ru-RU" sz="36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285978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Минусы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0" y="3579862"/>
            <a:ext cx="91440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медленный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доп. настройки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точка-точка;</a:t>
            </a:r>
          </a:p>
          <a:p>
            <a:r>
              <a:rPr lang="ru-RU" sz="4000" dirty="0" smtClean="0">
                <a:solidFill>
                  <a:srgbClr val="FF0000"/>
                </a:solidFill>
              </a:rPr>
              <a:t>точка-сеть;</a:t>
            </a:r>
          </a:p>
          <a:p>
            <a:r>
              <a:rPr lang="ru-RU" sz="4000" dirty="0" smtClean="0"/>
              <a:t>сеть-сеть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sz="4000" dirty="0" smtClean="0"/>
          </a:p>
          <a:p>
            <a:endParaRPr lang="ru-RU" sz="4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 cstate="print"/>
          <a:srcRect b="30400"/>
          <a:stretch>
            <a:fillRect/>
          </a:stretch>
        </p:blipFill>
        <p:spPr bwMode="auto">
          <a:xfrm>
            <a:off x="0" y="129821"/>
            <a:ext cx="9144000" cy="488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 b="40200"/>
          <a:stretch>
            <a:fillRect/>
          </a:stretch>
        </p:blipFill>
        <p:spPr bwMode="auto">
          <a:xfrm>
            <a:off x="0" y="-1"/>
            <a:ext cx="6597396" cy="51435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 t="60199" r="40220"/>
          <a:stretch>
            <a:fillRect/>
          </a:stretch>
        </p:blipFill>
        <p:spPr bwMode="auto">
          <a:xfrm>
            <a:off x="4211960" y="862493"/>
            <a:ext cx="4932041" cy="4281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4371" y="0"/>
            <a:ext cx="5189629" cy="514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485916"/>
            <a:ext cx="4355977" cy="165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494" y="0"/>
            <a:ext cx="736501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VPN\openvpn-config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820" y="0"/>
            <a:ext cx="827636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317" y="0"/>
            <a:ext cx="791736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VPN\openvpn-config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807" y="0"/>
            <a:ext cx="8254386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90" y="0"/>
            <a:ext cx="788762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r>
              <a:rPr lang="ru-RU" dirty="0" smtClean="0"/>
              <a:t>Плюсы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1584176"/>
          </a:xfrm>
        </p:spPr>
        <p:txBody>
          <a:bodyPr>
            <a:noAutofit/>
          </a:bodyPr>
          <a:lstStyle/>
          <a:p>
            <a:r>
              <a:rPr lang="ru-RU" dirty="0" smtClean="0"/>
              <a:t>гибкий</a:t>
            </a:r>
          </a:p>
          <a:p>
            <a:r>
              <a:rPr lang="ru-RU" dirty="0" smtClean="0"/>
              <a:t>безопасный</a:t>
            </a:r>
          </a:p>
          <a:p>
            <a:r>
              <a:rPr lang="ru-RU" dirty="0" smtClean="0"/>
              <a:t>проходит сквозь брандмауэры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25717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Минусы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0" y="3363838"/>
            <a:ext cx="91440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сторонний (не встроенный)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сложный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ограниченная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поддержка в </a:t>
            </a:r>
            <a:r>
              <a:rPr lang="en-US" sz="3200" noProof="0" dirty="0" smtClean="0"/>
              <a:t>HW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Ярослав\Студенты\2019-2020\!мое администрирование с шахматами и программистками\лекции\vp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Ярослав\Студенты\2019-2020\!мое администрирование с шахматами и программистками\лекции\vpn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маршрутизации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процесс определения маршрута данных в сетях связи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IP-</a:t>
            </a:r>
            <a:r>
              <a:rPr lang="ru-RU" dirty="0" smtClean="0"/>
              <a:t>сетях маршрут состоит из </a:t>
            </a:r>
            <a:r>
              <a:rPr lang="en-US" dirty="0" smtClean="0"/>
              <a:t>IP-</a:t>
            </a:r>
            <a:r>
              <a:rPr lang="ru-RU" dirty="0" smtClean="0"/>
              <a:t>узлов;</a:t>
            </a:r>
          </a:p>
          <a:p>
            <a:r>
              <a:rPr lang="ru-RU" dirty="0" smtClean="0"/>
              <a:t>каждый узел сам выбирает, куда дальше послать пакет, на основании своей таблицы маршрутизации и пункта назначения пакета;</a:t>
            </a:r>
          </a:p>
          <a:p>
            <a:r>
              <a:rPr lang="ru-RU" dirty="0" smtClean="0"/>
              <a:t>просмотр маршрута – в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ru-RU" dirty="0" smtClean="0"/>
              <a:t>команда </a:t>
            </a:r>
            <a:r>
              <a:rPr lang="en-US" dirty="0" err="1" smtClean="0"/>
              <a:t>tracert</a:t>
            </a:r>
            <a:r>
              <a:rPr lang="en-US" dirty="0" smtClean="0"/>
              <a:t> &lt;</a:t>
            </a:r>
            <a:r>
              <a:rPr lang="be-BY" dirty="0" smtClean="0"/>
              <a:t>узел</a:t>
            </a:r>
            <a:r>
              <a:rPr lang="en-US" dirty="0" smtClean="0"/>
              <a:t>&gt;;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печать\VPN\trace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5883"/>
            <a:ext cx="9144000" cy="22517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r="9275" b="39988"/>
          <a:stretch>
            <a:fillRect/>
          </a:stretch>
        </p:blipFill>
        <p:spPr bwMode="auto">
          <a:xfrm>
            <a:off x="0" y="666520"/>
            <a:ext cx="9144000" cy="381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маршрутизации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393990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статическая (</a:t>
            </a:r>
            <a:r>
              <a:rPr lang="en-US" sz="3600" dirty="0" smtClean="0"/>
              <a:t>route add </a:t>
            </a:r>
            <a:r>
              <a:rPr lang="ru-RU" sz="3600" dirty="0" smtClean="0"/>
              <a:t>в </a:t>
            </a:r>
            <a:r>
              <a:rPr lang="en-US" sz="3600" dirty="0" err="1" smtClean="0"/>
              <a:t>cmd</a:t>
            </a:r>
            <a:r>
              <a:rPr lang="ru-RU" sz="3600" dirty="0" smtClean="0"/>
              <a:t>);</a:t>
            </a:r>
          </a:p>
          <a:p>
            <a:r>
              <a:rPr lang="ru-RU" sz="3600" dirty="0" smtClean="0"/>
              <a:t>динамическая</a:t>
            </a:r>
            <a:r>
              <a:rPr lang="en-US" sz="3600" dirty="0" smtClean="0"/>
              <a:t> (</a:t>
            </a:r>
            <a:r>
              <a:rPr lang="en-US" sz="3600" dirty="0" err="1" smtClean="0"/>
              <a:t>dhcp</a:t>
            </a:r>
            <a:r>
              <a:rPr lang="en-US" sz="3600" dirty="0" smtClean="0"/>
              <a:t> option 121/249)</a:t>
            </a:r>
            <a:r>
              <a:rPr lang="ru-RU" sz="3600" dirty="0" smtClean="0"/>
              <a:t>;</a:t>
            </a:r>
          </a:p>
          <a:p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Просмотр таблицы маршрутов – командой </a:t>
            </a:r>
            <a:r>
              <a:rPr lang="en-US" sz="3600" dirty="0" smtClean="0"/>
              <a:t>route print</a:t>
            </a:r>
            <a:endParaRPr lang="ru-RU" sz="36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29384</TotalTime>
  <Words>251</Words>
  <Application>Microsoft Office PowerPoint</Application>
  <PresentationFormat>Экран (16:9)</PresentationFormat>
  <Paragraphs>102</Paragraphs>
  <Slides>38</Slides>
  <Notes>38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Администрирование информационных систем и веб-порталов</vt:lpstr>
      <vt:lpstr>Понятие VPN</vt:lpstr>
      <vt:lpstr>Виды VPN</vt:lpstr>
      <vt:lpstr>Слайд 4</vt:lpstr>
      <vt:lpstr>Слайд 5</vt:lpstr>
      <vt:lpstr>Понятие маршрутизации</vt:lpstr>
      <vt:lpstr>Слайд 7</vt:lpstr>
      <vt:lpstr>Слайд 8</vt:lpstr>
      <vt:lpstr>Виды маршрутизации</vt:lpstr>
      <vt:lpstr>Слайд 10</vt:lpstr>
      <vt:lpstr>Слайд 11</vt:lpstr>
      <vt:lpstr>Слайд 12</vt:lpstr>
      <vt:lpstr>Реализации VPN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Плюсы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Плюсы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Плюсы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1549</cp:revision>
  <dcterms:created xsi:type="dcterms:W3CDTF">2020-02-03T20:15:10Z</dcterms:created>
  <dcterms:modified xsi:type="dcterms:W3CDTF">2022-05-26T18:16:38Z</dcterms:modified>
</cp:coreProperties>
</file>