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7" r:id="rId5"/>
    <p:sldId id="300" r:id="rId6"/>
    <p:sldId id="315" r:id="rId7"/>
    <p:sldId id="301" r:id="rId8"/>
    <p:sldId id="298" r:id="rId9"/>
    <p:sldId id="287" r:id="rId10"/>
    <p:sldId id="302" r:id="rId11"/>
    <p:sldId id="303" r:id="rId12"/>
    <p:sldId id="304" r:id="rId13"/>
    <p:sldId id="305" r:id="rId14"/>
    <p:sldId id="316" r:id="rId15"/>
    <p:sldId id="306" r:id="rId16"/>
    <p:sldId id="307" r:id="rId17"/>
    <p:sldId id="317" r:id="rId18"/>
    <p:sldId id="308" r:id="rId19"/>
    <p:sldId id="318" r:id="rId20"/>
    <p:sldId id="321" r:id="rId21"/>
    <p:sldId id="309" r:id="rId22"/>
    <p:sldId id="260" r:id="rId23"/>
    <p:sldId id="314" r:id="rId24"/>
    <p:sldId id="324" r:id="rId25"/>
    <p:sldId id="325" r:id="rId26"/>
    <p:sldId id="31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71F89-820C-4FEA-B1ED-3AF077F5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85794F-DCED-4E37-A3A3-E3711B51A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397DFD-32BD-4A25-A392-F3C26F28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BAB53-085D-4283-A3C3-E8A219A6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47FAE-0ADB-4D85-9FF3-E6D5AF62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72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B1B14-544D-4DB1-BFF5-C02E3DE7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4E8F8-875E-4ABC-AB07-2D347A3D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6DE00E-9AF9-4BCC-9B54-6DCA189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33DAB1-36CC-4768-94B9-F4EDCE90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23874A-05D3-4A29-AE38-3CC001E6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1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DCFAC0-3959-4854-9E73-16CDF5094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1538EE-9BB5-4EDC-B6CC-7CB5F695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06F99-E098-4FCD-B93F-3B421D09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91B8-96E6-474F-8390-0D759CBB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18877-05E9-45A6-9584-C92D6AF4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C0E8E-01DD-43BA-B8C0-D45FD737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29527-1FDA-4A3D-90EF-5B926104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155EF-EF10-4DAE-BD9F-E55751B2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0C34A8-85D2-4B30-BA0E-05C81E68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BA76-B5BC-45A2-B48B-010BF57C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3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1FD9A-A3BD-4638-AB9E-67F14C19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D8CD3-7614-4684-B5E7-8F449083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1E134B-6405-4E8B-971F-BB59FD01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AE5A4-F33D-4349-9F9B-E5E4A1C3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F4BCC-A66C-4CD1-96DB-AF01D4F5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75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51072-7AAD-4926-909F-DCF47DEE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9DC3E-087C-4991-B4F0-C21833A1E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85AAEF-7BF2-4026-B817-3A6A63869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A3D542-090F-4DD8-A1D7-3A4829C1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B569D6-3198-4133-918A-06946A1A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C6F01D-9EE8-45E0-92CF-2F2912BF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2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83EA4-39BF-4A27-AEAE-F146479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1E7ACA-6AB1-44B6-85A5-1816A509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FCAA94-FE45-41AE-942A-5A5F4AF0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DED98A-F76F-4844-89BD-B45E8509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28E5F6-A335-4A4F-BE06-5BF4F07BA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BF8521-2118-43F3-9E2B-C47EDA8C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46FE38-B674-4893-95AB-96E85DFC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8A8A1A-BBD9-4865-8FB6-92488497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9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F04FF-D9B5-44ED-B8AC-99065143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D4DC56-92E4-4650-A5D2-E3E6442E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6C38F-827D-4BAB-A367-EC73986F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96DBEC-C8C0-434D-B82D-2259E4DB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13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3A4278-D883-472D-8FE7-B9E5A5A2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C3653B-2716-4D6D-8C3C-6CF7074C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6CAE3A-D735-4AD7-8360-0F96A9E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4C631-8C1F-4D1F-9FDB-981080BC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47EA4-F84A-4999-8F18-2AF21CC9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B83E6-0FD0-4160-B747-8C980895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963AA5-A8CB-46D6-B2E4-0AFBF07C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198057-A0B9-41BB-940F-C46B73EA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E8B9D7-FEE2-43EE-B769-1C1173AD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89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8F3E-6AC8-4F78-BD02-028C251B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BF1789-A900-4153-832E-90F2289F7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DE4429-24C5-4345-9676-F9E191F2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A6CC75-6510-46DA-A092-ED6F679A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EDEA97-A13C-4B79-884B-8A9D36BB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2DEB35-EC41-4396-8248-9CEA851B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88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B2B34F-DE80-48A9-9E4B-A3AF6FD6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01B13-F398-46E8-87C9-7D9D9A06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69FA3-4D8D-4DF9-864C-1FE840A67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A7A1-12EA-4806-B5F3-514EF6AFA39E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A6A9C-2EAC-40F0-A873-5F23C22E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6EA9D6-FEE4-4A3D-808B-18004127F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F2A4F-FD01-4E24-A992-1C2096604F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9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8E723-F1E3-41F2-AF20-09D4977E2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L3 </a:t>
            </a:r>
            <a:r>
              <a:rPr lang="fr-FR" dirty="0" err="1"/>
              <a:t>Miage</a:t>
            </a:r>
            <a:r>
              <a:rPr lang="fr-FR" dirty="0"/>
              <a:t> Java avancée CM2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84C143-1ABF-46D7-85AB-5C2441855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Généricité</a:t>
            </a:r>
          </a:p>
          <a:p>
            <a:r>
              <a:rPr lang="fr-FR"/>
              <a:t>Threads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19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9F21F-0686-44B7-BD6F-461AAA70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85777-DCA3-44DB-9C0E-F87EE33D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 thread est une unité d'exécution; une partie d'une process.</a:t>
            </a:r>
          </a:p>
          <a:p>
            <a:r>
              <a:rPr lang="fr-FR" dirty="0"/>
              <a:t>Plusieurs threads peuvent travailler ensemble en parallèle pour accomplir une mission</a:t>
            </a:r>
          </a:p>
          <a:p>
            <a:r>
              <a:rPr lang="fr-FR" dirty="0"/>
              <a:t>Exemple:</a:t>
            </a:r>
          </a:p>
          <a:p>
            <a:pPr lvl="1"/>
            <a:r>
              <a:rPr lang="fr-FR" dirty="0"/>
              <a:t>Une thread écoute le serveur pour le flou de données rentrantes</a:t>
            </a:r>
          </a:p>
          <a:p>
            <a:pPr lvl="1"/>
            <a:r>
              <a:rPr lang="fr-FR" dirty="0"/>
              <a:t>Une thread qui traite les données avant les enregistrer dans la base de données</a:t>
            </a:r>
          </a:p>
          <a:p>
            <a:pPr lvl="1"/>
            <a:r>
              <a:rPr lang="fr-FR" dirty="0"/>
              <a:t>Une thread pour afficher les données.</a:t>
            </a:r>
          </a:p>
          <a:p>
            <a:r>
              <a:rPr lang="fr-FR" dirty="0"/>
              <a:t>Exemple jeux vidéo:</a:t>
            </a:r>
          </a:p>
          <a:p>
            <a:pPr lvl="1"/>
            <a:r>
              <a:rPr lang="fr-FR" dirty="0"/>
              <a:t>Une thread pour le graphique</a:t>
            </a:r>
          </a:p>
          <a:p>
            <a:pPr lvl="1"/>
            <a:r>
              <a:rPr lang="fr-FR" dirty="0"/>
              <a:t>Une thread qui écoute les interactions utilisateur</a:t>
            </a:r>
          </a:p>
          <a:p>
            <a:pPr lvl="1"/>
            <a:r>
              <a:rPr lang="fr-FR" dirty="0"/>
              <a:t>Une thread pour écouter les serveur de jeu</a:t>
            </a:r>
          </a:p>
        </p:txBody>
      </p:sp>
    </p:spTree>
    <p:extLst>
      <p:ext uri="{BB962C8B-B14F-4D97-AF65-F5344CB8AC3E}">
        <p14:creationId xmlns:p14="http://schemas.microsoft.com/office/powerpoint/2010/main" val="141416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DFD9B-5654-43EA-A870-4850D69E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B91D8-1495-4C4E-9510-179CA19A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facile à programmer:</a:t>
            </a:r>
          </a:p>
          <a:p>
            <a:pPr lvl="1"/>
            <a:r>
              <a:rPr lang="fr-FR" dirty="0"/>
              <a:t>Une thread par tache</a:t>
            </a:r>
          </a:p>
          <a:p>
            <a:r>
              <a:rPr lang="fr-FR" dirty="0"/>
              <a:t>Meilleur performance</a:t>
            </a:r>
          </a:p>
          <a:p>
            <a:pPr lvl="1"/>
            <a:r>
              <a:rPr lang="fr-FR" dirty="0"/>
              <a:t>La thread fonctionne seulement en cas de besoin</a:t>
            </a:r>
          </a:p>
          <a:p>
            <a:pPr lvl="1"/>
            <a:r>
              <a:rPr lang="fr-FR" dirty="0"/>
              <a:t>Elle décide seule quoi faire</a:t>
            </a:r>
          </a:p>
          <a:p>
            <a:r>
              <a:rPr lang="fr-FR" dirty="0"/>
              <a:t>Les threads peuvent partager les ressources</a:t>
            </a:r>
          </a:p>
          <a:p>
            <a:r>
              <a:rPr lang="fr-FR" dirty="0"/>
              <a:t>Utiliser plusieurs processeurs si disponibles</a:t>
            </a:r>
          </a:p>
        </p:txBody>
      </p:sp>
    </p:spTree>
    <p:extLst>
      <p:ext uri="{BB962C8B-B14F-4D97-AF65-F5344CB8AC3E}">
        <p14:creationId xmlns:p14="http://schemas.microsoft.com/office/powerpoint/2010/main" val="412810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C8BC7-6EA8-4A56-92F4-E3385AD7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325D7-9B29-4427-9AF5-3256DB2A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gérer les impasses</a:t>
            </a:r>
          </a:p>
          <a:p>
            <a:r>
              <a:rPr lang="fr-FR" dirty="0"/>
              <a:t>Le coût de passer d'une thread à l'autre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08569B0-5ADE-432C-805A-16BC704F0642}"/>
              </a:ext>
            </a:extLst>
          </p:cNvPr>
          <p:cNvSpPr/>
          <p:nvPr/>
        </p:nvSpPr>
        <p:spPr>
          <a:xfrm>
            <a:off x="5511565" y="4093828"/>
            <a:ext cx="14596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Ressource</a:t>
            </a:r>
          </a:p>
          <a:p>
            <a:pPr algn="ctr"/>
            <a:r>
              <a:rPr lang="fr-FR" dirty="0"/>
              <a:t>V égale à 5 </a:t>
            </a:r>
          </a:p>
        </p:txBody>
      </p:sp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60F989E3-1FEF-45C1-AE6F-51E356C3155D}"/>
              </a:ext>
            </a:extLst>
          </p:cNvPr>
          <p:cNvSpPr/>
          <p:nvPr/>
        </p:nvSpPr>
        <p:spPr>
          <a:xfrm>
            <a:off x="6971251" y="4308712"/>
            <a:ext cx="1431414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V=3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6503C9F-B418-4FDD-9187-C50A2EB1476C}"/>
              </a:ext>
            </a:extLst>
          </p:cNvPr>
          <p:cNvSpPr/>
          <p:nvPr/>
        </p:nvSpPr>
        <p:spPr>
          <a:xfrm>
            <a:off x="8430937" y="4073821"/>
            <a:ext cx="1459686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Thread B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4C80037D-F1C8-4BE5-A957-AA02ECAA1ED8}"/>
              </a:ext>
            </a:extLst>
          </p:cNvPr>
          <p:cNvSpPr/>
          <p:nvPr/>
        </p:nvSpPr>
        <p:spPr>
          <a:xfrm>
            <a:off x="3785844" y="4308712"/>
            <a:ext cx="1697449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V=5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723A0E-FB8B-4996-9341-394433CDC8CE}"/>
              </a:ext>
            </a:extLst>
          </p:cNvPr>
          <p:cNvSpPr/>
          <p:nvPr/>
        </p:nvSpPr>
        <p:spPr>
          <a:xfrm>
            <a:off x="2297886" y="4073821"/>
            <a:ext cx="1459686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Thread A</a:t>
            </a:r>
          </a:p>
        </p:txBody>
      </p:sp>
    </p:spTree>
    <p:extLst>
      <p:ext uri="{BB962C8B-B14F-4D97-AF65-F5344CB8AC3E}">
        <p14:creationId xmlns:p14="http://schemas.microsoft.com/office/powerpoint/2010/main" val="316628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EB680-206D-4B81-8520-6160E2B7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thread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23152A-5D98-45CB-815C-5D461667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Un programme java est normalement une seule thread</a:t>
            </a:r>
          </a:p>
          <a:p>
            <a:r>
              <a:rPr lang="fr-FR" dirty="0" err="1"/>
              <a:t>Extend</a:t>
            </a:r>
            <a:r>
              <a:rPr lang="fr-FR" dirty="0"/>
              <a:t> la classe </a:t>
            </a:r>
            <a:r>
              <a:rPr lang="fr-FR" b="1" dirty="0"/>
              <a:t>Thread</a:t>
            </a:r>
            <a:r>
              <a:rPr lang="fr-FR" dirty="0"/>
              <a:t> ou implémente l'interface </a:t>
            </a:r>
            <a:r>
              <a:rPr lang="fr-FR" b="1" dirty="0" err="1"/>
              <a:t>Runnable</a:t>
            </a:r>
            <a:endParaRPr lang="fr-FR" b="1" dirty="0"/>
          </a:p>
          <a:p>
            <a:pPr lvl="1"/>
            <a:r>
              <a:rPr lang="fr-FR" dirty="0"/>
              <a:t>Pour indiquer ce que la thread fait il faut implémenter la méthode </a:t>
            </a:r>
            <a:r>
              <a:rPr lang="fr-FR" b="1" dirty="0"/>
              <a:t>run()</a:t>
            </a:r>
          </a:p>
          <a:p>
            <a:pPr lvl="1"/>
            <a:r>
              <a:rPr lang="fr-FR" dirty="0"/>
              <a:t>La thread termine à la fin de la méthode </a:t>
            </a:r>
            <a:r>
              <a:rPr lang="fr-FR" b="1" dirty="0"/>
              <a:t>run()</a:t>
            </a:r>
          </a:p>
          <a:p>
            <a:pPr lvl="1"/>
            <a:r>
              <a:rPr lang="fr-FR" dirty="0"/>
              <a:t>Pour l'exécuter il faut appeler la méthode </a:t>
            </a:r>
            <a:r>
              <a:rPr lang="fr-FR" b="1" dirty="0"/>
              <a:t>.start()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CC0B74-F78C-47C6-9A4C-16C78B56B5CF}"/>
              </a:ext>
            </a:extLst>
          </p:cNvPr>
          <p:cNvSpPr txBox="1"/>
          <p:nvPr/>
        </p:nvSpPr>
        <p:spPr>
          <a:xfrm>
            <a:off x="917864" y="3941088"/>
            <a:ext cx="9618517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ex13_threads1 {</a:t>
            </a: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PrintThread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Thread{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3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"Je suis la deuxième thread"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PrintThread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PrintThread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03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9656-E855-4FF7-A5E0-8FF3E71B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5302ECB5-32A2-43EC-9C66-C065F57D73DB}"/>
              </a:ext>
            </a:extLst>
          </p:cNvPr>
          <p:cNvSpPr/>
          <p:nvPr/>
        </p:nvSpPr>
        <p:spPr>
          <a:xfrm>
            <a:off x="2147022" y="2493818"/>
            <a:ext cx="800100" cy="3252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10BD93-97B2-4B3C-AC7A-C5F5A95B27DA}"/>
              </a:ext>
            </a:extLst>
          </p:cNvPr>
          <p:cNvSpPr txBox="1"/>
          <p:nvPr/>
        </p:nvSpPr>
        <p:spPr>
          <a:xfrm>
            <a:off x="1" y="2124486"/>
            <a:ext cx="569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8872BC-B3FA-4105-8EA6-6836F53103CD}"/>
              </a:ext>
            </a:extLst>
          </p:cNvPr>
          <p:cNvSpPr txBox="1"/>
          <p:nvPr/>
        </p:nvSpPr>
        <p:spPr>
          <a:xfrm>
            <a:off x="584489" y="5746173"/>
            <a:ext cx="3925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1BED7B6B-C8D5-418A-A63B-FFDA6E773A2C}"/>
              </a:ext>
            </a:extLst>
          </p:cNvPr>
          <p:cNvSpPr/>
          <p:nvPr/>
        </p:nvSpPr>
        <p:spPr>
          <a:xfrm>
            <a:off x="7441190" y="2493818"/>
            <a:ext cx="800100" cy="3252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759C7A-B88F-47AB-9E35-D590A47C82C8}"/>
              </a:ext>
            </a:extLst>
          </p:cNvPr>
          <p:cNvSpPr txBox="1"/>
          <p:nvPr/>
        </p:nvSpPr>
        <p:spPr>
          <a:xfrm>
            <a:off x="5294169" y="2124486"/>
            <a:ext cx="569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E752057-BEA8-44F9-AF43-72A10B9383AF}"/>
              </a:ext>
            </a:extLst>
          </p:cNvPr>
          <p:cNvSpPr txBox="1"/>
          <p:nvPr/>
        </p:nvSpPr>
        <p:spPr>
          <a:xfrm>
            <a:off x="5878657" y="5746173"/>
            <a:ext cx="3925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B0B5C37F-0E84-4D06-802A-A17719E87D26}"/>
              </a:ext>
            </a:extLst>
          </p:cNvPr>
          <p:cNvSpPr/>
          <p:nvPr/>
        </p:nvSpPr>
        <p:spPr>
          <a:xfrm rot="10800000">
            <a:off x="8042563" y="2927616"/>
            <a:ext cx="2161310" cy="86868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99718-7880-46B5-957E-36319EA31968}"/>
              </a:ext>
            </a:extLst>
          </p:cNvPr>
          <p:cNvSpPr/>
          <p:nvPr/>
        </p:nvSpPr>
        <p:spPr>
          <a:xfrm>
            <a:off x="8042563" y="2665764"/>
            <a:ext cx="2161310" cy="2618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dirty="0"/>
          </a:p>
        </p:txBody>
      </p:sp>
      <p:sp>
        <p:nvSpPr>
          <p:cNvPr id="18" name="Flèche : virage 17">
            <a:extLst>
              <a:ext uri="{FF2B5EF4-FFF2-40B4-BE49-F238E27FC236}">
                <a16:creationId xmlns:a16="http://schemas.microsoft.com/office/drawing/2014/main" id="{F19348D1-00EB-4483-BB78-49E3C6188414}"/>
              </a:ext>
            </a:extLst>
          </p:cNvPr>
          <p:cNvSpPr/>
          <p:nvPr/>
        </p:nvSpPr>
        <p:spPr>
          <a:xfrm rot="10800000" flipH="1">
            <a:off x="5451980" y="4014635"/>
            <a:ext cx="2189883" cy="928407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7A9681-D198-4DA4-91F6-6852BC48042B}"/>
              </a:ext>
            </a:extLst>
          </p:cNvPr>
          <p:cNvSpPr/>
          <p:nvPr/>
        </p:nvSpPr>
        <p:spPr>
          <a:xfrm>
            <a:off x="5457825" y="3747502"/>
            <a:ext cx="2189884" cy="2618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5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80884-69E9-4E6B-B567-B75FE036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Thread 1/2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52E7D7-C34D-4833-AF78-382898F86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109">
                  <a:extLst>
                    <a:ext uri="{9D8B030D-6E8A-4147-A177-3AD203B41FA5}">
                      <a16:colId xmlns:a16="http://schemas.microsoft.com/office/drawing/2014/main" val="949078947"/>
                    </a:ext>
                  </a:extLst>
                </a:gridCol>
                <a:gridCol w="6906491">
                  <a:extLst>
                    <a:ext uri="{9D8B030D-6E8A-4147-A177-3AD203B41FA5}">
                      <a16:colId xmlns:a16="http://schemas.microsoft.com/office/drawing/2014/main" val="79158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run()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L'action à exécuter par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3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start()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Déclenche de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sleep(long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miliseconds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Arrêt temporaire de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1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join()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Attendre la fin d'une autre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9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join(long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miliseconds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Join</a:t>
                      </a:r>
                      <a:r>
                        <a:rPr lang="fr-FR" dirty="0"/>
                        <a:t> puis </a:t>
                      </a:r>
                      <a:r>
                        <a:rPr lang="fr-FR" dirty="0" err="1"/>
                        <a:t>sleep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getPriority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la priorité de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1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setPriority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priority)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Changer la priorité d'une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3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le nom de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name)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Change le nom de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1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getId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Retourne l'identifiant de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7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Thread.State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getState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Retrourne</a:t>
                      </a:r>
                      <a:r>
                        <a:rPr lang="fr-FR" dirty="0"/>
                        <a:t> l'état de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3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8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80884-69E9-4E6B-B567-B75FE036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Thread 2/2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52E7D7-C34D-4833-AF78-382898F86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109">
                  <a:extLst>
                    <a:ext uri="{9D8B030D-6E8A-4147-A177-3AD203B41FA5}">
                      <a16:colId xmlns:a16="http://schemas.microsoft.com/office/drawing/2014/main" val="949078947"/>
                    </a:ext>
                  </a:extLst>
                </a:gridCol>
                <a:gridCol w="6906491">
                  <a:extLst>
                    <a:ext uri="{9D8B030D-6E8A-4147-A177-3AD203B41FA5}">
                      <a16:colId xmlns:a16="http://schemas.microsoft.com/office/drawing/2014/main" val="79158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isAlive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Vérifier si la thread est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3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yield()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Pause temporaire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suspend()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Suspendre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1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resume()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Continuer la thread après suspendre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9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stop()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Arrête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1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interrupt()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Interrompre la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1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isInterrupted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Vérifier si la thread a été </a:t>
                      </a:r>
                      <a:r>
                        <a:rPr lang="fr-FR" dirty="0" err="1"/>
                        <a:t>interrempue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33399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E88673D-4FD5-4FE8-A959-04B478630A4A}"/>
              </a:ext>
            </a:extLst>
          </p:cNvPr>
          <p:cNvSpPr txBox="1">
            <a:spLocks/>
          </p:cNvSpPr>
          <p:nvPr/>
        </p:nvSpPr>
        <p:spPr>
          <a:xfrm>
            <a:off x="838200" y="4927281"/>
            <a:ext cx="10515600" cy="1249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Thread a 4 états:</a:t>
            </a:r>
          </a:p>
          <a:p>
            <a:pPr lvl="1"/>
            <a:r>
              <a:rPr lang="fr-FR" dirty="0"/>
              <a:t>New: créée mais pas encore exécuter </a:t>
            </a:r>
          </a:p>
          <a:p>
            <a:pPr lvl="1"/>
            <a:r>
              <a:rPr lang="fr-FR" dirty="0" err="1"/>
              <a:t>Runnable</a:t>
            </a:r>
            <a:r>
              <a:rPr lang="fr-FR" dirty="0"/>
              <a:t>: en exécution</a:t>
            </a:r>
          </a:p>
          <a:p>
            <a:pPr lvl="1"/>
            <a:r>
              <a:rPr lang="fr-FR" dirty="0" err="1"/>
              <a:t>Blocked</a:t>
            </a:r>
            <a:r>
              <a:rPr lang="fr-FR" dirty="0"/>
              <a:t>: déclenchée mais attendre l'exécution</a:t>
            </a:r>
          </a:p>
          <a:p>
            <a:pPr lvl="1"/>
            <a:r>
              <a:rPr lang="fr-FR" dirty="0"/>
              <a:t>Dead: terminée</a:t>
            </a:r>
          </a:p>
        </p:txBody>
      </p:sp>
    </p:spTree>
    <p:extLst>
      <p:ext uri="{BB962C8B-B14F-4D97-AF65-F5344CB8AC3E}">
        <p14:creationId xmlns:p14="http://schemas.microsoft.com/office/powerpoint/2010/main" val="352117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512FA-3E6A-4404-B7E7-97CA720A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AD39E-0D97-4ED2-B2E3-BB9FFF2D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Thread()</a:t>
            </a:r>
          </a:p>
          <a:p>
            <a:r>
              <a:rPr lang="fr-FR" dirty="0"/>
              <a:t>Thread(String </a:t>
            </a:r>
            <a:r>
              <a:rPr lang="fr-FR" dirty="0" err="1"/>
              <a:t>name</a:t>
            </a:r>
            <a:r>
              <a:rPr lang="fr-FR" dirty="0"/>
              <a:t>)</a:t>
            </a:r>
          </a:p>
          <a:p>
            <a:r>
              <a:rPr lang="fr-FR" dirty="0"/>
              <a:t>Thread(</a:t>
            </a:r>
            <a:r>
              <a:rPr lang="fr-FR" dirty="0" err="1"/>
              <a:t>Runnable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)</a:t>
            </a:r>
          </a:p>
          <a:p>
            <a:r>
              <a:rPr lang="fr-FR" dirty="0"/>
              <a:t>Thread(</a:t>
            </a:r>
            <a:r>
              <a:rPr lang="fr-FR" dirty="0" err="1"/>
              <a:t>Runnable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, String </a:t>
            </a:r>
            <a:r>
              <a:rPr lang="fr-FR" dirty="0" err="1"/>
              <a:t>name</a:t>
            </a:r>
            <a:r>
              <a:rPr lang="fr-FR" dirty="0"/>
              <a:t>)</a:t>
            </a:r>
          </a:p>
          <a:p>
            <a:r>
              <a:rPr lang="fr-FR" dirty="0"/>
              <a:t>Thread(</a:t>
            </a:r>
            <a:r>
              <a:rPr lang="fr-FR" dirty="0" err="1"/>
              <a:t>ThreadGroup</a:t>
            </a:r>
            <a:r>
              <a:rPr lang="fr-FR" dirty="0"/>
              <a:t> group, </a:t>
            </a:r>
            <a:r>
              <a:rPr lang="fr-FR" dirty="0" err="1"/>
              <a:t>Runnable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, String </a:t>
            </a:r>
            <a:r>
              <a:rPr lang="fr-FR" dirty="0" err="1"/>
              <a:t>name</a:t>
            </a:r>
            <a:r>
              <a:rPr lang="fr-FR" dirty="0"/>
              <a:t>, long </a:t>
            </a:r>
            <a:r>
              <a:rPr lang="fr-FR" dirty="0" err="1"/>
              <a:t>stackSize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83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7DA1B-B32D-4464-986D-66FCB5E6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sleep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27F36B-45E3-42CB-8880-18C93A95217A}"/>
              </a:ext>
            </a:extLst>
          </p:cNvPr>
          <p:cNvSpPr txBox="1"/>
          <p:nvPr/>
        </p:nvSpPr>
        <p:spPr>
          <a:xfrm>
            <a:off x="1021773" y="1405706"/>
            <a:ext cx="9618517" cy="52629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ex2_06_thread3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algn="l"/>
            <a:endParaRPr lang="fr-FR" sz="1600" dirty="0">
              <a:latin typeface="Consolas" panose="020B0609020204030204" pitchFamily="49" charset="0"/>
            </a:endParaRPr>
          </a:p>
          <a:p>
            <a:pPr lvl="1"/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fr-F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fr-F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pPr lvl="3"/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fr-F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GB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ex15_thread3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ex15_thread3();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ex15_thread3 </a:t>
            </a:r>
            <a:r>
              <a:rPr lang="en-GB" sz="16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ex15_thread3();</a:t>
            </a:r>
          </a:p>
          <a:p>
            <a:pPr lvl="2"/>
            <a:endParaRPr lang="fr-FR" sz="1600" dirty="0">
              <a:latin typeface="Consolas" panose="020B0609020204030204" pitchFamily="49" charset="0"/>
            </a:endParaRPr>
          </a:p>
          <a:p>
            <a:pPr lvl="2"/>
            <a:r>
              <a:rPr lang="fr-FR" sz="16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2"/>
            <a:r>
              <a:rPr lang="fr-FR" sz="16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10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7DA1B-B32D-4464-986D-66FCB5E6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27F36B-45E3-42CB-8880-18C93A95217A}"/>
              </a:ext>
            </a:extLst>
          </p:cNvPr>
          <p:cNvSpPr txBox="1"/>
          <p:nvPr/>
        </p:nvSpPr>
        <p:spPr>
          <a:xfrm>
            <a:off x="1021773" y="1405706"/>
            <a:ext cx="9618517" cy="5078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6A3E3E"/>
                </a:solidFill>
                <a:latin typeface="Consolas" panose="020B0609020204030204" pitchFamily="49" charset="0"/>
              </a:rPr>
              <a:t>mt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mt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fr-F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"pi = "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mt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200" dirty="0">
              <a:latin typeface="Consolas" panose="020B0609020204030204" pitchFamily="49" charset="0"/>
            </a:endParaRPr>
          </a:p>
          <a:p>
            <a:pPr algn="l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negative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3;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100000;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+= 2) {</a:t>
            </a:r>
          </a:p>
          <a:p>
            <a:pPr lvl="3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negative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4"/>
            <a:r>
              <a:rPr lang="fr-FR" sz="1200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-= (1.0 / </a:t>
            </a:r>
            <a:r>
              <a:rPr lang="fr-F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fr-F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4"/>
            <a:r>
              <a:rPr lang="fr-FR" sz="1200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(1.0 / </a:t>
            </a:r>
            <a:r>
              <a:rPr lang="fr-FR" sz="12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negative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!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negative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fr-FR" sz="1200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1.0;</a:t>
            </a:r>
          </a:p>
          <a:p>
            <a:pPr lvl="2"/>
            <a:r>
              <a:rPr lang="fr-FR" sz="1200" dirty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*= 4.0;</a:t>
            </a:r>
          </a:p>
          <a:p>
            <a:pPr lvl="2"/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"Finished calculating PI"</a:t>
            </a:r>
            <a:r>
              <a:rPr lang="en-GB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97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D2AFD-178B-4E1E-B00E-E623EB1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Généricité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DB1637-B874-4C3E-B048-13D52787D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4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7F99E-7790-4772-95FC-BC50FE9C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calcul 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E85F5F-8EB5-43E9-8BDD-D6249BA5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Thread principale se réveille tôt</a:t>
            </a:r>
          </a:p>
          <a:p>
            <a:r>
              <a:rPr lang="fr-FR" dirty="0"/>
              <a:t>La bonne valeur de </a:t>
            </a:r>
            <a:r>
              <a:rPr lang="fr-FR" dirty="0" err="1"/>
              <a:t>sleep</a:t>
            </a:r>
            <a:r>
              <a:rPr lang="fr-FR" dirty="0"/>
              <a:t> est dépendante de la machine</a:t>
            </a:r>
          </a:p>
          <a:p>
            <a:r>
              <a:rPr lang="fr-FR" dirty="0" err="1"/>
              <a:t>isAlive</a:t>
            </a:r>
            <a:r>
              <a:rPr lang="fr-FR" dirty="0"/>
              <a:t>()</a:t>
            </a:r>
          </a:p>
          <a:p>
            <a:r>
              <a:rPr lang="fr-FR" dirty="0" err="1"/>
              <a:t>Join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476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7DA1B-B32D-4464-986D-66FCB5E6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join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27F36B-45E3-42CB-8880-18C93A95217A}"/>
              </a:ext>
            </a:extLst>
          </p:cNvPr>
          <p:cNvSpPr txBox="1"/>
          <p:nvPr/>
        </p:nvSpPr>
        <p:spPr>
          <a:xfrm>
            <a:off x="1021773" y="1405706"/>
            <a:ext cx="9618517" cy="5078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ex16_threads4join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1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5;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fr-F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3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fr-F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fr-F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fr-F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&gt;&gt; "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GB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ex16_threads4join </a:t>
            </a:r>
            <a:r>
              <a:rPr lang="en-GB" sz="12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ex16_threads4join();</a:t>
            </a:r>
          </a:p>
          <a:p>
            <a:pPr lvl="2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ex16_threads4join </a:t>
            </a:r>
            <a:r>
              <a:rPr lang="en-GB" sz="12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ex16_threads4join();</a:t>
            </a:r>
          </a:p>
          <a:p>
            <a:pPr lvl="2"/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ex16_threads4join </a:t>
            </a:r>
            <a:r>
              <a:rPr lang="en-GB" sz="1200" dirty="0">
                <a:solidFill>
                  <a:srgbClr val="6A3E3E"/>
                </a:solidFill>
                <a:latin typeface="Consolas" panose="020B0609020204030204" pitchFamily="49" charset="0"/>
              </a:rPr>
              <a:t>t3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ex16_threads4join();</a:t>
            </a:r>
          </a:p>
          <a:p>
            <a:pPr lvl="2"/>
            <a:r>
              <a:rPr lang="fr-FR" sz="12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2"/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fr-FR" sz="1200" dirty="0">
                <a:solidFill>
                  <a:srgbClr val="6A3E3E"/>
                </a:solidFill>
                <a:latin typeface="Consolas" panose="020B0609020204030204" pitchFamily="49" charset="0"/>
              </a:rPr>
              <a:t>	t1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.join();</a:t>
            </a:r>
          </a:p>
          <a:p>
            <a:pPr lvl="2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fr-F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fr-FR" sz="1200" dirty="0">
              <a:latin typeface="Consolas" panose="020B0609020204030204" pitchFamily="49" charset="0"/>
            </a:endParaRPr>
          </a:p>
          <a:p>
            <a:pPr lvl="2"/>
            <a:r>
              <a:rPr lang="fr-FR" sz="12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2"/>
            <a:r>
              <a:rPr lang="fr-FR" sz="1200" dirty="0">
                <a:solidFill>
                  <a:srgbClr val="6A3E3E"/>
                </a:solidFill>
                <a:latin typeface="Consolas" panose="020B0609020204030204" pitchFamily="49" charset="0"/>
              </a:rPr>
              <a:t>t3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50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C5015-8054-49DC-A03E-5EB0F080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Synchronisé vs non-synchronisé 1/2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CA3B6F-16EC-4722-A2C4-46D31684E3F3}"/>
              </a:ext>
            </a:extLst>
          </p:cNvPr>
          <p:cNvSpPr txBox="1"/>
          <p:nvPr/>
        </p:nvSpPr>
        <p:spPr>
          <a:xfrm>
            <a:off x="1021773" y="1405706"/>
            <a:ext cx="9618517" cy="44012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ex17_sync {</a:t>
            </a:r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Somme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Thread{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Integer&gt; </a:t>
            </a:r>
            <a:r>
              <a:rPr lang="fr-F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Somme(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Integer&gt;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summe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Integer&gt;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map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	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GB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GB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20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C5015-8054-49DC-A03E-5EB0F080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Synchronisé </a:t>
            </a:r>
            <a:r>
              <a:rPr lang="fr-FR"/>
              <a:t>vs non-synchronisé 2/2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CA3B6F-16EC-4722-A2C4-46D31684E3F3}"/>
              </a:ext>
            </a:extLst>
          </p:cNvPr>
          <p:cNvSpPr txBox="1"/>
          <p:nvPr/>
        </p:nvSpPr>
        <p:spPr>
          <a:xfrm>
            <a:off x="1021773" y="1405706"/>
            <a:ext cx="9618517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ex17_sync {</a:t>
            </a:r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Integer&gt;();</a:t>
            </a:r>
          </a:p>
          <a:p>
            <a:pPr lvl="1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Integer&gt;();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2"/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1000; </a:t>
            </a:r>
            <a:r>
              <a:rPr lang="nn-NO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fr-FR" sz="14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fr-FR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u="sng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3"/>
            <a:r>
              <a:rPr lang="fr-FR" sz="14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fr-FR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u="sng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fr-FR" sz="1400" dirty="0">
              <a:latin typeface="Consolas" panose="020B0609020204030204" pitchFamily="49" charset="0"/>
            </a:endParaRPr>
          </a:p>
          <a:p>
            <a:pPr lvl="2"/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Somme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shm1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Somme(</a:t>
            </a:r>
            <a:r>
              <a:rPr lang="nn-NO" sz="14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nn-NO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Somme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shm2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Somme(</a:t>
            </a:r>
            <a:r>
              <a:rPr lang="nn-NO" sz="14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hm</a:t>
            </a:r>
            <a:r>
              <a:rPr lang="nn-NO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1400" dirty="0">
              <a:latin typeface="Consolas" panose="020B0609020204030204" pitchFamily="49" charset="0"/>
            </a:endParaRPr>
          </a:p>
          <a:p>
            <a:pPr lvl="2"/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Somme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sht1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Somme(</a:t>
            </a:r>
            <a:r>
              <a:rPr lang="nn-NO" sz="14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nn-NO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Somme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sht2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Somme(</a:t>
            </a:r>
            <a:r>
              <a:rPr lang="nn-NO" sz="14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ht</a:t>
            </a:r>
            <a:r>
              <a:rPr lang="nn-NO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fr-FR" sz="1400" dirty="0">
              <a:latin typeface="Consolas" panose="020B0609020204030204" pitchFamily="49" charset="0"/>
            </a:endParaRP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shm1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shm2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sht1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sht2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2073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C5015-8054-49DC-A03E-5EB0F080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ThreadGroup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CA3B6F-16EC-4722-A2C4-46D31684E3F3}"/>
              </a:ext>
            </a:extLst>
          </p:cNvPr>
          <p:cNvSpPr txBox="1"/>
          <p:nvPr/>
        </p:nvSpPr>
        <p:spPr>
          <a:xfrm>
            <a:off x="1021773" y="1405706"/>
            <a:ext cx="9618517" cy="50475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ex2_03_threadgroup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Runnable{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2"/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GB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GB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GB" sz="14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Thread.currentThread</a:t>
            </a:r>
            <a:r>
              <a:rPr lang="en-GB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().</a:t>
            </a:r>
            <a:r>
              <a:rPr lang="en-GB" sz="14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getName</a:t>
            </a:r>
            <a:r>
              <a:rPr lang="en-GB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ex2_03_threadgroup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ex2_03_threadgroup();</a:t>
            </a:r>
          </a:p>
          <a:p>
            <a:pPr lvl="2"/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ThreadGroup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tg1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ThreadGroup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"Parent </a:t>
            </a:r>
            <a:r>
              <a:rPr lang="en-GB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ThreadGroup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fr-FR" sz="1400" dirty="0">
              <a:latin typeface="Consolas" panose="020B0609020204030204" pitchFamily="49" charset="0"/>
            </a:endParaRP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tg1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"un"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tg1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"deux"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2"/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GB" sz="1400" dirty="0">
                <a:solidFill>
                  <a:srgbClr val="6A3E3E"/>
                </a:solidFill>
                <a:latin typeface="Consolas" panose="020B0609020204030204" pitchFamily="49" charset="0"/>
              </a:rPr>
              <a:t>t3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tg1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runnable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"trois"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t3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.start();</a:t>
            </a:r>
          </a:p>
          <a:p>
            <a:pPr lvl="2"/>
            <a:endParaRPr lang="fr-FR" sz="1400" dirty="0">
              <a:latin typeface="Consolas" panose="020B0609020204030204" pitchFamily="49" charset="0"/>
            </a:endParaRPr>
          </a:p>
          <a:p>
            <a:pPr lvl="2"/>
            <a:r>
              <a:rPr lang="en-GB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GB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"Thread Group nom: "</a:t>
            </a:r>
            <a:r>
              <a:rPr lang="en-GB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+ </a:t>
            </a:r>
            <a:r>
              <a:rPr lang="en-GB" sz="1400" b="1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tg1</a:t>
            </a:r>
            <a:r>
              <a:rPr lang="en-GB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.getName());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tg1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400" u="sng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stop();</a:t>
            </a:r>
          </a:p>
          <a:p>
            <a:pPr lvl="2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tg1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70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C5015-8054-49DC-A03E-5EB0F080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Daemon Thread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CA3B6F-16EC-4722-A2C4-46D31684E3F3}"/>
              </a:ext>
            </a:extLst>
          </p:cNvPr>
          <p:cNvSpPr txBox="1"/>
          <p:nvPr/>
        </p:nvSpPr>
        <p:spPr>
          <a:xfrm>
            <a:off x="1021773" y="1405706"/>
            <a:ext cx="9618517" cy="44012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ex2_01_threadsDaemon {</a:t>
            </a: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mt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fr-F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mt.setDaemon</a:t>
            </a:r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true</a:t>
            </a:r>
            <a:r>
              <a:rPr lang="fr-FR" sz="14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mt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fr-F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fr-F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pPr lvl="2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 lvl="3"/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"Daemon est 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isDaemon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748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BC5B8-B023-4BF0-9B1E-1C1CB2E6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B070F-7AD7-4969-A4F5-4088C1CA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theads</a:t>
            </a:r>
            <a:r>
              <a:rPr lang="fr-FR" dirty="0"/>
              <a:t> améliorent la performance d'un programme via la parallélisation </a:t>
            </a:r>
          </a:p>
          <a:p>
            <a:r>
              <a:rPr lang="fr-FR" dirty="0"/>
              <a:t>LE défaut majeur est les impasses</a:t>
            </a:r>
          </a:p>
          <a:p>
            <a:pPr lvl="1"/>
            <a:r>
              <a:rPr lang="fr-FR" dirty="0" err="1"/>
              <a:t>isAlive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Join</a:t>
            </a:r>
            <a:r>
              <a:rPr lang="fr-FR" dirty="0"/>
              <a:t>()</a:t>
            </a:r>
          </a:p>
          <a:p>
            <a:r>
              <a:rPr lang="fr-FR" dirty="0"/>
              <a:t>Certains classes sont synchronisés, d'autres ne le sont pas</a:t>
            </a:r>
          </a:p>
          <a:p>
            <a:r>
              <a:rPr lang="fr-FR" dirty="0" err="1"/>
              <a:t>ThreadGroup</a:t>
            </a:r>
            <a:r>
              <a:rPr lang="fr-FR" dirty="0"/>
              <a:t> permet un traitement collectif des thread</a:t>
            </a:r>
          </a:p>
          <a:p>
            <a:r>
              <a:rPr lang="fr-FR" dirty="0"/>
              <a:t>Les Thread Daemon</a:t>
            </a:r>
          </a:p>
          <a:p>
            <a:r>
              <a:rPr lang="fr-FR" dirty="0"/>
              <a:t>idmc-l3-miage-2021@etu.univ-lorraine.fr</a:t>
            </a:r>
          </a:p>
        </p:txBody>
      </p:sp>
    </p:spTree>
    <p:extLst>
      <p:ext uri="{BB962C8B-B14F-4D97-AF65-F5344CB8AC3E}">
        <p14:creationId xmlns:p14="http://schemas.microsoft.com/office/powerpoint/2010/main" val="14218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2FC9D-9D74-4EA7-A806-0D219C2F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11042-061D-4CEE-A2BF-AF433875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Je développe un outil qui va recevoir un ensemble d'identifiants de produits avec leurs prix. L'outil doit pouvoir imprimer l'ensemble sous la forme:</a:t>
            </a:r>
          </a:p>
          <a:p>
            <a:pPr marL="457200" lvl="1" indent="0">
              <a:buNone/>
            </a:pPr>
            <a:r>
              <a:rPr lang="fr-FR" dirty="0"/>
              <a:t>Le prix de produit &lt;</a:t>
            </a:r>
            <a:r>
              <a:rPr lang="fr-FR" dirty="0" err="1"/>
              <a:t>clé:identifiant</a:t>
            </a:r>
            <a:r>
              <a:rPr lang="fr-FR" dirty="0"/>
              <a:t>&gt; est &lt;</a:t>
            </a:r>
            <a:r>
              <a:rPr lang="fr-FR" dirty="0" err="1"/>
              <a:t>valeur:prix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L'outil doit pouvoir aussi imprimer la somme de prix de tous les produits.</a:t>
            </a:r>
          </a:p>
          <a:p>
            <a:pPr marL="0" indent="0">
              <a:buNone/>
            </a:pPr>
            <a:r>
              <a:rPr lang="fr-FR" dirty="0"/>
              <a:t>Testez le code sur les valeurs suivantes:</a:t>
            </a:r>
          </a:p>
          <a:p>
            <a:pPr marL="0" indent="0">
              <a:buNone/>
            </a:pPr>
            <a:r>
              <a:rPr lang="fr-FR" dirty="0"/>
              <a:t>	1 -&gt; 10.1</a:t>
            </a:r>
          </a:p>
          <a:p>
            <a:pPr marL="0" indent="0">
              <a:buNone/>
            </a:pPr>
            <a:r>
              <a:rPr lang="fr-FR" dirty="0"/>
              <a:t>	2 -&gt; 3.2</a:t>
            </a:r>
          </a:p>
          <a:p>
            <a:pPr marL="0" indent="0">
              <a:buNone/>
            </a:pPr>
            <a:r>
              <a:rPr lang="fr-FR" dirty="0"/>
              <a:t>	3 -&gt; 6.5</a:t>
            </a:r>
          </a:p>
        </p:txBody>
      </p:sp>
    </p:spTree>
    <p:extLst>
      <p:ext uri="{BB962C8B-B14F-4D97-AF65-F5344CB8AC3E}">
        <p14:creationId xmlns:p14="http://schemas.microsoft.com/office/powerpoint/2010/main" val="25876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512D4-0859-4D6A-AF1E-0ADEDA6B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4E91C1-9F2C-4927-83BD-BAFF5C289307}"/>
              </a:ext>
            </a:extLst>
          </p:cNvPr>
          <p:cNvSpPr txBox="1"/>
          <p:nvPr/>
        </p:nvSpPr>
        <p:spPr>
          <a:xfrm>
            <a:off x="541790" y="1270932"/>
            <a:ext cx="9942738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ProductsList</a:t>
            </a:r>
            <a:r>
              <a:rPr lang="en-GB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HashMap&lt;Integer, Double&gt;{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imprimer() {</a:t>
            </a:r>
          </a:p>
          <a:p>
            <a:pPr lvl="2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Map.Entry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Double&gt;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.entrySet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"Le prix de 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.getKey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fr-F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est "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 total() {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Double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somme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pPr lvl="1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(Double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.values()) {</a:t>
            </a:r>
          </a:p>
          <a:p>
            <a:pPr lvl="1"/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		somme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somme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latin typeface="Consolas" panose="020B0609020204030204" pitchFamily="49" charset="0"/>
            </a:endParaRP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ProductsList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10.1);</a:t>
            </a:r>
          </a:p>
          <a:p>
            <a:pPr lvl="1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3.2);</a:t>
            </a:r>
          </a:p>
          <a:p>
            <a:pPr lvl="1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(3, 6.5);</a:t>
            </a:r>
          </a:p>
          <a:p>
            <a:pPr lvl="1"/>
            <a:r>
              <a:rPr lang="fr-F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.imprimer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pl</a:t>
            </a:r>
            <a:r>
              <a:rPr lang="fr-F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.total</a:t>
            </a:r>
            <a:r>
              <a:rPr lang="fr-F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2339D3F-3F2B-4DB9-8F4A-EB74522AA616}"/>
              </a:ext>
            </a:extLst>
          </p:cNvPr>
          <p:cNvSpPr txBox="1"/>
          <p:nvPr/>
        </p:nvSpPr>
        <p:spPr>
          <a:xfrm>
            <a:off x="5555942" y="5476009"/>
            <a:ext cx="609426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Certains produits ont un identifiant qui n'est pas chiffre entier!! </a:t>
            </a:r>
          </a:p>
        </p:txBody>
      </p:sp>
    </p:spTree>
    <p:extLst>
      <p:ext uri="{BB962C8B-B14F-4D97-AF65-F5344CB8AC3E}">
        <p14:creationId xmlns:p14="http://schemas.microsoft.com/office/powerpoint/2010/main" val="2640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225A3-6F7A-4E15-BDC5-3D438FC2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Généricité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2E5893-1BFF-4009-80F6-FD3BAB51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Ecrire Des méthodes capables à traiter plusieurs types de variables à la fois.</a:t>
            </a:r>
          </a:p>
          <a:p>
            <a:r>
              <a:rPr lang="fr-FR" dirty="0"/>
              <a:t>Les types génériques sont écrits dans </a:t>
            </a:r>
            <a:r>
              <a:rPr lang="fr-FR" b="1" dirty="0"/>
              <a:t>&lt;&gt; </a:t>
            </a:r>
            <a:r>
              <a:rPr lang="fr-FR" dirty="0"/>
              <a:t>(exemple &lt;E&gt;)</a:t>
            </a:r>
          </a:p>
          <a:p>
            <a:r>
              <a:rPr lang="fr-FR" dirty="0"/>
              <a:t>On peut limiter les types de variables accepté par (</a:t>
            </a:r>
            <a:r>
              <a:rPr lang="fr-FR" b="1" dirty="0" err="1"/>
              <a:t>extends</a:t>
            </a:r>
            <a:r>
              <a:rPr lang="fr-FR" dirty="0"/>
              <a:t> et </a:t>
            </a:r>
            <a:r>
              <a:rPr lang="fr-FR" b="1" dirty="0" err="1"/>
              <a:t>implements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239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CF27F-B167-447B-96DF-E9A8653C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 de types de 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F659A-CEA9-4CF1-BD82-B845EE88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 : élément (collections)</a:t>
            </a:r>
          </a:p>
          <a:p>
            <a:r>
              <a:rPr lang="fr-FR" dirty="0"/>
              <a:t>K : clé</a:t>
            </a:r>
          </a:p>
          <a:p>
            <a:r>
              <a:rPr lang="fr-FR" dirty="0"/>
              <a:t>N : nombre</a:t>
            </a:r>
          </a:p>
          <a:p>
            <a:r>
              <a:rPr lang="fr-FR" dirty="0"/>
              <a:t>T : type</a:t>
            </a:r>
          </a:p>
          <a:p>
            <a:r>
              <a:rPr lang="fr-FR" dirty="0"/>
              <a:t>V : valeur</a:t>
            </a:r>
          </a:p>
          <a:p>
            <a:r>
              <a:rPr lang="fr-FR" dirty="0"/>
              <a:t>S, U, V </a:t>
            </a:r>
            <a:r>
              <a:rPr lang="fr-FR" dirty="0" err="1"/>
              <a:t>etc</a:t>
            </a:r>
            <a:r>
              <a:rPr lang="fr-FR" dirty="0"/>
              <a:t> : 2</a:t>
            </a:r>
            <a:r>
              <a:rPr lang="fr-FR" baseline="30000" dirty="0"/>
              <a:t>ème</a:t>
            </a:r>
            <a:r>
              <a:rPr lang="fr-FR" dirty="0"/>
              <a:t> , 3</a:t>
            </a:r>
            <a:r>
              <a:rPr lang="fr-FR" baseline="30000" dirty="0"/>
              <a:t>ème</a:t>
            </a:r>
            <a:r>
              <a:rPr lang="fr-FR" dirty="0"/>
              <a:t>, 4</a:t>
            </a:r>
            <a:r>
              <a:rPr lang="fr-FR" baseline="30000" dirty="0"/>
              <a:t>ème</a:t>
            </a:r>
            <a:r>
              <a:rPr lang="fr-FR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309958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68FF8-5237-4444-97FC-EF8F3995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C41263-F72C-481F-B4FB-12616B58AB81}"/>
              </a:ext>
            </a:extLst>
          </p:cNvPr>
          <p:cNvSpPr txBox="1"/>
          <p:nvPr/>
        </p:nvSpPr>
        <p:spPr>
          <a:xfrm>
            <a:off x="541789" y="1270932"/>
            <a:ext cx="11262283" cy="5355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Les variables acceptées sont ceux qui sont </a:t>
            </a:r>
            <a:r>
              <a:rPr lang="fr-F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camparables</a:t>
            </a:r>
            <a:endParaRPr lang="fr-FR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&lt;T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Comparable&lt;T&gt;&gt; T maximum(T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T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T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pPr lvl="1"/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	max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pPr lvl="1"/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	max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"Max de %d, %d et %d est %d\n\n"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3, 4, 5, maximum(3, 4, 5));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"Max de %.1f,%.1f et %.1f est %.1f\n\n"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6.6, 8.8, 7.7, maximum(6.6, 8.8, 7.7));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"Max de %s, %s et %s est %s\n"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"poire"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apple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maximum(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"poire"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"pomme"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"orange"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3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FFE2-9C47-4AC6-A373-0182EF39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au problème d'identifiants de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7490F-268B-46C3-A7E9-D4C73722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produits ont un identifiant qui n'est pas chiffre entier!!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CD6F9D-11BB-4AD2-9613-E2760498F97A}"/>
              </a:ext>
            </a:extLst>
          </p:cNvPr>
          <p:cNvSpPr txBox="1"/>
          <p:nvPr/>
        </p:nvSpPr>
        <p:spPr>
          <a:xfrm>
            <a:off x="1059872" y="2431472"/>
            <a:ext cx="9424655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Identifiant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&lt;T&gt;{</a:t>
            </a:r>
          </a:p>
          <a:p>
            <a:pPr lvl="1"/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fr-FR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Identifiant(T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dirty="0">
              <a:latin typeface="Consolas" panose="020B0609020204030204" pitchFamily="49" charset="0"/>
            </a:endParaRPr>
          </a:p>
          <a:p>
            <a:pPr lvl="1"/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String </a:t>
            </a:r>
            <a:r>
              <a:rPr lang="fr-FR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toString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fr-FR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this</a:t>
            </a:r>
            <a:r>
              <a:rPr lang="fr-FR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id</a:t>
            </a:r>
            <a:r>
              <a:rPr lang="fr-FR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.toString</a:t>
            </a:r>
            <a:r>
              <a:rPr lang="fr-FR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ProductsList</a:t>
            </a:r>
            <a:r>
              <a:rPr lang="en-GB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GB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HashMap&lt;</a:t>
            </a:r>
            <a:r>
              <a:rPr lang="en-GB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Identifiant</a:t>
            </a:r>
            <a:r>
              <a:rPr lang="en-GB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Double&gt;{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1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5061C-8CDA-4C52-A107-9BF7D696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Threads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277A65-8E5D-4761-AF37-D9A26C355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6881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2077</Words>
  <Application>Microsoft Office PowerPoint</Application>
  <PresentationFormat>Grand écran</PresentationFormat>
  <Paragraphs>369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Thème Office</vt:lpstr>
      <vt:lpstr>L3 Miage Java avancée CM2</vt:lpstr>
      <vt:lpstr>Généricité</vt:lpstr>
      <vt:lpstr>Exemple</vt:lpstr>
      <vt:lpstr>Solution</vt:lpstr>
      <vt:lpstr>Généricité</vt:lpstr>
      <vt:lpstr>Convention de nom de types de paramètres</vt:lpstr>
      <vt:lpstr>Exemple</vt:lpstr>
      <vt:lpstr>Solution au problème d'identifiants de produits</vt:lpstr>
      <vt:lpstr>Threads</vt:lpstr>
      <vt:lpstr>Définition</vt:lpstr>
      <vt:lpstr>Avantages</vt:lpstr>
      <vt:lpstr>Inconvénients</vt:lpstr>
      <vt:lpstr>Création de thread</vt:lpstr>
      <vt:lpstr>Présentation PowerPoint</vt:lpstr>
      <vt:lpstr>La classe Thread 1/2</vt:lpstr>
      <vt:lpstr>La classe Thread 2/2</vt:lpstr>
      <vt:lpstr>Constructeurs</vt:lpstr>
      <vt:lpstr>Exemple with sleep</vt:lpstr>
      <vt:lpstr>Exemple PI</vt:lpstr>
      <vt:lpstr>Solution calcul PI</vt:lpstr>
      <vt:lpstr>Exemple with join</vt:lpstr>
      <vt:lpstr>Synchronisé vs non-synchronisé 1/2</vt:lpstr>
      <vt:lpstr>Synchronisé vs non-synchronisé 2/2</vt:lpstr>
      <vt:lpstr>ThreadGroup</vt:lpstr>
      <vt:lpstr>Daemon Thread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L3 Miage Java avancée CM2</dc:title>
  <dc:creator>Charif</dc:creator>
  <cp:lastModifiedBy>Charif</cp:lastModifiedBy>
  <cp:revision>1</cp:revision>
  <dcterms:created xsi:type="dcterms:W3CDTF">2020-09-23T11:01:44Z</dcterms:created>
  <dcterms:modified xsi:type="dcterms:W3CDTF">2020-09-23T11:02:46Z</dcterms:modified>
</cp:coreProperties>
</file>