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pos="3727" userDrawn="1">
          <p15:clr>
            <a:srgbClr val="A4A3A4"/>
          </p15:clr>
        </p15:guide>
        <p15:guide id="4" pos="73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2E9B"/>
    <a:srgbClr val="F9C80E"/>
    <a:srgbClr val="EA3546"/>
    <a:srgbClr val="F86624"/>
    <a:srgbClr val="4D4D4D"/>
    <a:srgbClr val="00B4D8"/>
    <a:srgbClr val="F9F9F9"/>
    <a:srgbClr val="FFDF85"/>
    <a:srgbClr val="FFBE0B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48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1037" y="62"/>
      </p:cViewPr>
      <p:guideLst>
        <p:guide orient="horz" pos="2160"/>
        <p:guide pos="325"/>
        <p:guide pos="3727"/>
        <p:guide pos="73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3222F-754F-4FFF-B1C3-6D469152591C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A2BB-F404-471C-AD78-98AF7F8F2D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946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3222F-754F-4FFF-B1C3-6D469152591C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A2BB-F404-471C-AD78-98AF7F8F2D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8862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3222F-754F-4FFF-B1C3-6D469152591C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A2BB-F404-471C-AD78-98AF7F8F2D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7496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3222F-754F-4FFF-B1C3-6D469152591C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A2BB-F404-471C-AD78-98AF7F8F2D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00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3222F-754F-4FFF-B1C3-6D469152591C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A2BB-F404-471C-AD78-98AF7F8F2D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1910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3222F-754F-4FFF-B1C3-6D469152591C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A2BB-F404-471C-AD78-98AF7F8F2D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9418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3222F-754F-4FFF-B1C3-6D469152591C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A2BB-F404-471C-AD78-98AF7F8F2D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4526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3222F-754F-4FFF-B1C3-6D469152591C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A2BB-F404-471C-AD78-98AF7F8F2D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965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3222F-754F-4FFF-B1C3-6D469152591C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A2BB-F404-471C-AD78-98AF7F8F2D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437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3222F-754F-4FFF-B1C3-6D469152591C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A2BB-F404-471C-AD78-98AF7F8F2D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01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3222F-754F-4FFF-B1C3-6D469152591C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A2BB-F404-471C-AD78-98AF7F8F2D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820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3222F-754F-4FFF-B1C3-6D469152591C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3A2BB-F404-471C-AD78-98AF7F8F2D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7697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29870" y="2592898"/>
            <a:ext cx="57322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dirty="0" smtClean="0">
                <a:solidFill>
                  <a:srgbClr val="4D4D4D"/>
                </a:solidFill>
                <a:latin typeface="Neris Black" panose="00000A00000000000000" pitchFamily="50" charset="-52"/>
              </a:rPr>
              <a:t>ЧТО ТАКОЕ 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732179" y="3613826"/>
            <a:ext cx="4727642" cy="0"/>
          </a:xfrm>
          <a:prstGeom prst="line">
            <a:avLst/>
          </a:prstGeom>
          <a:ln w="31750" cap="rnd">
            <a:solidFill>
              <a:srgbClr val="F9C80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29201" y="3613826"/>
            <a:ext cx="3586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solidFill>
                  <a:srgbClr val="4D4D4D"/>
                </a:solidFill>
                <a:latin typeface="Neris Black" panose="00000A00000000000000" pitchFamily="50" charset="-52"/>
              </a:rPr>
              <a:t>Веб-разработка?</a:t>
            </a:r>
          </a:p>
        </p:txBody>
      </p:sp>
    </p:spTree>
    <p:extLst>
      <p:ext uri="{BB962C8B-B14F-4D97-AF65-F5344CB8AC3E}">
        <p14:creationId xmlns:p14="http://schemas.microsoft.com/office/powerpoint/2010/main" val="158749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9"/>
          <p:cNvCxnSpPr/>
          <p:nvPr/>
        </p:nvCxnSpPr>
        <p:spPr>
          <a:xfrm>
            <a:off x="603115" y="19456"/>
            <a:ext cx="0" cy="6840000"/>
          </a:xfrm>
          <a:prstGeom prst="line">
            <a:avLst/>
          </a:prstGeom>
          <a:ln w="15875" cap="rnd">
            <a:solidFill>
              <a:srgbClr val="4D4D4D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/>
          <p:cNvSpPr/>
          <p:nvPr/>
        </p:nvSpPr>
        <p:spPr>
          <a:xfrm>
            <a:off x="503947" y="1979582"/>
            <a:ext cx="194554" cy="194554"/>
          </a:xfrm>
          <a:prstGeom prst="ellipse">
            <a:avLst/>
          </a:prstGeom>
          <a:solidFill>
            <a:srgbClr val="F9C80E"/>
          </a:solidFill>
          <a:ln w="19050">
            <a:solidFill>
              <a:srgbClr val="4D4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/>
          <p:cNvSpPr/>
          <p:nvPr/>
        </p:nvSpPr>
        <p:spPr>
          <a:xfrm>
            <a:off x="503947" y="2641061"/>
            <a:ext cx="194554" cy="194554"/>
          </a:xfrm>
          <a:prstGeom prst="ellipse">
            <a:avLst/>
          </a:prstGeom>
          <a:solidFill>
            <a:srgbClr val="F9F9F9"/>
          </a:solidFill>
          <a:ln w="19050">
            <a:solidFill>
              <a:srgbClr val="4D4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/>
          <p:cNvSpPr/>
          <p:nvPr/>
        </p:nvSpPr>
        <p:spPr>
          <a:xfrm>
            <a:off x="503947" y="3302540"/>
            <a:ext cx="194554" cy="194554"/>
          </a:xfrm>
          <a:prstGeom prst="ellipse">
            <a:avLst/>
          </a:prstGeom>
          <a:solidFill>
            <a:srgbClr val="F9F9F9"/>
          </a:solidFill>
          <a:ln w="19050">
            <a:solidFill>
              <a:srgbClr val="4D4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503947" y="3964019"/>
            <a:ext cx="194554" cy="194554"/>
          </a:xfrm>
          <a:prstGeom prst="ellipse">
            <a:avLst/>
          </a:prstGeom>
          <a:solidFill>
            <a:srgbClr val="F9F9F9"/>
          </a:solidFill>
          <a:ln w="19050">
            <a:solidFill>
              <a:srgbClr val="4D4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/>
          <p:cNvSpPr/>
          <p:nvPr/>
        </p:nvSpPr>
        <p:spPr>
          <a:xfrm>
            <a:off x="503947" y="4625498"/>
            <a:ext cx="194554" cy="194554"/>
          </a:xfrm>
          <a:prstGeom prst="ellipse">
            <a:avLst/>
          </a:prstGeom>
          <a:solidFill>
            <a:srgbClr val="F9F9F9"/>
          </a:solidFill>
          <a:ln w="19050">
            <a:solidFill>
              <a:srgbClr val="4D4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8287966" y="10456"/>
            <a:ext cx="3904034" cy="6858000"/>
          </a:xfrm>
          <a:prstGeom prst="rect">
            <a:avLst/>
          </a:prstGeom>
          <a:solidFill>
            <a:srgbClr val="00B4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1"/>
          <a:stretch/>
        </p:blipFill>
        <p:spPr>
          <a:xfrm>
            <a:off x="7268919" y="2495139"/>
            <a:ext cx="4274712" cy="3048286"/>
          </a:xfrm>
          <a:prstGeom prst="rect">
            <a:avLst/>
          </a:prstGeom>
          <a:ln w="19050">
            <a:solidFill>
              <a:srgbClr val="4D4D4D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1096498" y="1084153"/>
            <a:ext cx="43665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gradFill>
                  <a:gsLst>
                    <a:gs pos="15000">
                      <a:srgbClr val="00B4D8"/>
                    </a:gs>
                    <a:gs pos="100000">
                      <a:srgbClr val="F9C80E"/>
                    </a:gs>
                  </a:gsLst>
                  <a:lin ang="0" scaled="1"/>
                </a:gradFill>
                <a:latin typeface="Neris Black" panose="00000A00000000000000" pitchFamily="50" charset="-52"/>
              </a:rPr>
              <a:t>Определение</a:t>
            </a:r>
          </a:p>
          <a:p>
            <a:r>
              <a:rPr lang="ru-RU" sz="4000" dirty="0" smtClean="0">
                <a:gradFill>
                  <a:gsLst>
                    <a:gs pos="15000">
                      <a:srgbClr val="00B4D8"/>
                    </a:gs>
                    <a:gs pos="100000">
                      <a:srgbClr val="F9C80E"/>
                    </a:gs>
                  </a:gsLst>
                  <a:lin ang="0" scaled="1"/>
                </a:gradFill>
                <a:latin typeface="Neris Black" panose="00000A00000000000000" pitchFamily="50" charset="-52"/>
              </a:rPr>
              <a:t> Веб-Разработки</a:t>
            </a:r>
            <a:endParaRPr lang="ru-RU" sz="4000" dirty="0">
              <a:gradFill>
                <a:gsLst>
                  <a:gs pos="15000">
                    <a:srgbClr val="00B4D8"/>
                  </a:gs>
                  <a:gs pos="100000">
                    <a:srgbClr val="F9C80E"/>
                  </a:gs>
                </a:gsLst>
                <a:lin ang="0" scaled="1"/>
              </a:gradFill>
              <a:latin typeface="Neris Black" panose="00000A00000000000000" pitchFamily="50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204556" y="2592416"/>
            <a:ext cx="4382591" cy="2657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ru-RU" sz="1600" dirty="0">
                <a:solidFill>
                  <a:srgbClr val="4D4D4D"/>
                </a:solidFill>
                <a:latin typeface="Neris Thin" panose="00000300000000000000" pitchFamily="50" charset="-52"/>
              </a:rPr>
              <a:t>Веб-разработка – одно из популярных направлений в программировании. Профессия творческая и многоплановая. </a:t>
            </a:r>
            <a:endParaRPr lang="ru-RU" sz="1600" dirty="0" smtClean="0">
              <a:solidFill>
                <a:srgbClr val="4D4D4D"/>
              </a:solidFill>
              <a:latin typeface="Neris Thin" panose="00000300000000000000" pitchFamily="50" charset="-52"/>
            </a:endParaRPr>
          </a:p>
          <a:p>
            <a:pPr>
              <a:lnSpc>
                <a:spcPts val="2500"/>
              </a:lnSpc>
            </a:pPr>
            <a:endParaRPr lang="ru-RU" sz="1600" dirty="0">
              <a:solidFill>
                <a:srgbClr val="4D4D4D"/>
              </a:solidFill>
              <a:latin typeface="Neris Thin" panose="00000300000000000000" pitchFamily="50" charset="-52"/>
            </a:endParaRPr>
          </a:p>
          <a:p>
            <a:pPr algn="just">
              <a:lnSpc>
                <a:spcPts val="2500"/>
              </a:lnSpc>
            </a:pPr>
            <a:r>
              <a:rPr lang="ru-RU" sz="1600" dirty="0" smtClean="0">
                <a:solidFill>
                  <a:srgbClr val="4D4D4D"/>
                </a:solidFill>
                <a:latin typeface="Neris Thin" panose="00000300000000000000" pitchFamily="50" charset="-52"/>
              </a:rPr>
              <a:t>Разработчики </a:t>
            </a:r>
            <a:r>
              <a:rPr lang="ru-RU" sz="1600" dirty="0">
                <a:solidFill>
                  <a:srgbClr val="4D4D4D"/>
                </a:solidFill>
                <a:latin typeface="Neris Thin" panose="00000300000000000000" pitchFamily="50" charset="-52"/>
              </a:rPr>
              <a:t>создают </a:t>
            </a:r>
            <a:r>
              <a:rPr lang="ru-RU" sz="1600" dirty="0" smtClean="0">
                <a:solidFill>
                  <a:srgbClr val="4D4D4D"/>
                </a:solidFill>
                <a:latin typeface="Neris Thin" panose="00000300000000000000" pitchFamily="50" charset="-52"/>
              </a:rPr>
              <a:t>сайты: интернет-магазины, </a:t>
            </a:r>
            <a:r>
              <a:rPr lang="ru-RU" sz="1600" dirty="0">
                <a:solidFill>
                  <a:srgbClr val="4D4D4D"/>
                </a:solidFill>
                <a:latin typeface="Neris Thin" panose="00000300000000000000" pitchFamily="50" charset="-52"/>
              </a:rPr>
              <a:t>развлекательные порталы, банковские приложения, социальные сети и </a:t>
            </a:r>
            <a:r>
              <a:rPr lang="ru-RU" sz="1600" dirty="0" smtClean="0">
                <a:solidFill>
                  <a:srgbClr val="4D4D4D"/>
                </a:solidFill>
                <a:latin typeface="Neris Thin" panose="00000300000000000000" pitchFamily="50" charset="-52"/>
              </a:rPr>
              <a:t>т.д.</a:t>
            </a:r>
            <a:endParaRPr lang="ru-RU" sz="1600" dirty="0">
              <a:solidFill>
                <a:srgbClr val="4D4D4D"/>
              </a:solidFill>
              <a:latin typeface="Neris Thin" panose="00000300000000000000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85435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536971" y="1168091"/>
            <a:ext cx="44518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>
                <a:solidFill>
                  <a:srgbClr val="4D4D4D"/>
                </a:solidFill>
                <a:latin typeface="Neris Black" panose="00000A00000000000000" pitchFamily="50" charset="-52"/>
              </a:rPr>
              <a:t>Клиентская часть</a:t>
            </a:r>
          </a:p>
          <a:p>
            <a:r>
              <a:rPr lang="ru-RU" sz="4000" dirty="0" smtClean="0">
                <a:solidFill>
                  <a:srgbClr val="F86624"/>
                </a:solidFill>
                <a:latin typeface="Neris Black" panose="00000A00000000000000" pitchFamily="50" charset="-52"/>
              </a:rPr>
              <a:t>Направления</a:t>
            </a:r>
            <a:endParaRPr lang="ru-RU" sz="4000" dirty="0">
              <a:solidFill>
                <a:srgbClr val="F86624"/>
              </a:solidFill>
              <a:latin typeface="Neris Black" panose="00000A00000000000000" pitchFamily="50" charset="-52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1536979" y="4223439"/>
            <a:ext cx="3156095" cy="2067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200"/>
              </a:lnSpc>
            </a:pPr>
            <a:r>
              <a:rPr lang="ru-RU" sz="1200" dirty="0" smtClean="0">
                <a:solidFill>
                  <a:srgbClr val="4D4D4D"/>
                </a:solidFill>
                <a:latin typeface="Neris Thin" panose="00000300000000000000" pitchFamily="50" charset="-52"/>
              </a:rPr>
              <a:t>отвечает </a:t>
            </a:r>
            <a:r>
              <a:rPr lang="ru-RU" sz="1200" dirty="0">
                <a:solidFill>
                  <a:srgbClr val="4D4D4D"/>
                </a:solidFill>
                <a:latin typeface="Neris Thin" panose="00000300000000000000" pitchFamily="50" charset="-52"/>
              </a:rPr>
              <a:t>за </a:t>
            </a:r>
            <a:r>
              <a:rPr lang="ru-RU" sz="1200" dirty="0" smtClean="0">
                <a:solidFill>
                  <a:srgbClr val="4D4D4D"/>
                </a:solidFill>
                <a:latin typeface="Neris Thin" panose="00000300000000000000" pitchFamily="50" charset="-52"/>
              </a:rPr>
              <a:t>внешнее, визуальное оформление, создает </a:t>
            </a:r>
            <a:r>
              <a:rPr lang="ru-RU" sz="1200" dirty="0">
                <a:solidFill>
                  <a:srgbClr val="4D4D4D"/>
                </a:solidFill>
                <a:latin typeface="Neris Thin" panose="00000300000000000000" pitchFamily="50" charset="-52"/>
              </a:rPr>
              <a:t>его </a:t>
            </a:r>
            <a:r>
              <a:rPr lang="ru-RU" sz="1200" dirty="0" smtClean="0">
                <a:solidFill>
                  <a:srgbClr val="4D4D4D"/>
                </a:solidFill>
                <a:latin typeface="Neris Thin" panose="00000300000000000000" pitchFamily="50" charset="-52"/>
              </a:rPr>
              <a:t>интерфейс. Его </a:t>
            </a:r>
            <a:r>
              <a:rPr lang="ru-RU" sz="1200" dirty="0">
                <a:solidFill>
                  <a:srgbClr val="4D4D4D"/>
                </a:solidFill>
                <a:latin typeface="Neris Thin" panose="00000300000000000000" pitchFamily="50" charset="-52"/>
              </a:rPr>
              <a:t>задача сделать взаимодействие пользователей с сайтом максимально удобным и комфортным, внешнее оформление должно  полностью соответствовать разработанному </a:t>
            </a:r>
            <a:r>
              <a:rPr lang="ru-RU" sz="1200" dirty="0" smtClean="0">
                <a:solidFill>
                  <a:srgbClr val="4D4D4D"/>
                </a:solidFill>
                <a:latin typeface="Neris Thin" panose="00000300000000000000" pitchFamily="50" charset="-52"/>
              </a:rPr>
              <a:t>дизайну</a:t>
            </a:r>
            <a:endParaRPr lang="ru-RU" sz="1200" dirty="0">
              <a:solidFill>
                <a:srgbClr val="4D4D4D"/>
              </a:solidFill>
              <a:latin typeface="Neris Thin" panose="00000300000000000000" pitchFamily="50" charset="-52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5114562" y="4223439"/>
            <a:ext cx="2967119" cy="2067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200"/>
              </a:lnSpc>
            </a:pPr>
            <a:r>
              <a:rPr lang="ru-RU" sz="1200" dirty="0" smtClean="0">
                <a:solidFill>
                  <a:srgbClr val="4D4D4D"/>
                </a:solidFill>
                <a:latin typeface="Neris Thin" panose="00000300000000000000" pitchFamily="50" charset="-52"/>
              </a:rPr>
              <a:t>отвечает </a:t>
            </a:r>
            <a:r>
              <a:rPr lang="ru-RU" sz="1200" dirty="0">
                <a:solidFill>
                  <a:srgbClr val="4D4D4D"/>
                </a:solidFill>
                <a:latin typeface="Neris Thin" panose="00000300000000000000" pitchFamily="50" charset="-52"/>
              </a:rPr>
              <a:t>за внутренности приложения, серверную часть; он работает с кодом, создает алгоритмы программирования; его работа нам, как пользователям, не видна, но от него зависит, насколько быстро и функционально выполняется ваш запрос на </a:t>
            </a:r>
            <a:r>
              <a:rPr lang="ru-RU" sz="1200" dirty="0" smtClean="0">
                <a:solidFill>
                  <a:srgbClr val="4D4D4D"/>
                </a:solidFill>
                <a:latin typeface="Neris Thin" panose="00000300000000000000" pitchFamily="50" charset="-52"/>
              </a:rPr>
              <a:t>сайте</a:t>
            </a:r>
            <a:endParaRPr lang="ru-RU" sz="1200" dirty="0">
              <a:solidFill>
                <a:srgbClr val="4D4D4D"/>
              </a:solidFill>
              <a:latin typeface="Neris Thin" panose="00000300000000000000" pitchFamily="50" charset="-52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6"/>
          <a:stretch/>
        </p:blipFill>
        <p:spPr>
          <a:xfrm>
            <a:off x="6598121" y="321013"/>
            <a:ext cx="4076892" cy="2721057"/>
          </a:xfrm>
          <a:prstGeom prst="rect">
            <a:avLst/>
          </a:prstGeom>
          <a:ln w="19050">
            <a:solidFill>
              <a:srgbClr val="4D4D4D"/>
            </a:solidFill>
          </a:ln>
        </p:spPr>
      </p:pic>
      <p:sp>
        <p:nvSpPr>
          <p:cNvPr id="3" name="Прямоугольник 2"/>
          <p:cNvSpPr/>
          <p:nvPr/>
        </p:nvSpPr>
        <p:spPr>
          <a:xfrm>
            <a:off x="1536979" y="3818097"/>
            <a:ext cx="24198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4D4D4D"/>
                </a:solidFill>
                <a:latin typeface="Neris "/>
              </a:rPr>
              <a:t>Frontend-</a:t>
            </a:r>
            <a:r>
              <a:rPr lang="ru-RU" sz="1600" b="1" dirty="0">
                <a:solidFill>
                  <a:srgbClr val="4D4D4D"/>
                </a:solidFill>
                <a:latin typeface="Neris "/>
              </a:rPr>
              <a:t>разработчик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536979" y="3429000"/>
            <a:ext cx="505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9C80E"/>
                </a:solidFill>
                <a:latin typeface="Neris Black" panose="00000A00000000000000" pitchFamily="50" charset="-52"/>
              </a:rPr>
              <a:t>01</a:t>
            </a:r>
            <a:endParaRPr lang="ru-RU" sz="2400" dirty="0">
              <a:solidFill>
                <a:srgbClr val="F9C80E"/>
              </a:solidFill>
              <a:latin typeface="Neris Black" panose="00000A00000000000000" pitchFamily="50" charset="-52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5114562" y="3811310"/>
            <a:ext cx="24534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4D4D4D"/>
                </a:solidFill>
                <a:latin typeface="Neris "/>
              </a:rPr>
              <a:t>Backend-</a:t>
            </a:r>
            <a:r>
              <a:rPr lang="ru-RU" sz="1600" b="1" dirty="0" smtClean="0">
                <a:solidFill>
                  <a:srgbClr val="4D4D4D"/>
                </a:solidFill>
                <a:latin typeface="Neris "/>
              </a:rPr>
              <a:t>разработчик</a:t>
            </a:r>
            <a:endParaRPr lang="ru-RU" sz="1600" b="1" dirty="0">
              <a:solidFill>
                <a:srgbClr val="4D4D4D"/>
              </a:solidFill>
              <a:latin typeface="Neris 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14562" y="3425214"/>
            <a:ext cx="564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86624"/>
                </a:solidFill>
                <a:latin typeface="Neris Black" panose="00000A00000000000000" pitchFamily="50" charset="-52"/>
              </a:rPr>
              <a:t>02</a:t>
            </a:r>
            <a:endParaRPr lang="ru-RU" sz="2400" dirty="0">
              <a:solidFill>
                <a:srgbClr val="F86624"/>
              </a:solidFill>
              <a:latin typeface="Neris Black" panose="00000A00000000000000" pitchFamily="50" charset="-5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503169" y="3425213"/>
            <a:ext cx="565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EA3546"/>
                </a:solidFill>
                <a:latin typeface="Neris Black" panose="00000A00000000000000" pitchFamily="50" charset="-52"/>
              </a:rPr>
              <a:t>0</a:t>
            </a:r>
            <a:r>
              <a:rPr lang="ru-RU" sz="2400" dirty="0" smtClean="0">
                <a:solidFill>
                  <a:srgbClr val="EA3546"/>
                </a:solidFill>
                <a:latin typeface="Neris Black" panose="00000A00000000000000" pitchFamily="50" charset="-52"/>
              </a:rPr>
              <a:t>3</a:t>
            </a:r>
            <a:endParaRPr lang="ru-RU" sz="2400" dirty="0">
              <a:solidFill>
                <a:srgbClr val="EA3546"/>
              </a:solidFill>
              <a:latin typeface="Neris Black" panose="00000A00000000000000" pitchFamily="50" charset="-52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8503169" y="3818097"/>
            <a:ext cx="24214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>
                <a:solidFill>
                  <a:srgbClr val="4D4D4D"/>
                </a:solidFill>
                <a:latin typeface="Neris "/>
              </a:rPr>
              <a:t>F</a:t>
            </a:r>
            <a:r>
              <a:rPr lang="en-US" sz="1600" b="1" dirty="0" err="1" smtClean="0">
                <a:solidFill>
                  <a:srgbClr val="4D4D4D"/>
                </a:solidFill>
                <a:latin typeface="Neris "/>
              </a:rPr>
              <a:t>ullstack</a:t>
            </a:r>
            <a:r>
              <a:rPr lang="en-US" sz="1600" b="1" dirty="0" smtClean="0">
                <a:solidFill>
                  <a:srgbClr val="4D4D4D"/>
                </a:solidFill>
                <a:latin typeface="Neris "/>
              </a:rPr>
              <a:t>-</a:t>
            </a:r>
            <a:r>
              <a:rPr lang="ru-RU" sz="1600" b="1" dirty="0" smtClean="0">
                <a:solidFill>
                  <a:srgbClr val="4D4D4D"/>
                </a:solidFill>
                <a:latin typeface="Neris "/>
              </a:rPr>
              <a:t>разработчик</a:t>
            </a:r>
            <a:endParaRPr lang="ru-RU" sz="1600" b="1" dirty="0">
              <a:solidFill>
                <a:srgbClr val="4D4D4D"/>
              </a:solidFill>
              <a:latin typeface="Neris "/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8503169" y="4223439"/>
            <a:ext cx="2967119" cy="901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200"/>
              </a:lnSpc>
            </a:pPr>
            <a:r>
              <a:rPr lang="ru-RU" sz="1200" dirty="0" smtClean="0">
                <a:solidFill>
                  <a:srgbClr val="4D4D4D"/>
                </a:solidFill>
                <a:latin typeface="Neris Thin" panose="00000300000000000000" pitchFamily="50" charset="-52"/>
              </a:rPr>
              <a:t> </a:t>
            </a:r>
            <a:r>
              <a:rPr lang="ru-RU" sz="1200" dirty="0">
                <a:solidFill>
                  <a:srgbClr val="4D4D4D"/>
                </a:solidFill>
                <a:latin typeface="Neris Thin" panose="00000300000000000000" pitchFamily="50" charset="-52"/>
              </a:rPr>
              <a:t>делает все, и внешнее оформление, и серверное; </a:t>
            </a:r>
            <a:r>
              <a:rPr lang="ru-RU" sz="1200" dirty="0" smtClean="0">
                <a:solidFill>
                  <a:srgbClr val="4D4D4D"/>
                </a:solidFill>
                <a:latin typeface="Neris Thin" panose="00000300000000000000" pitchFamily="50" charset="-52"/>
              </a:rPr>
              <a:t>ему в одиночку под силу </a:t>
            </a:r>
            <a:r>
              <a:rPr lang="ru-RU" sz="1200" dirty="0">
                <a:solidFill>
                  <a:srgbClr val="4D4D4D"/>
                </a:solidFill>
                <a:latin typeface="Neris Thin" panose="00000300000000000000" pitchFamily="50" charset="-52"/>
              </a:rPr>
              <a:t>создать сайт или </a:t>
            </a:r>
            <a:r>
              <a:rPr lang="ru-RU" sz="1200" dirty="0" smtClean="0">
                <a:solidFill>
                  <a:srgbClr val="4D4D4D"/>
                </a:solidFill>
                <a:latin typeface="Neris Thin" panose="00000300000000000000" pitchFamily="50" charset="-52"/>
              </a:rPr>
              <a:t>приложение</a:t>
            </a:r>
            <a:endParaRPr lang="ru-RU" sz="1200" dirty="0">
              <a:solidFill>
                <a:srgbClr val="4D4D4D"/>
              </a:solidFill>
              <a:latin typeface="Neris Thin" panose="00000300000000000000" pitchFamily="50" charset="-52"/>
            </a:endParaRPr>
          </a:p>
        </p:txBody>
      </p:sp>
      <p:cxnSp>
        <p:nvCxnSpPr>
          <p:cNvPr id="32" name="Прямая соединительная линия 31"/>
          <p:cNvCxnSpPr/>
          <p:nvPr/>
        </p:nvCxnSpPr>
        <p:spPr>
          <a:xfrm>
            <a:off x="603115" y="19456"/>
            <a:ext cx="0" cy="6840000"/>
          </a:xfrm>
          <a:prstGeom prst="line">
            <a:avLst/>
          </a:prstGeom>
          <a:ln w="15875" cap="rnd">
            <a:solidFill>
              <a:srgbClr val="4D4D4D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503947" y="1979582"/>
            <a:ext cx="194554" cy="194554"/>
          </a:xfrm>
          <a:prstGeom prst="ellipse">
            <a:avLst/>
          </a:prstGeom>
          <a:solidFill>
            <a:schemeClr val="bg1"/>
          </a:solidFill>
          <a:ln w="19050">
            <a:solidFill>
              <a:srgbClr val="4D4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/>
          <p:cNvSpPr/>
          <p:nvPr/>
        </p:nvSpPr>
        <p:spPr>
          <a:xfrm>
            <a:off x="503947" y="2641061"/>
            <a:ext cx="194554" cy="194554"/>
          </a:xfrm>
          <a:prstGeom prst="ellipse">
            <a:avLst/>
          </a:prstGeom>
          <a:solidFill>
            <a:srgbClr val="F86624"/>
          </a:solidFill>
          <a:ln w="19050">
            <a:solidFill>
              <a:srgbClr val="4D4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503947" y="3302540"/>
            <a:ext cx="194554" cy="194554"/>
          </a:xfrm>
          <a:prstGeom prst="ellipse">
            <a:avLst/>
          </a:prstGeom>
          <a:solidFill>
            <a:srgbClr val="F9F9F9"/>
          </a:solidFill>
          <a:ln w="19050">
            <a:solidFill>
              <a:srgbClr val="4D4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/>
          <p:cNvSpPr/>
          <p:nvPr/>
        </p:nvSpPr>
        <p:spPr>
          <a:xfrm>
            <a:off x="503947" y="3964019"/>
            <a:ext cx="194554" cy="194554"/>
          </a:xfrm>
          <a:prstGeom prst="ellipse">
            <a:avLst/>
          </a:prstGeom>
          <a:solidFill>
            <a:srgbClr val="F9F9F9"/>
          </a:solidFill>
          <a:ln w="19050">
            <a:solidFill>
              <a:srgbClr val="4D4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03947" y="4625498"/>
            <a:ext cx="194554" cy="194554"/>
          </a:xfrm>
          <a:prstGeom prst="ellipse">
            <a:avLst/>
          </a:prstGeom>
          <a:solidFill>
            <a:srgbClr val="F9F9F9"/>
          </a:solidFill>
          <a:ln w="19050">
            <a:solidFill>
              <a:srgbClr val="4D4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10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0"/>
            <a:ext cx="3904034" cy="6858000"/>
          </a:xfrm>
          <a:prstGeom prst="rect">
            <a:avLst/>
          </a:prstGeom>
          <a:solidFill>
            <a:srgbClr val="EA3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039" y="787924"/>
            <a:ext cx="3035125" cy="4547685"/>
          </a:xfrm>
          <a:prstGeom prst="rect">
            <a:avLst/>
          </a:prstGeom>
          <a:solidFill>
            <a:srgbClr val="4D4D4D"/>
          </a:solidFill>
          <a:ln w="19050">
            <a:solidFill>
              <a:schemeClr val="tx1"/>
            </a:solidFill>
          </a:ln>
        </p:spPr>
      </p:pic>
      <p:sp>
        <p:nvSpPr>
          <p:cNvPr id="21" name="TextBox 20"/>
          <p:cNvSpPr txBox="1"/>
          <p:nvPr/>
        </p:nvSpPr>
        <p:spPr>
          <a:xfrm>
            <a:off x="5640503" y="695528"/>
            <a:ext cx="50177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>
                <a:solidFill>
                  <a:srgbClr val="4D4D4D"/>
                </a:solidFill>
                <a:latin typeface="Neris Black" panose="00000A00000000000000" pitchFamily="50" charset="-52"/>
              </a:rPr>
              <a:t>Задачи, решаемые</a:t>
            </a:r>
          </a:p>
          <a:p>
            <a:r>
              <a:rPr lang="ru-RU" sz="4000" dirty="0" smtClean="0">
                <a:solidFill>
                  <a:srgbClr val="EA3546"/>
                </a:solidFill>
                <a:latin typeface="Neris Black" panose="00000A00000000000000" pitchFamily="50" charset="-52"/>
              </a:rPr>
              <a:t>Веб-разработчиком</a:t>
            </a:r>
            <a:endParaRPr lang="ru-RU" sz="4000" dirty="0">
              <a:solidFill>
                <a:srgbClr val="EA3546"/>
              </a:solidFill>
              <a:latin typeface="Neris Black" panose="00000A00000000000000" pitchFamily="50" charset="-5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31149" y="22276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640503" y="2032993"/>
            <a:ext cx="5090081" cy="656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200"/>
              </a:lnSpc>
            </a:pPr>
            <a:r>
              <a:rPr lang="ru-RU" sz="1200" dirty="0" smtClean="0">
                <a:solidFill>
                  <a:srgbClr val="4D4D4D"/>
                </a:solidFill>
                <a:latin typeface="Neris Thin" panose="00000300000000000000" pitchFamily="50" charset="-52"/>
              </a:rPr>
              <a:t>Веб-разработчику необходимо </a:t>
            </a:r>
            <a:r>
              <a:rPr lang="ru-RU" sz="1200" dirty="0">
                <a:solidFill>
                  <a:srgbClr val="4D4D4D"/>
                </a:solidFill>
                <a:latin typeface="Neris Thin" panose="00000300000000000000" pitchFamily="50" charset="-52"/>
              </a:rPr>
              <a:t>обладать определенными знаниями и </a:t>
            </a:r>
            <a:r>
              <a:rPr lang="ru-RU" sz="1200" dirty="0" smtClean="0">
                <a:solidFill>
                  <a:srgbClr val="4D4D4D"/>
                </a:solidFill>
                <a:latin typeface="Neris Thin" panose="00000300000000000000" pitchFamily="50" charset="-52"/>
              </a:rPr>
              <a:t>навыками</a:t>
            </a:r>
            <a:r>
              <a:rPr lang="ru-RU" sz="1200" dirty="0">
                <a:solidFill>
                  <a:srgbClr val="4D4D4D"/>
                </a:solidFill>
                <a:latin typeface="Neris Thin" panose="00000300000000000000" pitchFamily="50" charset="-52"/>
              </a:rPr>
              <a:t>: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5640502" y="2703609"/>
            <a:ext cx="5090081" cy="1502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ts val="2200"/>
              </a:lnSpc>
              <a:buFont typeface="Symbol" panose="05050102010706020507" pitchFamily="18" charset="2"/>
              <a:buChar char=""/>
            </a:pPr>
            <a:r>
              <a:rPr lang="ru-RU" sz="1200" dirty="0" smtClean="0">
                <a:solidFill>
                  <a:srgbClr val="4D4D4D"/>
                </a:solidFill>
                <a:latin typeface="Neris Thin" panose="00000300000000000000" pitchFamily="50" charset="-52"/>
              </a:rPr>
              <a:t>знать </a:t>
            </a:r>
            <a:r>
              <a:rPr lang="ru-RU" sz="1200" dirty="0">
                <a:solidFill>
                  <a:srgbClr val="4D4D4D"/>
                </a:solidFill>
                <a:latin typeface="Neris Thin" panose="00000300000000000000" pitchFamily="50" charset="-52"/>
              </a:rPr>
              <a:t>и уметь писать на нескольких языках программирования – </a:t>
            </a:r>
            <a:r>
              <a:rPr lang="ru-RU" sz="1200" dirty="0" err="1">
                <a:solidFill>
                  <a:srgbClr val="4D4D4D"/>
                </a:solidFill>
                <a:latin typeface="Neris Thin" panose="00000300000000000000" pitchFamily="50" charset="-52"/>
              </a:rPr>
              <a:t>Python</a:t>
            </a:r>
            <a:r>
              <a:rPr lang="ru-RU" sz="1200" dirty="0">
                <a:solidFill>
                  <a:srgbClr val="4D4D4D"/>
                </a:solidFill>
                <a:latin typeface="Neris Thin" panose="00000300000000000000" pitchFamily="50" charset="-52"/>
              </a:rPr>
              <a:t>, </a:t>
            </a:r>
            <a:r>
              <a:rPr lang="ru-RU" sz="1200" dirty="0" err="1">
                <a:solidFill>
                  <a:srgbClr val="4D4D4D"/>
                </a:solidFill>
                <a:latin typeface="Neris Thin" panose="00000300000000000000" pitchFamily="50" charset="-52"/>
              </a:rPr>
              <a:t>Java</a:t>
            </a:r>
            <a:r>
              <a:rPr lang="ru-RU" sz="1200" dirty="0">
                <a:solidFill>
                  <a:srgbClr val="4D4D4D"/>
                </a:solidFill>
                <a:latin typeface="Neris Thin" panose="00000300000000000000" pitchFamily="50" charset="-52"/>
              </a:rPr>
              <a:t>, PHP, JavaScript, C</a:t>
            </a:r>
            <a:r>
              <a:rPr lang="ru-RU" sz="1200" dirty="0" smtClean="0">
                <a:solidFill>
                  <a:srgbClr val="4D4D4D"/>
                </a:solidFill>
                <a:latin typeface="Neris Thin" panose="00000300000000000000" pitchFamily="50" charset="-52"/>
              </a:rPr>
              <a:t>#;</a:t>
            </a:r>
          </a:p>
          <a:p>
            <a:pPr marL="171450" indent="-171450" algn="just">
              <a:lnSpc>
                <a:spcPts val="2200"/>
              </a:lnSpc>
              <a:buFont typeface="Symbol" panose="05050102010706020507" pitchFamily="18" charset="2"/>
              <a:buChar char=""/>
            </a:pPr>
            <a:r>
              <a:rPr lang="ru-RU" sz="1200" dirty="0">
                <a:solidFill>
                  <a:srgbClr val="4D4D4D"/>
                </a:solidFill>
                <a:latin typeface="Neris Thin" panose="00000300000000000000" pitchFamily="50" charset="-52"/>
              </a:rPr>
              <a:t>р</a:t>
            </a:r>
            <a:r>
              <a:rPr lang="ru-RU" sz="1200" dirty="0" smtClean="0">
                <a:solidFill>
                  <a:srgbClr val="4D4D4D"/>
                </a:solidFill>
                <a:latin typeface="Neris Thin" panose="00000300000000000000" pitchFamily="50" charset="-52"/>
              </a:rPr>
              <a:t>аботать с базами данных;</a:t>
            </a:r>
          </a:p>
          <a:p>
            <a:pPr marL="171450" indent="-171450" algn="just">
              <a:lnSpc>
                <a:spcPts val="2200"/>
              </a:lnSpc>
              <a:buFont typeface="Symbol" panose="05050102010706020507" pitchFamily="18" charset="2"/>
              <a:buChar char=""/>
            </a:pPr>
            <a:r>
              <a:rPr lang="ru-RU" sz="1200" dirty="0">
                <a:solidFill>
                  <a:srgbClr val="4D4D4D"/>
                </a:solidFill>
                <a:latin typeface="Neris Thin" panose="00000300000000000000" pitchFamily="50" charset="-52"/>
              </a:rPr>
              <a:t>з</a:t>
            </a:r>
            <a:r>
              <a:rPr lang="ru-RU" sz="1200" dirty="0" smtClean="0">
                <a:solidFill>
                  <a:srgbClr val="4D4D4D"/>
                </a:solidFill>
                <a:latin typeface="Neris Thin" panose="00000300000000000000" pitchFamily="50" charset="-52"/>
              </a:rPr>
              <a:t>нать язык </a:t>
            </a:r>
            <a:r>
              <a:rPr lang="en-US" sz="1200" dirty="0" smtClean="0">
                <a:solidFill>
                  <a:srgbClr val="4D4D4D"/>
                </a:solidFill>
                <a:latin typeface="Neris Thin" panose="00000300000000000000" pitchFamily="50" charset="-52"/>
              </a:rPr>
              <a:t>HTML, CSS</a:t>
            </a:r>
            <a:r>
              <a:rPr lang="ru-RU" sz="1200" dirty="0" smtClean="0">
                <a:solidFill>
                  <a:srgbClr val="4D4D4D"/>
                </a:solidFill>
                <a:latin typeface="Neris Thin" panose="00000300000000000000" pitchFamily="50" charset="-52"/>
              </a:rPr>
              <a:t>;</a:t>
            </a:r>
          </a:p>
          <a:p>
            <a:pPr marL="171450" indent="-171450" algn="just">
              <a:lnSpc>
                <a:spcPts val="2200"/>
              </a:lnSpc>
              <a:buFont typeface="Symbol" panose="05050102010706020507" pitchFamily="18" charset="2"/>
              <a:buChar char=""/>
            </a:pPr>
            <a:r>
              <a:rPr lang="ru-RU" sz="1200" dirty="0">
                <a:solidFill>
                  <a:srgbClr val="4D4D4D"/>
                </a:solidFill>
                <a:latin typeface="Neris Thin" panose="00000300000000000000" pitchFamily="50" charset="-52"/>
              </a:rPr>
              <a:t>в</a:t>
            </a:r>
            <a:r>
              <a:rPr lang="ru-RU" sz="1200" dirty="0" smtClean="0">
                <a:solidFill>
                  <a:srgbClr val="4D4D4D"/>
                </a:solidFill>
                <a:latin typeface="Neris Thin" panose="00000300000000000000" pitchFamily="50" charset="-52"/>
              </a:rPr>
              <a:t>ладеть техническим английским;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5640502" y="4206585"/>
            <a:ext cx="5090081" cy="901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200"/>
              </a:lnSpc>
            </a:pPr>
            <a:r>
              <a:rPr lang="ru-RU" sz="1200" dirty="0" smtClean="0">
                <a:solidFill>
                  <a:srgbClr val="4D4D4D"/>
                </a:solidFill>
                <a:latin typeface="Neris Thin" panose="00000300000000000000" pitchFamily="50" charset="-52"/>
              </a:rPr>
              <a:t>Кроме </a:t>
            </a:r>
            <a:r>
              <a:rPr lang="ru-RU" sz="1200" dirty="0">
                <a:solidFill>
                  <a:srgbClr val="4D4D4D"/>
                </a:solidFill>
                <a:latin typeface="Neris Thin" panose="00000300000000000000" pitchFamily="50" charset="-52"/>
              </a:rPr>
              <a:t>знаний и навыков, разработчик должен одновременно обладать аналитическим складом ума и иметь творческую жилку, быть усидчивым, терпеливым и целеустремленным.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3115" y="19456"/>
            <a:ext cx="0" cy="6840000"/>
          </a:xfrm>
          <a:prstGeom prst="line">
            <a:avLst/>
          </a:prstGeom>
          <a:ln w="15875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Овал 25"/>
          <p:cNvSpPr/>
          <p:nvPr/>
        </p:nvSpPr>
        <p:spPr>
          <a:xfrm>
            <a:off x="503947" y="1979582"/>
            <a:ext cx="194554" cy="194554"/>
          </a:xfrm>
          <a:prstGeom prst="ellipse">
            <a:avLst/>
          </a:prstGeom>
          <a:solidFill>
            <a:srgbClr val="EA354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/>
          <p:cNvSpPr/>
          <p:nvPr/>
        </p:nvSpPr>
        <p:spPr>
          <a:xfrm>
            <a:off x="503947" y="2641061"/>
            <a:ext cx="194554" cy="194554"/>
          </a:xfrm>
          <a:prstGeom prst="ellipse">
            <a:avLst/>
          </a:prstGeom>
          <a:solidFill>
            <a:srgbClr val="EA354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503947" y="3302540"/>
            <a:ext cx="194554" cy="19455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/>
          <p:cNvSpPr/>
          <p:nvPr/>
        </p:nvSpPr>
        <p:spPr>
          <a:xfrm>
            <a:off x="503947" y="3964019"/>
            <a:ext cx="194554" cy="194554"/>
          </a:xfrm>
          <a:prstGeom prst="ellipse">
            <a:avLst/>
          </a:prstGeom>
          <a:solidFill>
            <a:srgbClr val="EA354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/>
          <p:cNvSpPr/>
          <p:nvPr/>
        </p:nvSpPr>
        <p:spPr>
          <a:xfrm>
            <a:off x="503947" y="4625498"/>
            <a:ext cx="194554" cy="194554"/>
          </a:xfrm>
          <a:prstGeom prst="ellipse">
            <a:avLst/>
          </a:prstGeom>
          <a:solidFill>
            <a:srgbClr val="EA354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411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/>
          <p:cNvSpPr/>
          <p:nvPr/>
        </p:nvSpPr>
        <p:spPr>
          <a:xfrm>
            <a:off x="1101012" y="1512174"/>
            <a:ext cx="466530" cy="466530"/>
          </a:xfrm>
          <a:prstGeom prst="ellipse">
            <a:avLst/>
          </a:prstGeom>
          <a:solidFill>
            <a:srgbClr val="F9C80E"/>
          </a:solidFill>
          <a:ln>
            <a:solidFill>
              <a:srgbClr val="4D4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136947" y="1483829"/>
            <a:ext cx="331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3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770935" y="1391496"/>
            <a:ext cx="93978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solidFill>
                  <a:srgbClr val="4D4D4D"/>
                </a:solidFill>
                <a:latin typeface="Neris Thin" panose="00000300000000000000" pitchFamily="50" charset="-52"/>
              </a:rPr>
              <a:t>HTML </a:t>
            </a:r>
            <a:r>
              <a:rPr lang="ru-RU" sz="2000" dirty="0">
                <a:solidFill>
                  <a:srgbClr val="4D4D4D"/>
                </a:solidFill>
                <a:latin typeface="Neris Thin" panose="00000300000000000000" pitchFamily="50" charset="-52"/>
              </a:rPr>
              <a:t>(HyperText Markup Language) – это язык гипертекстовой разметки, используется для структурирования и отображения веб-страницы и её </a:t>
            </a:r>
            <a:r>
              <a:rPr lang="ru-RU" sz="2000" dirty="0" smtClean="0">
                <a:solidFill>
                  <a:srgbClr val="4D4D4D"/>
                </a:solidFill>
                <a:latin typeface="Neris Thin" panose="00000300000000000000" pitchFamily="50" charset="-52"/>
              </a:rPr>
              <a:t>контента</a:t>
            </a:r>
            <a:endParaRPr lang="ru-RU" sz="2000" dirty="0">
              <a:solidFill>
                <a:srgbClr val="4D4D4D"/>
              </a:solidFill>
              <a:latin typeface="Neris Thin" panose="00000300000000000000" pitchFamily="50" charset="-52"/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1101012" y="2881780"/>
            <a:ext cx="466530" cy="466530"/>
          </a:xfrm>
          <a:prstGeom prst="ellipse">
            <a:avLst/>
          </a:prstGeom>
          <a:solidFill>
            <a:srgbClr val="F9C80E"/>
          </a:solidFill>
          <a:ln>
            <a:solidFill>
              <a:srgbClr val="4D4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1128608" y="2849397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rPr>
              <a:t>4</a:t>
            </a:r>
            <a:endParaRPr lang="ru-RU" sz="2800" dirty="0">
              <a:solidFill>
                <a:schemeClr val="tx1">
                  <a:lumMod val="85000"/>
                  <a:lumOff val="15000"/>
                </a:schemeClr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770935" y="2607213"/>
            <a:ext cx="949017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solidFill>
                  <a:srgbClr val="4D4D4D"/>
                </a:solidFill>
                <a:latin typeface="Neris Thin" panose="00000300000000000000" pitchFamily="50" charset="-52"/>
              </a:rPr>
              <a:t>CSS </a:t>
            </a:r>
            <a:r>
              <a:rPr lang="ru-RU" sz="2000" dirty="0">
                <a:solidFill>
                  <a:srgbClr val="4D4D4D"/>
                </a:solidFill>
                <a:latin typeface="Neris Thin" panose="00000300000000000000" pitchFamily="50" charset="-52"/>
              </a:rPr>
              <a:t>(</a:t>
            </a:r>
            <a:r>
              <a:rPr lang="ru-RU" sz="2000" dirty="0" err="1">
                <a:solidFill>
                  <a:srgbClr val="4D4D4D"/>
                </a:solidFill>
                <a:latin typeface="Neris Thin" panose="00000300000000000000" pitchFamily="50" charset="-52"/>
              </a:rPr>
              <a:t>Cascading</a:t>
            </a:r>
            <a:r>
              <a:rPr lang="ru-RU" sz="2000" dirty="0">
                <a:solidFill>
                  <a:srgbClr val="4D4D4D"/>
                </a:solidFill>
                <a:latin typeface="Neris Thin" panose="00000300000000000000" pitchFamily="50" charset="-52"/>
              </a:rPr>
              <a:t> Style </a:t>
            </a:r>
            <a:r>
              <a:rPr lang="ru-RU" sz="2000" dirty="0" err="1">
                <a:solidFill>
                  <a:srgbClr val="4D4D4D"/>
                </a:solidFill>
                <a:latin typeface="Neris Thin" panose="00000300000000000000" pitchFamily="50" charset="-52"/>
              </a:rPr>
              <a:t>Sheets</a:t>
            </a:r>
            <a:r>
              <a:rPr lang="ru-RU" sz="2000" dirty="0">
                <a:solidFill>
                  <a:srgbClr val="4D4D4D"/>
                </a:solidFill>
                <a:latin typeface="Neris Thin" panose="00000300000000000000" pitchFamily="50" charset="-52"/>
              </a:rPr>
              <a:t>) – это язык «каскадных таблиц стилей», используется для визуального оформления web-сайтов. Объекты, расположенные на странице, размещаются с помощью </a:t>
            </a:r>
            <a:r>
              <a:rPr lang="ru-RU" sz="2000" dirty="0" smtClean="0">
                <a:solidFill>
                  <a:srgbClr val="4D4D4D"/>
                </a:solidFill>
                <a:latin typeface="Neris Thin" panose="00000300000000000000" pitchFamily="50" charset="-52"/>
              </a:rPr>
              <a:t>HTML</a:t>
            </a:r>
            <a:endParaRPr lang="ru-RU" sz="2000" dirty="0">
              <a:solidFill>
                <a:srgbClr val="4D4D4D"/>
              </a:solidFill>
              <a:latin typeface="Neris Thin" panose="00000300000000000000" pitchFamily="50" charset="-52"/>
            </a:endParaRP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440" y="3701154"/>
            <a:ext cx="2860346" cy="2860346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</p:pic>
      <p:sp>
        <p:nvSpPr>
          <p:cNvPr id="23" name="TextBox 22"/>
          <p:cNvSpPr txBox="1"/>
          <p:nvPr/>
        </p:nvSpPr>
        <p:spPr>
          <a:xfrm>
            <a:off x="956685" y="403140"/>
            <a:ext cx="4498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rgbClr val="F9C80E"/>
                </a:solidFill>
                <a:latin typeface="Neris Black" panose="00000A00000000000000" pitchFamily="50" charset="-52"/>
              </a:rPr>
              <a:t>Какие бывают языки?</a:t>
            </a:r>
            <a:endParaRPr lang="ru-RU" sz="3200" dirty="0">
              <a:solidFill>
                <a:srgbClr val="F9C80E"/>
              </a:solidFill>
              <a:latin typeface="Neris Black" panose="00000A00000000000000" pitchFamily="50" charset="-52"/>
            </a:endParaRPr>
          </a:p>
        </p:txBody>
      </p:sp>
      <p:cxnSp>
        <p:nvCxnSpPr>
          <p:cNvPr id="24" name="Прямая соединительная линия 23"/>
          <p:cNvCxnSpPr/>
          <p:nvPr/>
        </p:nvCxnSpPr>
        <p:spPr>
          <a:xfrm>
            <a:off x="603115" y="19456"/>
            <a:ext cx="0" cy="6840000"/>
          </a:xfrm>
          <a:prstGeom prst="line">
            <a:avLst/>
          </a:prstGeom>
          <a:ln w="15875" cap="rnd">
            <a:solidFill>
              <a:srgbClr val="4D4D4D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503947" y="1979582"/>
            <a:ext cx="194554" cy="194554"/>
          </a:xfrm>
          <a:prstGeom prst="ellipse">
            <a:avLst/>
          </a:prstGeom>
          <a:solidFill>
            <a:schemeClr val="bg1"/>
          </a:solidFill>
          <a:ln w="19050">
            <a:solidFill>
              <a:srgbClr val="4D4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03947" y="2641061"/>
            <a:ext cx="194554" cy="194554"/>
          </a:xfrm>
          <a:prstGeom prst="ellipse">
            <a:avLst/>
          </a:prstGeom>
          <a:solidFill>
            <a:srgbClr val="F9F9F9"/>
          </a:solidFill>
          <a:ln w="19050">
            <a:solidFill>
              <a:srgbClr val="4D4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/>
          <p:cNvSpPr/>
          <p:nvPr/>
        </p:nvSpPr>
        <p:spPr>
          <a:xfrm>
            <a:off x="503947" y="3302540"/>
            <a:ext cx="194554" cy="194554"/>
          </a:xfrm>
          <a:prstGeom prst="ellipse">
            <a:avLst/>
          </a:prstGeom>
          <a:solidFill>
            <a:srgbClr val="F9F9F9"/>
          </a:solidFill>
          <a:ln w="19050">
            <a:solidFill>
              <a:srgbClr val="4D4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503947" y="3964019"/>
            <a:ext cx="194554" cy="194554"/>
          </a:xfrm>
          <a:prstGeom prst="ellipse">
            <a:avLst/>
          </a:prstGeom>
          <a:solidFill>
            <a:srgbClr val="F9C80E"/>
          </a:solidFill>
          <a:ln w="19050">
            <a:solidFill>
              <a:srgbClr val="4D4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/>
          <p:cNvSpPr/>
          <p:nvPr/>
        </p:nvSpPr>
        <p:spPr>
          <a:xfrm>
            <a:off x="503947" y="4625498"/>
            <a:ext cx="194554" cy="194554"/>
          </a:xfrm>
          <a:prstGeom prst="ellipse">
            <a:avLst/>
          </a:prstGeom>
          <a:solidFill>
            <a:srgbClr val="F9F9F9"/>
          </a:solidFill>
          <a:ln w="19050">
            <a:solidFill>
              <a:srgbClr val="4D4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153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960752" y="519776"/>
            <a:ext cx="87960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rgbClr val="4D4D4D"/>
                </a:solidFill>
                <a:latin typeface="Franklin Gothic Heavy" panose="020B0903020102020204" pitchFamily="34" charset="0"/>
              </a:rPr>
              <a:t>Какие используют редакторы для написания сайтов?</a:t>
            </a:r>
            <a:endParaRPr lang="ru-RU" sz="3200" dirty="0">
              <a:solidFill>
                <a:srgbClr val="4D4D4D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1101012" y="2212567"/>
            <a:ext cx="466530" cy="466530"/>
          </a:xfrm>
          <a:prstGeom prst="ellipse">
            <a:avLst/>
          </a:prstGeom>
          <a:solidFill>
            <a:srgbClr val="662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Neris Black" panose="00000A00000000000000" pitchFamily="50" charset="-5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36947" y="2184222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Neris Black" panose="00000A00000000000000" pitchFamily="50" charset="-52"/>
              </a:rPr>
              <a:t>1</a:t>
            </a:r>
          </a:p>
        </p:txBody>
      </p:sp>
      <p:sp>
        <p:nvSpPr>
          <p:cNvPr id="18" name="Овал 17"/>
          <p:cNvSpPr/>
          <p:nvPr/>
        </p:nvSpPr>
        <p:spPr>
          <a:xfrm>
            <a:off x="1101012" y="2927036"/>
            <a:ext cx="466530" cy="466530"/>
          </a:xfrm>
          <a:prstGeom prst="ellipse">
            <a:avLst/>
          </a:prstGeom>
          <a:solidFill>
            <a:srgbClr val="662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Neris Black" panose="00000A00000000000000" pitchFamily="50" charset="-52"/>
            </a:endParaRPr>
          </a:p>
        </p:txBody>
      </p:sp>
      <p:sp>
        <p:nvSpPr>
          <p:cNvPr id="19" name="Овал 18"/>
          <p:cNvSpPr/>
          <p:nvPr/>
        </p:nvSpPr>
        <p:spPr>
          <a:xfrm>
            <a:off x="1101012" y="3641505"/>
            <a:ext cx="466530" cy="466530"/>
          </a:xfrm>
          <a:prstGeom prst="ellipse">
            <a:avLst/>
          </a:prstGeom>
          <a:solidFill>
            <a:srgbClr val="662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Neris Black" panose="00000A00000000000000" pitchFamily="50" charset="-52"/>
            </a:endParaRPr>
          </a:p>
        </p:txBody>
      </p:sp>
      <p:sp>
        <p:nvSpPr>
          <p:cNvPr id="20" name="Овал 19"/>
          <p:cNvSpPr/>
          <p:nvPr/>
        </p:nvSpPr>
        <p:spPr>
          <a:xfrm>
            <a:off x="1101012" y="4355974"/>
            <a:ext cx="466530" cy="466530"/>
          </a:xfrm>
          <a:prstGeom prst="ellipse">
            <a:avLst/>
          </a:prstGeom>
          <a:solidFill>
            <a:srgbClr val="662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Neris Black" panose="00000A00000000000000" pitchFamily="50" charset="-5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36947" y="2898691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Neris Black" panose="00000A00000000000000" pitchFamily="50" charset="-52"/>
              </a:rPr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36947" y="3612406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Neris Black" panose="00000A00000000000000" pitchFamily="50" charset="-52"/>
              </a:rPr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36947" y="4330972"/>
            <a:ext cx="413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Neris Black" panose="00000A00000000000000" pitchFamily="50" charset="-52"/>
              </a:rPr>
              <a:t>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894607" y="2245777"/>
            <a:ext cx="2237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4D4D4D"/>
                </a:solidFill>
                <a:latin typeface="Neris Thin" panose="00000300000000000000" pitchFamily="50" charset="-52"/>
              </a:rPr>
              <a:t>Visual Studio Code</a:t>
            </a:r>
            <a:endParaRPr lang="ru-RU" sz="2000" dirty="0">
              <a:solidFill>
                <a:srgbClr val="4D4D4D"/>
              </a:solidFill>
              <a:latin typeface="Neris Thin" panose="00000300000000000000" pitchFamily="50" charset="-5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94607" y="2960246"/>
            <a:ext cx="1972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4D4D4D"/>
                </a:solidFill>
                <a:latin typeface="Neris Thin" panose="00000300000000000000" pitchFamily="50" charset="-52"/>
              </a:rPr>
              <a:t>Sublime Text (3)</a:t>
            </a:r>
            <a:endParaRPr lang="ru-RU" sz="2000" dirty="0">
              <a:solidFill>
                <a:srgbClr val="4D4D4D"/>
              </a:solidFill>
              <a:latin typeface="Neris Thin" panose="00000300000000000000" pitchFamily="50" charset="-5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94607" y="3674715"/>
            <a:ext cx="787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4D4D4D"/>
                </a:solidFill>
                <a:latin typeface="Neris Thin" panose="00000300000000000000" pitchFamily="50" charset="-52"/>
              </a:rPr>
              <a:t>Atom</a:t>
            </a:r>
            <a:endParaRPr lang="ru-RU" sz="2000" dirty="0">
              <a:solidFill>
                <a:srgbClr val="4D4D4D"/>
              </a:solidFill>
              <a:latin typeface="Neris Thin" panose="00000300000000000000" pitchFamily="50" charset="-5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94607" y="4389184"/>
            <a:ext cx="1438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4D4D4D"/>
                </a:solidFill>
                <a:latin typeface="Neris Thin" panose="00000300000000000000" pitchFamily="50" charset="-52"/>
              </a:rPr>
              <a:t>Notepad++</a:t>
            </a:r>
            <a:endParaRPr lang="ru-RU" sz="2000" dirty="0">
              <a:solidFill>
                <a:srgbClr val="4D4D4D"/>
              </a:solidFill>
              <a:latin typeface="Neris Thin" panose="00000300000000000000" pitchFamily="50" charset="-52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603115" y="19456"/>
            <a:ext cx="0" cy="6840000"/>
          </a:xfrm>
          <a:prstGeom prst="line">
            <a:avLst/>
          </a:prstGeom>
          <a:ln w="15875" cap="rnd">
            <a:solidFill>
              <a:srgbClr val="4D4D4D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503947" y="1979582"/>
            <a:ext cx="194554" cy="194554"/>
          </a:xfrm>
          <a:prstGeom prst="ellipse">
            <a:avLst/>
          </a:prstGeom>
          <a:solidFill>
            <a:schemeClr val="bg1"/>
          </a:solidFill>
          <a:ln w="19050">
            <a:solidFill>
              <a:srgbClr val="4D4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/>
          <p:cNvSpPr/>
          <p:nvPr/>
        </p:nvSpPr>
        <p:spPr>
          <a:xfrm>
            <a:off x="503947" y="2641061"/>
            <a:ext cx="194554" cy="194554"/>
          </a:xfrm>
          <a:prstGeom prst="ellipse">
            <a:avLst/>
          </a:prstGeom>
          <a:solidFill>
            <a:srgbClr val="F9F9F9"/>
          </a:solidFill>
          <a:ln w="19050">
            <a:solidFill>
              <a:srgbClr val="4D4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/>
          <p:cNvSpPr/>
          <p:nvPr/>
        </p:nvSpPr>
        <p:spPr>
          <a:xfrm>
            <a:off x="503947" y="3302540"/>
            <a:ext cx="194554" cy="194554"/>
          </a:xfrm>
          <a:prstGeom prst="ellipse">
            <a:avLst/>
          </a:prstGeom>
          <a:solidFill>
            <a:srgbClr val="F9F9F9"/>
          </a:solidFill>
          <a:ln w="19050">
            <a:solidFill>
              <a:srgbClr val="4D4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503947" y="3964019"/>
            <a:ext cx="194554" cy="194554"/>
          </a:xfrm>
          <a:prstGeom prst="ellipse">
            <a:avLst/>
          </a:prstGeom>
          <a:solidFill>
            <a:srgbClr val="F9F9F9"/>
          </a:solidFill>
          <a:ln w="19050">
            <a:solidFill>
              <a:srgbClr val="4D4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вал 32"/>
          <p:cNvSpPr/>
          <p:nvPr/>
        </p:nvSpPr>
        <p:spPr>
          <a:xfrm>
            <a:off x="503947" y="4625498"/>
            <a:ext cx="194554" cy="194554"/>
          </a:xfrm>
          <a:prstGeom prst="ellipse">
            <a:avLst/>
          </a:prstGeom>
          <a:solidFill>
            <a:srgbClr val="662E9B"/>
          </a:solidFill>
          <a:ln w="19050">
            <a:solidFill>
              <a:srgbClr val="4D4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34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</TotalTime>
  <Words>291</Words>
  <Application>Microsoft Office PowerPoint</Application>
  <PresentationFormat>Широкоэкранный</PresentationFormat>
  <Paragraphs>40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Franklin Gothic Heavy</vt:lpstr>
      <vt:lpstr>Neris </vt:lpstr>
      <vt:lpstr>Neris Black</vt:lpstr>
      <vt:lpstr>Neris Thin</vt:lpstr>
      <vt:lpstr>Symbol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DNS</dc:creator>
  <cp:lastModifiedBy>DNS</cp:lastModifiedBy>
  <cp:revision>94</cp:revision>
  <dcterms:created xsi:type="dcterms:W3CDTF">2022-09-03T19:24:58Z</dcterms:created>
  <dcterms:modified xsi:type="dcterms:W3CDTF">2022-09-16T20:27:23Z</dcterms:modified>
</cp:coreProperties>
</file>