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325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58880"/>
            <a:ext cx="8229240" cy="2308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4186800"/>
            <a:ext cx="8229240" cy="2308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325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58880"/>
            <a:ext cx="4015800" cy="2308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58880"/>
            <a:ext cx="4015800" cy="2308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4186800"/>
            <a:ext cx="4015800" cy="2308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4186800"/>
            <a:ext cx="4015800" cy="2308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325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58880"/>
            <a:ext cx="8229240" cy="4839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58880"/>
            <a:ext cx="8229240" cy="4839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538640" y="1658880"/>
            <a:ext cx="6065640" cy="483984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38640" y="1658880"/>
            <a:ext cx="6065640" cy="4839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325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58880"/>
            <a:ext cx="8229240" cy="4840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325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58880"/>
            <a:ext cx="8229240" cy="4839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325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58880"/>
            <a:ext cx="4015800" cy="4839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58880"/>
            <a:ext cx="4015800" cy="4839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325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614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325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58880"/>
            <a:ext cx="4015800" cy="2308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4186800"/>
            <a:ext cx="4015800" cy="2308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58880"/>
            <a:ext cx="4015800" cy="4839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325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58880"/>
            <a:ext cx="8229240" cy="4840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325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58880"/>
            <a:ext cx="4015800" cy="4839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58880"/>
            <a:ext cx="4015800" cy="2308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4186800"/>
            <a:ext cx="4015800" cy="2308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325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58880"/>
            <a:ext cx="4015800" cy="2308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58880"/>
            <a:ext cx="4015800" cy="2308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4186800"/>
            <a:ext cx="8229240" cy="2308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325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58880"/>
            <a:ext cx="8229240" cy="2308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4186800"/>
            <a:ext cx="8229240" cy="2308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325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58880"/>
            <a:ext cx="4015800" cy="2308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58880"/>
            <a:ext cx="4015800" cy="2308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4186800"/>
            <a:ext cx="4015800" cy="2308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4186800"/>
            <a:ext cx="4015800" cy="2308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325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58880"/>
            <a:ext cx="8229240" cy="4839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58880"/>
            <a:ext cx="8229240" cy="4839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538640" y="1658880"/>
            <a:ext cx="6065640" cy="483984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38640" y="1658880"/>
            <a:ext cx="6065640" cy="4839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325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58880"/>
            <a:ext cx="8229240" cy="4839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325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58880"/>
            <a:ext cx="4015800" cy="4839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58880"/>
            <a:ext cx="4015800" cy="4839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325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614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325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58880"/>
            <a:ext cx="4015800" cy="2308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4186800"/>
            <a:ext cx="4015800" cy="2308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58880"/>
            <a:ext cx="4015800" cy="4839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325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58880"/>
            <a:ext cx="4015800" cy="4839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58880"/>
            <a:ext cx="4015800" cy="2308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4186800"/>
            <a:ext cx="4015800" cy="2308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325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58880"/>
            <a:ext cx="4015800" cy="2308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58880"/>
            <a:ext cx="4015800" cy="2308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4186800"/>
            <a:ext cx="8229240" cy="2308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6901560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/>
          </a:gradFill>
          <a:ln>
            <a:noFill/>
          </a:ln>
        </p:spPr>
      </p:sp>
      <p:sp>
        <p:nvSpPr>
          <p:cNvPr id="1" name="CustomShape 2"/>
          <p:cNvSpPr/>
          <p:nvPr/>
        </p:nvSpPr>
        <p:spPr>
          <a:xfrm flipH="1">
            <a:off x="-4680" y="16200"/>
            <a:ext cx="10925640" cy="6880680"/>
          </a:xfrm>
          <a:prstGeom prst="rect">
            <a:avLst/>
          </a:prstGeom>
          <a:gradFill>
            <a:gsLst>
              <a:gs pos="0">
                <a:srgbClr val="549fff"/>
              </a:gs>
              <a:gs pos="100000">
                <a:srgbClr val="003171"/>
              </a:gs>
            </a:gsLst>
            <a:path path="circle"/>
          </a:gradFill>
          <a:ln>
            <a:noFill/>
          </a:ln>
        </p:spPr>
      </p:sp>
      <p:sp>
        <p:nvSpPr>
          <p:cNvPr id="2" name="CustomShape 3"/>
          <p:cNvSpPr/>
          <p:nvPr/>
        </p:nvSpPr>
        <p:spPr>
          <a:xfrm flipH="1">
            <a:off x="14760" y="720"/>
            <a:ext cx="10500480" cy="6880680"/>
          </a:xfrm>
          <a:prstGeom prst="rect">
            <a:avLst/>
          </a:prstGeom>
          <a:gradFill>
            <a:gsLst>
              <a:gs pos="0">
                <a:srgbClr val="549fff"/>
              </a:gs>
              <a:gs pos="100000">
                <a:srgbClr val="003171"/>
              </a:gs>
            </a:gsLst>
            <a:path path="circle"/>
          </a:gradFill>
          <a:ln>
            <a:noFill/>
          </a:ln>
        </p:spPr>
      </p:sp>
      <p:sp>
        <p:nvSpPr>
          <p:cNvPr id="3" name="CustomShape 4"/>
          <p:cNvSpPr/>
          <p:nvPr/>
        </p:nvSpPr>
        <p:spPr>
          <a:xfrm>
            <a:off x="-846720" y="-720"/>
            <a:ext cx="2167200" cy="6906600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0"/>
          </a:gradFill>
          <a:ln>
            <a:noFill/>
          </a:ln>
        </p:spPr>
      </p:sp>
      <p:sp>
        <p:nvSpPr>
          <p:cNvPr id="4" name="CustomShape 5"/>
          <p:cNvSpPr/>
          <p:nvPr/>
        </p:nvSpPr>
        <p:spPr>
          <a:xfrm flipH="1" rot="10800000">
            <a:off x="-525240" y="-4680"/>
            <a:ext cx="1402920" cy="6906600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0"/>
          </a:gradFill>
          <a:ln>
            <a:noFill/>
          </a:ln>
        </p:spPr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82160" y="1656000"/>
            <a:ext cx="7050600" cy="1469520"/>
          </a:xfrm>
          <a:prstGeom prst="rect">
            <a:avLst/>
          </a:prstGeom>
        </p:spPr>
        <p:txBody>
          <a:bodyPr tIns="91440" bIns="91440" anchor="b"/>
          <a:p>
            <a:r>
              <a:rPr lang="en-US" sz="48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 flipH="1" rot="10800000">
            <a:off x="-348840" y="-4320"/>
            <a:ext cx="1723320" cy="6862320"/>
          </a:xfrm>
          <a:prstGeom prst="rect">
            <a:avLst/>
          </a:prstGeom>
          <a:gradFill>
            <a:gsLst>
              <a:gs pos="0">
                <a:srgbClr val="549fff"/>
              </a:gs>
              <a:gs pos="100000">
                <a:srgbClr val="003171"/>
              </a:gs>
            </a:gsLst>
            <a:path path="circle"/>
          </a:gradFill>
          <a:ln>
            <a:noFill/>
          </a:ln>
        </p:spPr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58880"/>
            <a:ext cx="8229240" cy="483984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Seventh Outline Level</a:t>
            </a:r>
            <a:endParaRPr/>
          </a:p>
        </p:txBody>
      </p:sp>
      <p:sp>
        <p:nvSpPr>
          <p:cNvPr id="43" name="CustomShape 3"/>
          <p:cNvSpPr/>
          <p:nvPr/>
        </p:nvSpPr>
        <p:spPr>
          <a:xfrm flipH="1" rot="10800000">
            <a:off x="-1118160" y="-3960"/>
            <a:ext cx="3100320" cy="6862320"/>
          </a:xfrm>
          <a:prstGeom prst="rect">
            <a:avLst/>
          </a:prstGeom>
          <a:gradFill>
            <a:gsLst>
              <a:gs pos="0">
                <a:srgbClr val="549fff"/>
              </a:gs>
              <a:gs pos="100000">
                <a:srgbClr val="003171"/>
              </a:gs>
            </a:gsLst>
            <a:path path="circle"/>
          </a:gradFill>
          <a:ln>
            <a:noFill/>
          </a:ln>
        </p:spPr>
      </p:sp>
      <p:sp>
        <p:nvSpPr>
          <p:cNvPr id="44" name="CustomShape 4"/>
          <p:cNvSpPr/>
          <p:nvPr/>
        </p:nvSpPr>
        <p:spPr>
          <a:xfrm rot="10800000">
            <a:off x="8089200" y="-6480"/>
            <a:ext cx="1100160" cy="6864480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/>
          </a:gradFill>
          <a:ln>
            <a:noFill/>
          </a:ln>
        </p:spPr>
      </p:sp>
      <p:sp>
        <p:nvSpPr>
          <p:cNvPr id="45" name="PlaceHolder 5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325520"/>
          </a:xfrm>
          <a:prstGeom prst="rect">
            <a:avLst/>
          </a:prstGeom>
        </p:spPr>
        <p:txBody>
          <a:bodyPr tIns="91440" bIns="91440" anchor="b"/>
          <a:p>
            <a:r>
              <a:rPr lang="en-US" sz="4000">
                <a:latin typeface="Arial"/>
              </a:rPr>
              <a:t>Click to edit the title text format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1082160" y="1797480"/>
            <a:ext cx="7050600" cy="1328040"/>
          </a:xfrm>
          <a:prstGeom prst="rect">
            <a:avLst/>
          </a:prstGeom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4800">
                <a:solidFill>
                  <a:srgbClr val="ffffff"/>
                </a:solidFill>
                <a:latin typeface="Trebuchet MS"/>
                <a:ea typeface="Trebuchet MS"/>
              </a:rPr>
              <a:t>Assimp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1082160" y="3231000"/>
            <a:ext cx="7035480" cy="4160520"/>
          </a:xfrm>
          <a:prstGeom prst="rect">
            <a:avLst/>
          </a:prstGeom>
        </p:spPr>
        <p:txBody>
          <a:bodyPr tIns="91440" bIns="91440"/>
          <a:p>
            <a:pPr algn="ctr"/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1658880"/>
            <a:ext cx="8229240" cy="416052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rebuchet MS"/>
                <a:ea typeface="Trebuchet MS"/>
              </a:rPr>
              <a:t>http://assimp.sourceforge.net/index.html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rebuchet MS"/>
                <a:ea typeface="Trebuchet MS"/>
              </a:rPr>
              <a:t>for Assimp documentation, go to: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rebuchet MS"/>
                <a:ea typeface="Trebuchet MS"/>
              </a:rPr>
              <a:t>http://assimp.sourceforge.net/lib_html/index.html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457200" y="272160"/>
            <a:ext cx="8229240" cy="1328040"/>
          </a:xfrm>
          <a:prstGeom prst="rect">
            <a:avLst/>
          </a:prstGeom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Trebuchet MS"/>
                <a:ea typeface="Trebuchet MS"/>
              </a:rPr>
              <a:t>Assimp Website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1658880"/>
            <a:ext cx="8229240" cy="46368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Trebuchet MS"/>
                <a:ea typeface="Trebuchet MS"/>
              </a:rPr>
              <a:t>To include Assimp in your project, you will need to use these includes: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15000"/>
              </a:lnSpc>
            </a:pPr>
            <a:r>
              <a:rPr lang="en-US" sz="3000">
                <a:solidFill>
                  <a:srgbClr val="000000"/>
                </a:solidFill>
                <a:latin typeface="Trebuchet MS"/>
                <a:ea typeface="Trebuchet MS"/>
              </a:rPr>
              <a:t>#include &lt;assimp/Importer.hpp&gt; </a:t>
            </a:r>
            <a:endParaRPr/>
          </a:p>
          <a:p>
            <a:pPr>
              <a:lnSpc>
                <a:spcPct val="115000"/>
              </a:lnSpc>
            </a:pPr>
            <a:r>
              <a:rPr lang="en-US" sz="3000">
                <a:solidFill>
                  <a:srgbClr val="000000"/>
                </a:solidFill>
                <a:latin typeface="Trebuchet MS"/>
                <a:ea typeface="Trebuchet MS"/>
              </a:rPr>
              <a:t>includes the importer, which is used to read our obj file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15000"/>
              </a:lnSpc>
            </a:pPr>
            <a:r>
              <a:rPr lang="en-US" sz="3000">
                <a:solidFill>
                  <a:srgbClr val="000000"/>
                </a:solidFill>
                <a:latin typeface="Trebuchet MS"/>
                <a:ea typeface="Trebuchet MS"/>
              </a:rPr>
              <a:t>#include &lt;assimp/scene.h&gt; </a:t>
            </a:r>
            <a:endParaRPr/>
          </a:p>
          <a:p>
            <a:pPr>
              <a:lnSpc>
                <a:spcPct val="115000"/>
              </a:lnSpc>
            </a:pPr>
            <a:r>
              <a:rPr lang="en-US" sz="3000">
                <a:solidFill>
                  <a:srgbClr val="000000"/>
                </a:solidFill>
                <a:latin typeface="Trebuchet MS"/>
                <a:ea typeface="Trebuchet MS"/>
              </a:rPr>
              <a:t>includes the aiScene object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457200" y="272160"/>
            <a:ext cx="8229240" cy="1328040"/>
          </a:xfrm>
          <a:prstGeom prst="rect">
            <a:avLst/>
          </a:prstGeom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Trebuchet MS"/>
                <a:ea typeface="Trebuchet MS"/>
              </a:rPr>
              <a:t>Assimp includes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1658880"/>
            <a:ext cx="8229240" cy="5162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15000"/>
              </a:lnSpc>
            </a:pPr>
            <a:r>
              <a:rPr lang="en-US" sz="3000">
                <a:solidFill>
                  <a:srgbClr val="000000"/>
                </a:solidFill>
                <a:latin typeface="Trebuchet MS"/>
                <a:ea typeface="Trebuchet MS"/>
              </a:rPr>
              <a:t>#include &lt;assimp/postprocess.h&gt; </a:t>
            </a:r>
            <a:endParaRPr/>
          </a:p>
          <a:p>
            <a:pPr>
              <a:lnSpc>
                <a:spcPct val="115000"/>
              </a:lnSpc>
            </a:pPr>
            <a:r>
              <a:rPr lang="en-US" sz="3000">
                <a:solidFill>
                  <a:srgbClr val="000000"/>
                </a:solidFill>
                <a:latin typeface="Trebuchet MS"/>
                <a:ea typeface="Trebuchet MS"/>
              </a:rPr>
              <a:t>includes the post-processing variables for the importer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15000"/>
              </a:lnSpc>
            </a:pPr>
            <a:r>
              <a:rPr lang="en-US" sz="3000">
                <a:solidFill>
                  <a:srgbClr val="000000"/>
                </a:solidFill>
                <a:latin typeface="Trebuchet MS"/>
                <a:ea typeface="Trebuchet MS"/>
              </a:rPr>
              <a:t>#include &lt;assimp/color4.h&gt; </a:t>
            </a:r>
            <a:endParaRPr/>
          </a:p>
          <a:p>
            <a:pPr>
              <a:lnSpc>
                <a:spcPct val="115000"/>
              </a:lnSpc>
            </a:pPr>
            <a:r>
              <a:rPr lang="en-US" sz="3000">
                <a:solidFill>
                  <a:srgbClr val="000000"/>
                </a:solidFill>
                <a:latin typeface="Trebuchet MS"/>
                <a:ea typeface="Trebuchet MS"/>
              </a:rPr>
              <a:t>includes the aiColor4 object, which is used to handle the colors from the mesh objects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457200" y="272160"/>
            <a:ext cx="8229240" cy="1328040"/>
          </a:xfrm>
          <a:prstGeom prst="rect">
            <a:avLst/>
          </a:prstGeom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Trebuchet MS"/>
                <a:ea typeface="Trebuchet MS"/>
              </a:rPr>
              <a:t>Assimp includes cont.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1658880"/>
            <a:ext cx="8229240" cy="52084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Trebuchet MS"/>
                <a:ea typeface="Trebuchet MS"/>
              </a:rPr>
              <a:t>The main class Assimp uses is aiScene.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Trebuchet MS"/>
                <a:ea typeface="Trebuchet MS"/>
              </a:rPr>
              <a:t>The aiScene class holds the data for the meshes, textures, materials, lights, etc.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Trebuchet MS"/>
                <a:ea typeface="Trebuchet MS"/>
              </a:rPr>
              <a:t>Using the importer's ReadFile function returns an instance of the aiScene class filled with all the data present in your obj file. (for ease of use, set the aiProcess_Triangulate flag when using ReadFile)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272160"/>
            <a:ext cx="8229240" cy="1328040"/>
          </a:xfrm>
          <a:prstGeom prst="rect">
            <a:avLst/>
          </a:prstGeom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Trebuchet MS"/>
                <a:ea typeface="Trebuchet MS"/>
              </a:rPr>
              <a:t>aiScene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1658880"/>
            <a:ext cx="8229240" cy="52084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Trebuchet MS"/>
                <a:ea typeface="Trebuchet MS"/>
              </a:rPr>
              <a:t>aiMesh** mMeshes - contains a 2-dimensional array of object meshes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Trebuchet MS"/>
                <a:ea typeface="Trebuchet MS"/>
              </a:rPr>
              <a:t>aiTexture** mTextures - contains a 2-dimensional array of textures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Trebuchet MS"/>
                <a:ea typeface="Trebuchet MS"/>
              </a:rPr>
              <a:t>int mNumMeshes and mNumTextures - contain the number of the respective objects in the scene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457200" y="272160"/>
            <a:ext cx="8229240" cy="1328040"/>
          </a:xfrm>
          <a:prstGeom prst="rect">
            <a:avLst/>
          </a:prstGeom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Trebuchet MS"/>
                <a:ea typeface="Trebuchet MS"/>
              </a:rPr>
              <a:t>Useful aiScene Members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1658880"/>
            <a:ext cx="8229240" cy="416052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Trebuchet MS"/>
                <a:ea typeface="Trebuchet MS"/>
              </a:rPr>
              <a:t>bool HasMeshes()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Trebuchet MS"/>
                <a:ea typeface="Trebuchet MS"/>
              </a:rPr>
              <a:t>bool HasTextures()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Trebuchet MS"/>
                <a:ea typeface="Trebuchet MS"/>
              </a:rPr>
              <a:t>bool HasMaterials()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Trebuchet MS"/>
                <a:ea typeface="Trebuchet MS"/>
              </a:rPr>
              <a:t>etc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Trebuchet MS"/>
                <a:ea typeface="Trebuchet MS"/>
              </a:rPr>
              <a:t>Return whether or not the instance of the aiScene object contain any of the respective object.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457200" y="198000"/>
            <a:ext cx="8229240" cy="1402200"/>
          </a:xfrm>
          <a:prstGeom prst="rect">
            <a:avLst/>
          </a:prstGeom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Trebuchet MS"/>
                <a:ea typeface="Trebuchet MS"/>
              </a:rPr>
              <a:t>Useful aiScene Members Cont.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1658880"/>
            <a:ext cx="8229240" cy="612216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Trebuchet MS"/>
                <a:ea typeface="Trebuchet MS"/>
              </a:rPr>
              <a:t>Contains the vertices, faces, colors, normals, and more that relate to an object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Trebuchet MS"/>
                <a:ea typeface="Trebuchet MS"/>
              </a:rPr>
              <a:t>Members: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Trebuchet MS"/>
                <a:ea typeface="Trebuchet MS"/>
              </a:rPr>
              <a:t>aiVector3D* mVertices (and mNumVertces)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Trebuchet MS"/>
                <a:ea typeface="Trebuchet MS"/>
              </a:rPr>
              <a:t>aiVector3D* mFaces (and mNumFaces)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Trebuchet MS"/>
                <a:ea typeface="Trebuchet MS"/>
              </a:rPr>
              <a:t>aiVector3D* mNormals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Trebuchet MS"/>
                <a:ea typeface="Trebuchet MS"/>
              </a:rPr>
              <a:t>aiColor4D* mColors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Trebuchet MS"/>
                <a:ea typeface="Trebuchet MS"/>
              </a:rPr>
              <a:t>bool HasFaces()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Trebuchet MS"/>
                <a:ea typeface="Trebuchet MS"/>
              </a:rPr>
              <a:t>bool HasNormals()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457200" y="272160"/>
            <a:ext cx="8229240" cy="1328040"/>
          </a:xfrm>
          <a:prstGeom prst="rect">
            <a:avLst/>
          </a:prstGeom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Trebuchet MS"/>
                <a:ea typeface="Trebuchet MS"/>
              </a:rPr>
              <a:t>aiMesh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1658880"/>
            <a:ext cx="8229240" cy="416052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15000"/>
              </a:lnSpc>
            </a:pPr>
            <a:r>
              <a:rPr lang="en-US" sz="3000" u="sng">
                <a:solidFill>
                  <a:srgbClr val="00387e"/>
                </a:solidFill>
                <a:latin typeface="Trebuchet MS"/>
                <a:ea typeface="Trebuchet MS"/>
              </a:rPr>
              <a:t>http://ogldev.atspace.co.uk/www/tutorial22/tutorial22.html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15000"/>
              </a:lnSpc>
            </a:pPr>
            <a:r>
              <a:rPr lang="en-US" sz="3000" u="sng">
                <a:solidFill>
                  <a:srgbClr val="00387e"/>
                </a:solidFill>
                <a:latin typeface="Trebuchet MS"/>
                <a:ea typeface="Trebuchet MS"/>
              </a:rPr>
              <a:t>http://www.lighthouse3d.com/cg-topics/code-samples/importing-3d-models-with-assimp/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457200" y="272160"/>
            <a:ext cx="8229240" cy="1328040"/>
          </a:xfrm>
          <a:prstGeom prst="rect">
            <a:avLst/>
          </a:prstGeom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Trebuchet MS"/>
                <a:ea typeface="Trebuchet MS"/>
              </a:rPr>
              <a:t>Tutorials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