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521" r:id="rId3"/>
    <p:sldId id="516" r:id="rId4"/>
    <p:sldId id="518" r:id="rId5"/>
    <p:sldId id="519" r:id="rId6"/>
    <p:sldId id="520" r:id="rId7"/>
    <p:sldId id="52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3"/>
    <p:restoredTop sz="94751"/>
  </p:normalViewPr>
  <p:slideViewPr>
    <p:cSldViewPr snapToGrid="0">
      <p:cViewPr varScale="1">
        <p:scale>
          <a:sx n="119" d="100"/>
          <a:sy n="119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D7467B-ADC3-4B3F-BDE5-5A09387107A1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B8E4BA7-13DD-4D2A-B212-52373A6448B6}">
      <dgm:prSet/>
      <dgm:spPr/>
      <dgm:t>
        <a:bodyPr/>
        <a:lstStyle/>
        <a:p>
          <a:r>
            <a:rPr lang="fr-FR" i="0"/>
            <a:t>Technical outline</a:t>
          </a:r>
          <a:endParaRPr lang="en-US"/>
        </a:p>
      </dgm:t>
    </dgm:pt>
    <dgm:pt modelId="{D34AA2F7-55D9-4FEA-BA51-8B0AA249C040}" type="parTrans" cxnId="{BAEE33EB-B7C8-44FA-9931-1C6705AA5276}">
      <dgm:prSet/>
      <dgm:spPr/>
      <dgm:t>
        <a:bodyPr/>
        <a:lstStyle/>
        <a:p>
          <a:endParaRPr lang="en-US"/>
        </a:p>
      </dgm:t>
    </dgm:pt>
    <dgm:pt modelId="{C8ACFBBD-28D9-46B0-ADD4-04BAD2F5EE23}" type="sibTrans" cxnId="{BAEE33EB-B7C8-44FA-9931-1C6705AA5276}">
      <dgm:prSet/>
      <dgm:spPr/>
      <dgm:t>
        <a:bodyPr/>
        <a:lstStyle/>
        <a:p>
          <a:endParaRPr lang="en-US"/>
        </a:p>
      </dgm:t>
    </dgm:pt>
    <dgm:pt modelId="{C77B650C-3812-4CE7-A801-18FE46D4EC36}">
      <dgm:prSet/>
      <dgm:spPr/>
      <dgm:t>
        <a:bodyPr/>
        <a:lstStyle/>
        <a:p>
          <a:r>
            <a:rPr lang="fr-FR" i="0"/>
            <a:t>Setups in Snowflake</a:t>
          </a:r>
          <a:endParaRPr lang="en-US"/>
        </a:p>
      </dgm:t>
    </dgm:pt>
    <dgm:pt modelId="{3B033579-EA79-4D70-AC40-E55D0737D7BD}" type="parTrans" cxnId="{5F272766-857E-45B9-964C-25BBA60B5F74}">
      <dgm:prSet/>
      <dgm:spPr/>
      <dgm:t>
        <a:bodyPr/>
        <a:lstStyle/>
        <a:p>
          <a:endParaRPr lang="en-US"/>
        </a:p>
      </dgm:t>
    </dgm:pt>
    <dgm:pt modelId="{26305258-414A-48F3-8E81-5041CBBE4D0C}" type="sibTrans" cxnId="{5F272766-857E-45B9-964C-25BBA60B5F74}">
      <dgm:prSet/>
      <dgm:spPr/>
      <dgm:t>
        <a:bodyPr/>
        <a:lstStyle/>
        <a:p>
          <a:endParaRPr lang="en-US"/>
        </a:p>
      </dgm:t>
    </dgm:pt>
    <dgm:pt modelId="{7EC3AE99-0750-49E0-9473-9D4674FAC602}" type="pres">
      <dgm:prSet presAssocID="{15D7467B-ADC3-4B3F-BDE5-5A09387107A1}" presName="root" presStyleCnt="0">
        <dgm:presLayoutVars>
          <dgm:dir/>
          <dgm:resizeHandles val="exact"/>
        </dgm:presLayoutVars>
      </dgm:prSet>
      <dgm:spPr/>
    </dgm:pt>
    <dgm:pt modelId="{D795FA62-43C5-4CDB-A835-CDA6ABDC441B}" type="pres">
      <dgm:prSet presAssocID="{DB8E4BA7-13DD-4D2A-B212-52373A6448B6}" presName="compNode" presStyleCnt="0"/>
      <dgm:spPr/>
    </dgm:pt>
    <dgm:pt modelId="{311FAC89-FBED-42BC-92D4-ECE083C0C0EB}" type="pres">
      <dgm:prSet presAssocID="{DB8E4BA7-13DD-4D2A-B212-52373A6448B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DEE287E7-5EEE-4AA3-A0CF-6A8A3314B0C9}" type="pres">
      <dgm:prSet presAssocID="{DB8E4BA7-13DD-4D2A-B212-52373A6448B6}" presName="spaceRect" presStyleCnt="0"/>
      <dgm:spPr/>
    </dgm:pt>
    <dgm:pt modelId="{B7EDFF3A-29EF-4366-88B4-F071801D81EC}" type="pres">
      <dgm:prSet presAssocID="{DB8E4BA7-13DD-4D2A-B212-52373A6448B6}" presName="textRect" presStyleLbl="revTx" presStyleIdx="0" presStyleCnt="2">
        <dgm:presLayoutVars>
          <dgm:chMax val="1"/>
          <dgm:chPref val="1"/>
        </dgm:presLayoutVars>
      </dgm:prSet>
      <dgm:spPr/>
    </dgm:pt>
    <dgm:pt modelId="{9923EACA-6EE6-4426-AB0F-E9EB9F8929C9}" type="pres">
      <dgm:prSet presAssocID="{C8ACFBBD-28D9-46B0-ADD4-04BAD2F5EE23}" presName="sibTrans" presStyleCnt="0"/>
      <dgm:spPr/>
    </dgm:pt>
    <dgm:pt modelId="{E8C4B5C2-6B73-45BA-BAA3-D1061FD2387B}" type="pres">
      <dgm:prSet presAssocID="{C77B650C-3812-4CE7-A801-18FE46D4EC36}" presName="compNode" presStyleCnt="0"/>
      <dgm:spPr/>
    </dgm:pt>
    <dgm:pt modelId="{DB38F1C1-D029-4642-BE6E-3E672293B8BC}" type="pres">
      <dgm:prSet presAssocID="{C77B650C-3812-4CE7-A801-18FE46D4EC3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con de neige"/>
        </a:ext>
      </dgm:extLst>
    </dgm:pt>
    <dgm:pt modelId="{FC624FEE-3A15-4D23-A46D-67D0F3FB676A}" type="pres">
      <dgm:prSet presAssocID="{C77B650C-3812-4CE7-A801-18FE46D4EC36}" presName="spaceRect" presStyleCnt="0"/>
      <dgm:spPr/>
    </dgm:pt>
    <dgm:pt modelId="{CF66AA53-995B-4D42-9CF6-651E81FB1096}" type="pres">
      <dgm:prSet presAssocID="{C77B650C-3812-4CE7-A801-18FE46D4EC3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B1D8529-DBF2-48B2-B4DA-63F7198E1073}" type="presOf" srcId="{DB8E4BA7-13DD-4D2A-B212-52373A6448B6}" destId="{B7EDFF3A-29EF-4366-88B4-F071801D81EC}" srcOrd="0" destOrd="0" presId="urn:microsoft.com/office/officeart/2018/2/layout/IconLabelList"/>
    <dgm:cxn modelId="{5F272766-857E-45B9-964C-25BBA60B5F74}" srcId="{15D7467B-ADC3-4B3F-BDE5-5A09387107A1}" destId="{C77B650C-3812-4CE7-A801-18FE46D4EC36}" srcOrd="1" destOrd="0" parTransId="{3B033579-EA79-4D70-AC40-E55D0737D7BD}" sibTransId="{26305258-414A-48F3-8E81-5041CBBE4D0C}"/>
    <dgm:cxn modelId="{B3ACFF92-1004-49DF-9968-9F231F0B2805}" type="presOf" srcId="{C77B650C-3812-4CE7-A801-18FE46D4EC36}" destId="{CF66AA53-995B-4D42-9CF6-651E81FB1096}" srcOrd="0" destOrd="0" presId="urn:microsoft.com/office/officeart/2018/2/layout/IconLabelList"/>
    <dgm:cxn modelId="{E959F1C9-42E0-4F53-BBCA-999C6BB5E771}" type="presOf" srcId="{15D7467B-ADC3-4B3F-BDE5-5A09387107A1}" destId="{7EC3AE99-0750-49E0-9473-9D4674FAC602}" srcOrd="0" destOrd="0" presId="urn:microsoft.com/office/officeart/2018/2/layout/IconLabelList"/>
    <dgm:cxn modelId="{BAEE33EB-B7C8-44FA-9931-1C6705AA5276}" srcId="{15D7467B-ADC3-4B3F-BDE5-5A09387107A1}" destId="{DB8E4BA7-13DD-4D2A-B212-52373A6448B6}" srcOrd="0" destOrd="0" parTransId="{D34AA2F7-55D9-4FEA-BA51-8B0AA249C040}" sibTransId="{C8ACFBBD-28D9-46B0-ADD4-04BAD2F5EE23}"/>
    <dgm:cxn modelId="{78261B30-B430-4175-94F5-042145042314}" type="presParOf" srcId="{7EC3AE99-0750-49E0-9473-9D4674FAC602}" destId="{D795FA62-43C5-4CDB-A835-CDA6ABDC441B}" srcOrd="0" destOrd="0" presId="urn:microsoft.com/office/officeart/2018/2/layout/IconLabelList"/>
    <dgm:cxn modelId="{22726603-BC3F-4ABB-A590-458AAF87370B}" type="presParOf" srcId="{D795FA62-43C5-4CDB-A835-CDA6ABDC441B}" destId="{311FAC89-FBED-42BC-92D4-ECE083C0C0EB}" srcOrd="0" destOrd="0" presId="urn:microsoft.com/office/officeart/2018/2/layout/IconLabelList"/>
    <dgm:cxn modelId="{0D13B27D-4740-428E-965A-1B2657EB37AD}" type="presParOf" srcId="{D795FA62-43C5-4CDB-A835-CDA6ABDC441B}" destId="{DEE287E7-5EEE-4AA3-A0CF-6A8A3314B0C9}" srcOrd="1" destOrd="0" presId="urn:microsoft.com/office/officeart/2018/2/layout/IconLabelList"/>
    <dgm:cxn modelId="{DF4E133E-15A0-430D-ABF3-F9804B48FC1F}" type="presParOf" srcId="{D795FA62-43C5-4CDB-A835-CDA6ABDC441B}" destId="{B7EDFF3A-29EF-4366-88B4-F071801D81EC}" srcOrd="2" destOrd="0" presId="urn:microsoft.com/office/officeart/2018/2/layout/IconLabelList"/>
    <dgm:cxn modelId="{CC31E10B-B737-4077-8A7B-7906F4F37FA6}" type="presParOf" srcId="{7EC3AE99-0750-49E0-9473-9D4674FAC602}" destId="{9923EACA-6EE6-4426-AB0F-E9EB9F8929C9}" srcOrd="1" destOrd="0" presId="urn:microsoft.com/office/officeart/2018/2/layout/IconLabelList"/>
    <dgm:cxn modelId="{17E7CABB-09E9-43E8-9556-E8FDC8D9CF80}" type="presParOf" srcId="{7EC3AE99-0750-49E0-9473-9D4674FAC602}" destId="{E8C4B5C2-6B73-45BA-BAA3-D1061FD2387B}" srcOrd="2" destOrd="0" presId="urn:microsoft.com/office/officeart/2018/2/layout/IconLabelList"/>
    <dgm:cxn modelId="{F274F36B-3E63-48D6-8675-101EF4F53BF1}" type="presParOf" srcId="{E8C4B5C2-6B73-45BA-BAA3-D1061FD2387B}" destId="{DB38F1C1-D029-4642-BE6E-3E672293B8BC}" srcOrd="0" destOrd="0" presId="urn:microsoft.com/office/officeart/2018/2/layout/IconLabelList"/>
    <dgm:cxn modelId="{135F53C2-51C0-41A9-BB55-AE0E5681C897}" type="presParOf" srcId="{E8C4B5C2-6B73-45BA-BAA3-D1061FD2387B}" destId="{FC624FEE-3A15-4D23-A46D-67D0F3FB676A}" srcOrd="1" destOrd="0" presId="urn:microsoft.com/office/officeart/2018/2/layout/IconLabelList"/>
    <dgm:cxn modelId="{41FE4E03-1351-4B67-AF5B-48E54C769572}" type="presParOf" srcId="{E8C4B5C2-6B73-45BA-BAA3-D1061FD2387B}" destId="{CF66AA53-995B-4D42-9CF6-651E81FB109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FAC89-FBED-42BC-92D4-ECE083C0C0EB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DFF3A-29EF-4366-88B4-F071801D81EC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i="0" kern="1200"/>
            <a:t>Technical outline</a:t>
          </a:r>
          <a:endParaRPr lang="en-US" sz="3900" kern="1200"/>
        </a:p>
      </dsp:txBody>
      <dsp:txXfrm>
        <a:off x="559800" y="3022743"/>
        <a:ext cx="4320000" cy="720000"/>
      </dsp:txXfrm>
    </dsp:sp>
    <dsp:sp modelId="{DB38F1C1-D029-4642-BE6E-3E672293B8BC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6AA53-995B-4D42-9CF6-651E81FB1096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900" i="0" kern="1200"/>
            <a:t>Setups in Snowflake</a:t>
          </a:r>
          <a:endParaRPr lang="en-US" sz="3900" kern="1200"/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E4D86-7A46-A90A-0692-9488FEE83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621935-AB2A-29E2-D76C-1F9BE9FE4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54EE58-4ACE-DB1A-02F8-1326C08C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7FEE-5DE6-8A4E-BB64-20F4FBF2729C}" type="datetimeFigureOut">
              <a:rPr lang="fr-FR" smtClean="0"/>
              <a:t>10/10/2025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5AD63B-9BC2-8879-F9A9-857760668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DEDD49-C31E-2051-049D-7C19F1BBB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A5FF-650F-5F4A-80EC-34777C253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5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34D7D-1427-9D07-EC24-CB8CDBE0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1B2BC-321D-5AC2-016C-C2FA4A020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411E67-68F3-40A4-2DB6-944D63FD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7FEE-5DE6-8A4E-BB64-20F4FBF2729C}" type="datetimeFigureOut">
              <a:rPr lang="fr-FR" smtClean="0"/>
              <a:t>10/10/2025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39135C-2BE0-96D9-F972-AAC399C8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573F02-96EB-A062-A2A9-95E63965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A5FF-650F-5F4A-80EC-34777C253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14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2F431E-7E67-044C-AFFD-DA90D204D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85B06D-28B5-43B8-7239-DDE6962E9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DA2D58-9602-66D3-D98C-D970117C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7FEE-5DE6-8A4E-BB64-20F4FBF2729C}" type="datetimeFigureOut">
              <a:rPr lang="fr-FR" smtClean="0"/>
              <a:t>10/10/2025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C09C0D-56B1-B97F-56C2-A5219C107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088AD5-FF42-C633-ECCE-0F354A07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A5FF-650F-5F4A-80EC-34777C253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644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 2 1">
  <p:cSld name="Standard slide 2 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/>
          <p:nvPr/>
        </p:nvSpPr>
        <p:spPr>
          <a:xfrm>
            <a:off x="0" y="0"/>
            <a:ext cx="12192000" cy="1434000"/>
          </a:xfrm>
          <a:prstGeom prst="rect">
            <a:avLst/>
          </a:prstGeom>
          <a:solidFill>
            <a:srgbClr val="00224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3"/>
          <p:cNvSpPr txBox="1">
            <a:spLocks noGrp="1"/>
          </p:cNvSpPr>
          <p:nvPr>
            <p:ph type="ctrTitle"/>
          </p:nvPr>
        </p:nvSpPr>
        <p:spPr>
          <a:xfrm>
            <a:off x="306600" y="46500"/>
            <a:ext cx="11729700" cy="13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33"/>
          <p:cNvSpPr txBox="1">
            <a:spLocks noGrp="1"/>
          </p:cNvSpPr>
          <p:nvPr>
            <p:ph type="sldNum" idx="12"/>
          </p:nvPr>
        </p:nvSpPr>
        <p:spPr>
          <a:xfrm>
            <a:off x="11450598" y="642063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130" name="Google Shape;130;p33"/>
          <p:cNvSpPr txBox="1">
            <a:spLocks noGrp="1"/>
          </p:cNvSpPr>
          <p:nvPr>
            <p:ph type="body" idx="1"/>
          </p:nvPr>
        </p:nvSpPr>
        <p:spPr>
          <a:xfrm>
            <a:off x="306667" y="2176800"/>
            <a:ext cx="11729700" cy="40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244"/>
              </a:buClr>
              <a:buSzPts val="1600"/>
              <a:buFont typeface="Roboto"/>
              <a:buChar char="∧"/>
              <a:defRPr sz="1600" i="0" u="none" strike="noStrike" cap="none">
                <a:solidFill>
                  <a:srgbClr val="00224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■"/>
              <a:defRPr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﹣"/>
              <a:defRPr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●"/>
              <a:defRPr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○"/>
              <a:defRPr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○"/>
              <a:defRPr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○"/>
              <a:defRPr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○"/>
              <a:defRPr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FF0066"/>
              </a:buClr>
              <a:buSzPts val="1500"/>
              <a:buFont typeface="Roboto"/>
              <a:buChar char="○"/>
              <a:defRPr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31" name="Google Shape;131;p33"/>
          <p:cNvPicPr preferRelativeResize="0"/>
          <p:nvPr/>
        </p:nvPicPr>
        <p:blipFill rotWithShape="1">
          <a:blip>
            <a:alphaModFix/>
          </a:blip>
          <a:srcRect b="49639"/>
          <a:stretch/>
        </p:blipFill>
        <p:spPr>
          <a:xfrm>
            <a:off x="11128769" y="6516927"/>
            <a:ext cx="921534" cy="16370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3"/>
          <p:cNvSpPr txBox="1"/>
          <p:nvPr/>
        </p:nvSpPr>
        <p:spPr>
          <a:xfrm>
            <a:off x="51260" y="63438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1" i="0" u="none" strike="noStrike" cap="none">
                <a:solidFill>
                  <a:srgbClr val="65BAEA"/>
                </a:solidFill>
                <a:latin typeface="Roboto"/>
                <a:ea typeface="Roboto"/>
                <a:cs typeface="Roboto"/>
                <a:sym typeface="Roboto"/>
              </a:rPr>
              <a:t>‹N°›</a:t>
            </a:fld>
            <a:endParaRPr sz="1300" b="1" i="0" u="none" strike="noStrike" cap="none">
              <a:solidFill>
                <a:srgbClr val="65BAE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33"/>
          <p:cNvSpPr txBox="1">
            <a:spLocks noGrp="1"/>
          </p:cNvSpPr>
          <p:nvPr>
            <p:ph type="subTitle" idx="2"/>
          </p:nvPr>
        </p:nvSpPr>
        <p:spPr>
          <a:xfrm>
            <a:off x="306667" y="1541200"/>
            <a:ext cx="11729700" cy="7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 b="1">
                <a:solidFill>
                  <a:srgbClr val="FF006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33" descr="preencoded.png"/>
          <p:cNvPicPr preferRelativeResize="0"/>
          <p:nvPr/>
        </p:nvPicPr>
        <p:blipFill rotWithShape="1">
          <a:blip>
            <a:alphaModFix/>
          </a:blip>
          <a:srcRect/>
          <a:stretch/>
        </p:blipFill>
        <p:spPr>
          <a:xfrm>
            <a:off x="9551197" y="6509198"/>
            <a:ext cx="1431031" cy="21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52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03DD58-CF3F-28E1-EC2F-87D1A0F6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386BEC-B541-6AF0-50F2-6E7EAE6DF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C73702-6686-420D-AA8F-AD8A0EDD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7FEE-5DE6-8A4E-BB64-20F4FBF2729C}" type="datetimeFigureOut">
              <a:rPr lang="fr-FR" smtClean="0"/>
              <a:t>10/10/2025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49853B-886D-2B5F-B2FE-9438AB91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53FB15-100C-5CDF-2389-F74B24AE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A5FF-650F-5F4A-80EC-34777C253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289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C38B73-229E-7C98-CF8A-CF9CC45B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C127F3-4A15-087B-4985-57F37E426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026688-2F3C-426B-9F13-1ADF3A4D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7FEE-5DE6-8A4E-BB64-20F4FBF2729C}" type="datetimeFigureOut">
              <a:rPr lang="fr-FR" smtClean="0"/>
              <a:t>10/10/2025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A3F758-9D7E-B9C8-02DC-091AB127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7653AF-6630-5E59-1555-B9511F72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A5FF-650F-5F4A-80EC-34777C253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37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C11573-A18C-21C3-F246-67489758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458DE3-9288-2A75-79A1-13636D169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CCE7BF-4778-2433-4866-53AC309B3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0C5992-8CBC-EAEA-E15B-306CD174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7FEE-5DE6-8A4E-BB64-20F4FBF2729C}" type="datetimeFigureOut">
              <a:rPr lang="fr-FR" smtClean="0"/>
              <a:t>10/10/2025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9F2004-2C72-8579-4458-BDB973E7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8D19DC-C7DE-E869-5AC5-FE6B2371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A5FF-650F-5F4A-80EC-34777C253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30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2EBA8-148D-6F8E-CAD7-28B61D8E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A06D10-2F60-325C-B59F-56AD7FFB3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490C78B-0154-C40C-DFC1-1CDF5977F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0FF410-DE49-0A76-041D-94B3799C4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3E3CB8C-3E89-5091-9553-B5835C83A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8C004A4-7194-9985-C3D6-F08590CA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7FEE-5DE6-8A4E-BB64-20F4FBF2729C}" type="datetimeFigureOut">
              <a:rPr lang="fr-FR" smtClean="0"/>
              <a:t>10/10/2025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5F5E8D8-4E27-F0E9-5C49-9F8183F8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ED3966-E4D6-19DD-59AF-E2DBEC45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A5FF-650F-5F4A-80EC-34777C253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41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69D14-61CB-8A79-F16F-754A9782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D3C5AD8-D6A8-4C3C-B3C9-DC0EFF8D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7FEE-5DE6-8A4E-BB64-20F4FBF2729C}" type="datetimeFigureOut">
              <a:rPr lang="fr-FR" smtClean="0"/>
              <a:t>10/10/2025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7F258D-10AD-CE07-BF15-81FC196C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7B3DEA-3B12-6306-54D7-A49A9FB3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A5FF-650F-5F4A-80EC-34777C253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60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2E9F62-FC95-63E2-EAA6-019A1620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7FEE-5DE6-8A4E-BB64-20F4FBF2729C}" type="datetimeFigureOut">
              <a:rPr lang="fr-FR" smtClean="0"/>
              <a:t>10/10/2025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517B9D-772E-F40A-FF44-9D82F02C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D3CECF-65B1-CDC7-9551-8F4D2EB2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A5FF-650F-5F4A-80EC-34777C253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50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BFDD0-0D73-8CF1-892A-EBB336CC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81753C-F903-346B-64AA-6E9552E4F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A2D489-4867-7590-B053-CD667CD94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68B7B2-0A8C-F6E1-B878-9F2A805C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7FEE-5DE6-8A4E-BB64-20F4FBF2729C}" type="datetimeFigureOut">
              <a:rPr lang="fr-FR" smtClean="0"/>
              <a:t>10/10/2025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4C2DDB-F355-6B0D-D23A-BBA49FAB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17DE6A-9349-3FF0-1F87-3658F00C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A5FF-650F-5F4A-80EC-34777C253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187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4C2F7-5555-80D9-233B-2C57823F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DB61AA-CCDB-EE34-3A81-29F743A05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50E853-7740-EEAB-1191-7808D7F50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32F48D-2AEE-3722-CF02-AAB5EB83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7FEE-5DE6-8A4E-BB64-20F4FBF2729C}" type="datetimeFigureOut">
              <a:rPr lang="fr-FR" smtClean="0"/>
              <a:t>10/10/2025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9AD118-8E68-5051-3A9A-9335B716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11BC15-1DA0-DC99-0B8C-C865B4BF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A5FF-650F-5F4A-80EC-34777C253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30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8E857C-7255-C74D-4DA2-986A12161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18437E-3E41-BFB7-049C-7FAAF969A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3C6B50-6E98-A5AA-119C-34A368959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0E7FEE-5DE6-8A4E-BB64-20F4FBF2729C}" type="datetimeFigureOut">
              <a:rPr lang="fr-FR" smtClean="0"/>
              <a:t>10/10/2025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B257A1-00BF-A0CC-2667-2EF92D036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28A7AA-061B-3D43-3DA3-1AE7AD82B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CDA5FF-650F-5F4A-80EC-34777C253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42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0D5CF8-CE92-2B52-9DE4-EC5E1B488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fr-FR" sz="4000">
                <a:solidFill>
                  <a:schemeClr val="tx2"/>
                </a:solidFill>
              </a:rPr>
              <a:t>Final Project</a:t>
            </a:r>
            <a:br>
              <a:rPr lang="fr-FR" sz="4000">
                <a:solidFill>
                  <a:schemeClr val="tx2"/>
                </a:solidFill>
              </a:rPr>
            </a:br>
            <a:endParaRPr lang="fr-FR" sz="4000">
              <a:solidFill>
                <a:schemeClr val="tx2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10A2D2-6C2C-16E8-3255-C1D666548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fr-FR" sz="2000" dirty="0">
                <a:solidFill>
                  <a:schemeClr val="tx2"/>
                </a:solidFill>
              </a:rPr>
              <a:t>Description of the </a:t>
            </a:r>
            <a:r>
              <a:rPr lang="fr-FR" sz="2000" dirty="0" err="1">
                <a:solidFill>
                  <a:schemeClr val="tx2"/>
                </a:solidFill>
              </a:rPr>
              <a:t>steps</a:t>
            </a:r>
            <a:r>
              <a:rPr lang="fr-FR" sz="2000" dirty="0">
                <a:solidFill>
                  <a:schemeClr val="tx2"/>
                </a:solidFill>
              </a:rPr>
              <a:t> </a:t>
            </a:r>
            <a:r>
              <a:rPr lang="fr-FR" sz="2000" dirty="0" err="1">
                <a:solidFill>
                  <a:schemeClr val="tx2"/>
                </a:solidFill>
              </a:rPr>
              <a:t>needed</a:t>
            </a:r>
            <a:r>
              <a:rPr lang="fr-FR" sz="2000" dirty="0">
                <a:solidFill>
                  <a:schemeClr val="tx2"/>
                </a:solidFill>
              </a:rPr>
              <a:t> to design </a:t>
            </a:r>
            <a:r>
              <a:rPr lang="fr-FR" sz="2000" dirty="0" err="1">
                <a:solidFill>
                  <a:schemeClr val="tx2"/>
                </a:solidFill>
              </a:rPr>
              <a:t>your</a:t>
            </a:r>
            <a:r>
              <a:rPr lang="fr-FR" sz="2000" dirty="0">
                <a:solidFill>
                  <a:schemeClr val="tx2"/>
                </a:solidFill>
              </a:rPr>
              <a:t> pipeline</a:t>
            </a:r>
          </a:p>
          <a:p>
            <a:pPr algn="l"/>
            <a:endParaRPr lang="fr-FR" sz="2000" dirty="0">
              <a:solidFill>
                <a:schemeClr val="tx2"/>
              </a:solidFill>
            </a:endParaRPr>
          </a:p>
        </p:txBody>
      </p:sp>
      <p:pic>
        <p:nvPicPr>
          <p:cNvPr id="7" name="Graphic 6" descr="Coche">
            <a:extLst>
              <a:ext uri="{FF2B5EF4-FFF2-40B4-BE49-F238E27FC236}">
                <a16:creationId xmlns:a16="http://schemas.microsoft.com/office/drawing/2014/main" id="{9786DDDA-6E58-A28F-E055-3A52CC362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706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0628ED-FA57-3506-E5F4-C92A4059F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fr-FR"/>
              <a:t>Design your pipeline</a:t>
            </a:r>
            <a:endParaRPr lang="fr-FR" dirty="0"/>
          </a:p>
        </p:txBody>
      </p:sp>
      <p:graphicFrame>
        <p:nvGraphicFramePr>
          <p:cNvPr id="8" name="Espace réservé du texte 3">
            <a:extLst>
              <a:ext uri="{FF2B5EF4-FFF2-40B4-BE49-F238E27FC236}">
                <a16:creationId xmlns:a16="http://schemas.microsoft.com/office/drawing/2014/main" id="{A7C92516-47F4-C86C-F6D0-C4BEAB712F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41175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02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9C65C9-2638-0A50-7FD6-9C76FA3F2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STEP 1: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raw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49B7BFC-1256-1FD1-3F4E-47F7C17133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1CBE8E-0B83-3374-F93D-AE1DFF54B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50" y="1857166"/>
            <a:ext cx="5573302" cy="4099500"/>
          </a:xfr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100"/>
              </a:spcBef>
            </a:pPr>
            <a:r>
              <a:rPr lang="fr-FR" dirty="0"/>
              <a:t>Python</a:t>
            </a:r>
          </a:p>
          <a:p>
            <a:pPr lvl="1">
              <a:spcBef>
                <a:spcPts val="100"/>
              </a:spcBef>
            </a:pPr>
            <a:r>
              <a:rPr lang="fr-FR" dirty="0"/>
              <a:t>Use the </a:t>
            </a:r>
            <a:r>
              <a:rPr lang="fr-FR" dirty="0" err="1"/>
              <a:t>generator</a:t>
            </a:r>
            <a:r>
              <a:rPr lang="fr-FR" dirty="0"/>
              <a:t> to </a:t>
            </a:r>
            <a:r>
              <a:rPr lang="fr-FR" dirty="0" err="1"/>
              <a:t>generate</a:t>
            </a:r>
            <a:r>
              <a:rPr lang="fr-FR" dirty="0"/>
              <a:t> data : </a:t>
            </a:r>
            <a:r>
              <a:rPr lang="fr-FR" dirty="0" err="1"/>
              <a:t>customers</a:t>
            </a:r>
            <a:r>
              <a:rPr lang="fr-FR" dirty="0"/>
              <a:t>, </a:t>
            </a:r>
            <a:r>
              <a:rPr lang="fr-FR" dirty="0" err="1"/>
              <a:t>orders</a:t>
            </a:r>
            <a:r>
              <a:rPr lang="fr-FR" dirty="0"/>
              <a:t>, </a:t>
            </a:r>
            <a:r>
              <a:rPr lang="fr-FR" dirty="0" err="1"/>
              <a:t>product</a:t>
            </a:r>
            <a:endParaRPr lang="fr-FR" dirty="0"/>
          </a:p>
          <a:p>
            <a:pPr lvl="1">
              <a:spcBef>
                <a:spcPts val="100"/>
              </a:spcBef>
            </a:pPr>
            <a:r>
              <a:rPr lang="fr-FR" dirty="0"/>
              <a:t>(</a:t>
            </a:r>
            <a:r>
              <a:rPr lang="fr-FR" dirty="0" err="1"/>
              <a:t>Optional</a:t>
            </a:r>
            <a:r>
              <a:rPr lang="fr-FR" dirty="0"/>
              <a:t> </a:t>
            </a:r>
            <a:r>
              <a:rPr lang="fr-FR" dirty="0" err="1"/>
              <a:t>upload</a:t>
            </a:r>
            <a:r>
              <a:rPr lang="fr-FR" dirty="0"/>
              <a:t> the data to an SQL </a:t>
            </a:r>
            <a:r>
              <a:rPr lang="fr-FR" dirty="0" err="1"/>
              <a:t>database</a:t>
            </a:r>
            <a:r>
              <a:rPr lang="fr-FR" dirty="0"/>
              <a:t>)</a:t>
            </a:r>
          </a:p>
          <a:p>
            <a:pPr lvl="1">
              <a:spcBef>
                <a:spcPts val="100"/>
              </a:spcBef>
            </a:pPr>
            <a:r>
              <a:rPr lang="fr-FR" dirty="0" err="1"/>
              <a:t>Extract</a:t>
            </a:r>
            <a:r>
              <a:rPr lang="fr-FR" dirty="0"/>
              <a:t> : </a:t>
            </a:r>
            <a:r>
              <a:rPr lang="fr-FR" dirty="0" err="1"/>
              <a:t>Connect</a:t>
            </a:r>
            <a:r>
              <a:rPr lang="fr-FR" dirty="0"/>
              <a:t> to the SQL </a:t>
            </a:r>
            <a:r>
              <a:rPr lang="fr-FR" dirty="0" err="1"/>
              <a:t>database</a:t>
            </a:r>
            <a:r>
              <a:rPr lang="fr-FR" dirty="0"/>
              <a:t> to </a:t>
            </a:r>
            <a:r>
              <a:rPr lang="fr-FR" dirty="0" err="1"/>
              <a:t>retrieve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data</a:t>
            </a:r>
          </a:p>
          <a:p>
            <a:pPr lvl="1">
              <a:spcBef>
                <a:spcPts val="100"/>
              </a:spcBef>
            </a:pPr>
            <a:r>
              <a:rPr lang="fr-FR" dirty="0" err="1"/>
              <a:t>Connect</a:t>
            </a:r>
            <a:r>
              <a:rPr lang="fr-FR" dirty="0"/>
              <a:t> to </a:t>
            </a:r>
            <a:r>
              <a:rPr lang="fr-FR" dirty="0" err="1"/>
              <a:t>Snowflake</a:t>
            </a:r>
            <a:endParaRPr lang="fr-FR" dirty="0"/>
          </a:p>
          <a:p>
            <a:pPr lvl="1">
              <a:spcBef>
                <a:spcPts val="100"/>
              </a:spcBef>
            </a:pPr>
            <a:r>
              <a:rPr lang="fr-FR" dirty="0" err="1"/>
              <a:t>Upload</a:t>
            </a:r>
            <a:r>
              <a:rPr lang="fr-FR" dirty="0"/>
              <a:t> the data to </a:t>
            </a:r>
            <a:r>
              <a:rPr lang="fr-FR" dirty="0" err="1"/>
              <a:t>Snowflake</a:t>
            </a:r>
            <a:endParaRPr lang="fr-FR" dirty="0"/>
          </a:p>
          <a:p>
            <a:pPr lvl="1">
              <a:spcBef>
                <a:spcPts val="100"/>
              </a:spcBef>
            </a:pPr>
            <a:endParaRPr lang="fr-FR" dirty="0"/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85041276-3385-CA06-EF0C-A11B9A8FC50F}"/>
              </a:ext>
            </a:extLst>
          </p:cNvPr>
          <p:cNvSpPr txBox="1">
            <a:spLocks/>
          </p:cNvSpPr>
          <p:nvPr/>
        </p:nvSpPr>
        <p:spPr>
          <a:xfrm>
            <a:off x="5657915" y="1885532"/>
            <a:ext cx="5573302" cy="40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244"/>
              </a:buClr>
              <a:buSzPts val="1600"/>
              <a:buFont typeface="Roboto"/>
              <a:buChar char="∧"/>
              <a:defRPr sz="1600" b="0" i="0" u="none" strike="noStrike" cap="none">
                <a:solidFill>
                  <a:srgbClr val="00224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﹣"/>
              <a:defRPr sz="1500" b="0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FF0066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100"/>
              </a:spcBef>
            </a:pPr>
            <a:r>
              <a:rPr lang="fr-FR" dirty="0" err="1"/>
              <a:t>Snowflake</a:t>
            </a:r>
            <a:endParaRPr lang="fr-FR" dirty="0"/>
          </a:p>
          <a:p>
            <a:pPr lvl="1">
              <a:spcBef>
                <a:spcPts val="100"/>
              </a:spcBef>
            </a:pP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warehouse</a:t>
            </a:r>
            <a:endParaRPr lang="fr-FR" dirty="0"/>
          </a:p>
          <a:p>
            <a:pPr lvl="1">
              <a:spcBef>
                <a:spcPts val="100"/>
              </a:spcBef>
            </a:pP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Database</a:t>
            </a:r>
            <a:endParaRPr lang="fr-FR" dirty="0"/>
          </a:p>
          <a:p>
            <a:pPr lvl="1">
              <a:spcBef>
                <a:spcPts val="100"/>
              </a:spcBef>
            </a:pP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schema</a:t>
            </a:r>
            <a:r>
              <a:rPr lang="fr-FR" dirty="0"/>
              <a:t> : prod, </a:t>
            </a:r>
            <a:r>
              <a:rPr lang="fr-FR" dirty="0" err="1"/>
              <a:t>staging</a:t>
            </a:r>
            <a:r>
              <a:rPr lang="fr-FR" dirty="0"/>
              <a:t>, </a:t>
            </a:r>
            <a:r>
              <a:rPr lang="fr-FR" dirty="0" err="1"/>
              <a:t>raw</a:t>
            </a:r>
            <a:endParaRPr lang="fr-FR" dirty="0"/>
          </a:p>
          <a:p>
            <a:pPr lvl="1">
              <a:spcBef>
                <a:spcPts val="100"/>
              </a:spcBef>
            </a:pP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destination table </a:t>
            </a:r>
          </a:p>
          <a:p>
            <a:pPr marL="590550" lvl="1" indent="0">
              <a:spcBef>
                <a:spcPts val="100"/>
              </a:spcBef>
              <a:buNone/>
            </a:pPr>
            <a:endParaRPr lang="fr-FR" kern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C738CB-C2A4-DC4C-DC1D-079359BB6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68270"/>
            <a:ext cx="5871733" cy="246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2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0A984-E9B0-CCFD-A6A4-1E2B54BBB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FE229-47FD-366A-C200-2EEF43171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STEP 2 :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56216E9-2637-D4FA-6209-919B85CE67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BF11BE-2FE7-6E9C-BD9C-D503049C7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50" y="1857166"/>
            <a:ext cx="5573302" cy="4099500"/>
          </a:xfr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100"/>
              </a:spcBef>
            </a:pPr>
            <a:r>
              <a:rPr lang="fr-FR" dirty="0"/>
              <a:t>Python</a:t>
            </a:r>
          </a:p>
          <a:p>
            <a:pPr lvl="1">
              <a:spcBef>
                <a:spcPts val="100"/>
              </a:spcBef>
            </a:pPr>
            <a:r>
              <a:rPr lang="fr-FR" dirty="0"/>
              <a:t>Setup </a:t>
            </a:r>
            <a:r>
              <a:rPr lang="fr-FR" dirty="0" err="1"/>
              <a:t>your</a:t>
            </a:r>
            <a:r>
              <a:rPr lang="fr-FR" dirty="0"/>
              <a:t> docker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redpanda</a:t>
            </a:r>
            <a:r>
              <a:rPr lang="fr-FR" dirty="0"/>
              <a:t>,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producer</a:t>
            </a:r>
            <a:r>
              <a:rPr lang="fr-FR" dirty="0"/>
              <a:t> and </a:t>
            </a:r>
            <a:r>
              <a:rPr lang="fr-FR" dirty="0" err="1"/>
              <a:t>your</a:t>
            </a:r>
            <a:r>
              <a:rPr lang="fr-FR" dirty="0"/>
              <a:t> consumer</a:t>
            </a:r>
          </a:p>
          <a:p>
            <a:pPr lvl="1">
              <a:spcBef>
                <a:spcPts val="100"/>
              </a:spcBef>
            </a:pPr>
            <a:r>
              <a:rPr lang="fr-FR" dirty="0"/>
              <a:t>Write the code to </a:t>
            </a:r>
            <a:r>
              <a:rPr lang="fr-FR" dirty="0" err="1"/>
              <a:t>produce</a:t>
            </a:r>
            <a:r>
              <a:rPr lang="fr-FR" dirty="0"/>
              <a:t> </a:t>
            </a:r>
            <a:r>
              <a:rPr lang="fr-FR" dirty="0" err="1"/>
              <a:t>event</a:t>
            </a:r>
            <a:r>
              <a:rPr lang="fr-FR" dirty="0"/>
              <a:t> messages</a:t>
            </a:r>
          </a:p>
          <a:p>
            <a:pPr lvl="1">
              <a:spcBef>
                <a:spcPts val="100"/>
              </a:spcBef>
            </a:pPr>
            <a:r>
              <a:rPr lang="fr-FR" dirty="0"/>
              <a:t>Write the code to consume messages and </a:t>
            </a:r>
            <a:r>
              <a:rPr lang="fr-FR" dirty="0" err="1"/>
              <a:t>send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to </a:t>
            </a:r>
            <a:r>
              <a:rPr lang="fr-FR" dirty="0" err="1"/>
              <a:t>snowflake</a:t>
            </a:r>
            <a:endParaRPr lang="fr-FR" dirty="0"/>
          </a:p>
          <a:p>
            <a:pPr lvl="1">
              <a:spcBef>
                <a:spcPts val="100"/>
              </a:spcBef>
            </a:pPr>
            <a:endParaRPr lang="fr-FR" dirty="0"/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6C710BFC-6CBA-77C5-1F52-E509D53576BD}"/>
              </a:ext>
            </a:extLst>
          </p:cNvPr>
          <p:cNvSpPr txBox="1">
            <a:spLocks/>
          </p:cNvSpPr>
          <p:nvPr/>
        </p:nvSpPr>
        <p:spPr>
          <a:xfrm>
            <a:off x="5657915" y="1885532"/>
            <a:ext cx="5573302" cy="40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244"/>
              </a:buClr>
              <a:buSzPts val="1600"/>
              <a:buFont typeface="Roboto"/>
              <a:buChar char="∧"/>
              <a:defRPr sz="1600" b="0" i="0" u="none" strike="noStrike" cap="none">
                <a:solidFill>
                  <a:srgbClr val="00224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﹣"/>
              <a:defRPr sz="1500" b="0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FF0066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100"/>
              </a:spcBef>
            </a:pPr>
            <a:r>
              <a:rPr lang="fr-FR" dirty="0" err="1"/>
              <a:t>Snowflake</a:t>
            </a:r>
            <a:endParaRPr lang="fr-FR" dirty="0"/>
          </a:p>
          <a:p>
            <a:pPr lvl="1">
              <a:spcBef>
                <a:spcPts val="100"/>
              </a:spcBef>
            </a:pP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event</a:t>
            </a:r>
            <a:r>
              <a:rPr lang="fr-FR" dirty="0"/>
              <a:t> table</a:t>
            </a:r>
          </a:p>
          <a:p>
            <a:pPr marL="590550" lvl="1" indent="0">
              <a:spcBef>
                <a:spcPts val="100"/>
              </a:spcBef>
              <a:buNone/>
            </a:pP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259020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29E8F-1E69-542D-6EC3-EF3C1FD59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526D2-174D-5AA0-9CB6-56212DF67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PROJECT STEP 3 : Automate the update of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4239EB3-4D32-31E4-46B5-FABE5C67D1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FE3363-F98D-B5EC-7F11-C5531EA5F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1150" y="1857166"/>
            <a:ext cx="5573302" cy="4099500"/>
          </a:xfr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Bef>
                <a:spcPts val="100"/>
              </a:spcBef>
            </a:pPr>
            <a:r>
              <a:rPr lang="fr-FR" dirty="0"/>
              <a:t>Python</a:t>
            </a:r>
          </a:p>
          <a:p>
            <a:pPr lvl="1">
              <a:spcBef>
                <a:spcPts val="100"/>
              </a:spcBef>
            </a:pPr>
            <a:r>
              <a:rPr lang="fr-FR" dirty="0" err="1"/>
              <a:t>Send</a:t>
            </a:r>
            <a:r>
              <a:rPr lang="fr-FR" dirty="0"/>
              <a:t> new </a:t>
            </a:r>
            <a:r>
              <a:rPr lang="fr-FR" dirty="0" err="1"/>
              <a:t>events</a:t>
            </a:r>
            <a:r>
              <a:rPr lang="fr-FR" dirty="0"/>
              <a:t> to </a:t>
            </a:r>
            <a:r>
              <a:rPr lang="fr-FR" dirty="0" err="1"/>
              <a:t>snowflake</a:t>
            </a:r>
            <a:endParaRPr lang="fr-FR" dirty="0"/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64E5580E-E020-A367-9503-A21F64D52754}"/>
              </a:ext>
            </a:extLst>
          </p:cNvPr>
          <p:cNvSpPr txBox="1">
            <a:spLocks/>
          </p:cNvSpPr>
          <p:nvPr/>
        </p:nvSpPr>
        <p:spPr>
          <a:xfrm>
            <a:off x="5657915" y="1885532"/>
            <a:ext cx="5573302" cy="40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244"/>
              </a:buClr>
              <a:buSzPts val="1600"/>
              <a:buFont typeface="Roboto"/>
              <a:buChar char="∧"/>
              <a:defRPr sz="1600" b="0" i="0" u="none" strike="noStrike" cap="none">
                <a:solidFill>
                  <a:srgbClr val="00224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﹣"/>
              <a:defRPr sz="1500" b="0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FF0066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100"/>
              </a:spcBef>
            </a:pPr>
            <a:r>
              <a:rPr lang="fr-FR" dirty="0" err="1"/>
              <a:t>Snowflake</a:t>
            </a:r>
            <a:endParaRPr lang="fr-FR" dirty="0"/>
          </a:p>
          <a:p>
            <a:pPr lvl="1">
              <a:spcBef>
                <a:spcPts val="100"/>
              </a:spcBef>
            </a:pP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stream</a:t>
            </a:r>
            <a:r>
              <a:rPr lang="fr-FR" dirty="0"/>
              <a:t> on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events</a:t>
            </a:r>
            <a:r>
              <a:rPr lang="fr-FR" dirty="0"/>
              <a:t> table</a:t>
            </a:r>
          </a:p>
          <a:p>
            <a:pPr lvl="1">
              <a:spcBef>
                <a:spcPts val="100"/>
              </a:spcBef>
            </a:pPr>
            <a:r>
              <a:rPr lang="fr-FR" dirty="0" err="1"/>
              <a:t>Create</a:t>
            </a:r>
            <a:r>
              <a:rPr lang="fr-FR" dirty="0"/>
              <a:t> and </a:t>
            </a:r>
            <a:r>
              <a:rPr lang="fr-FR" dirty="0" err="1"/>
              <a:t>schedule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update </a:t>
            </a:r>
            <a:r>
              <a:rPr lang="fr-FR" dirty="0" err="1"/>
              <a:t>task</a:t>
            </a:r>
            <a:endParaRPr lang="fr-FR" dirty="0"/>
          </a:p>
          <a:p>
            <a:pPr marL="590550" lvl="1" indent="0">
              <a:spcBef>
                <a:spcPts val="100"/>
              </a:spcBef>
              <a:buNone/>
            </a:pP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83616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AB374-A2C5-CE51-02A7-CAC458158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10923-3A82-DA69-5C23-03BA5AD61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PROJECT STEP 4 :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Monitoring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A33EDC9-9765-6277-9277-04EB4006A2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65683D8A-321D-407F-7185-AE4428B4BD9D}"/>
              </a:ext>
            </a:extLst>
          </p:cNvPr>
          <p:cNvSpPr txBox="1">
            <a:spLocks/>
          </p:cNvSpPr>
          <p:nvPr/>
        </p:nvSpPr>
        <p:spPr>
          <a:xfrm>
            <a:off x="306600" y="1885532"/>
            <a:ext cx="10924617" cy="40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244"/>
              </a:buClr>
              <a:buSzPts val="1600"/>
              <a:buFont typeface="Roboto"/>
              <a:buChar char="∧"/>
              <a:defRPr sz="1600" b="0" i="0" u="none" strike="noStrike" cap="none">
                <a:solidFill>
                  <a:srgbClr val="00224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■"/>
              <a:defRPr sz="1500" b="0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﹣"/>
              <a:defRPr sz="1500" b="0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●"/>
              <a:defRPr sz="1500" b="0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FF0066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FF0066"/>
              </a:buClr>
              <a:buSzPts val="1500"/>
              <a:buFont typeface="Roboto"/>
              <a:buChar char="○"/>
              <a:defRPr sz="1500" b="0" i="0" u="none" strike="noStrike" cap="none">
                <a:solidFill>
                  <a:srgbClr val="FF00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100"/>
              </a:spcBef>
            </a:pPr>
            <a:r>
              <a:rPr lang="fr-FR" dirty="0" err="1"/>
              <a:t>Snowflake</a:t>
            </a:r>
            <a:endParaRPr lang="fr-FR" dirty="0"/>
          </a:p>
          <a:p>
            <a:pPr lvl="1"/>
            <a:r>
              <a:rPr lang="fr-FR" dirty="0"/>
              <a:t>Select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entity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monitor</a:t>
            </a:r>
            <a:endParaRPr lang="en-US" dirty="0"/>
          </a:p>
          <a:p>
            <a:pPr lvl="1">
              <a:spcBef>
                <a:spcPts val="100"/>
              </a:spcBef>
            </a:pP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analytics</a:t>
            </a:r>
            <a:r>
              <a:rPr lang="fr-FR" dirty="0"/>
              <a:t> tables</a:t>
            </a:r>
          </a:p>
          <a:p>
            <a:pPr lvl="1">
              <a:spcBef>
                <a:spcPts val="100"/>
              </a:spcBef>
            </a:pPr>
            <a:r>
              <a:rPr lang="fr-FR" dirty="0"/>
              <a:t>Call </a:t>
            </a:r>
            <a:r>
              <a:rPr lang="fr-FR" dirty="0" err="1"/>
              <a:t>those</a:t>
            </a:r>
            <a:r>
              <a:rPr lang="fr-FR" dirty="0"/>
              <a:t> tables in an App </a:t>
            </a:r>
            <a:r>
              <a:rPr lang="fr-FR" dirty="0" err="1"/>
              <a:t>Streamlit</a:t>
            </a:r>
            <a:endParaRPr lang="fr-FR" dirty="0"/>
          </a:p>
          <a:p>
            <a:pPr marL="590550" lvl="1" indent="0">
              <a:spcBef>
                <a:spcPts val="100"/>
              </a:spcBef>
              <a:buNone/>
            </a:pPr>
            <a:endParaRPr lang="fr-FR" dirty="0"/>
          </a:p>
          <a:p>
            <a:pPr marL="590550" lvl="1" indent="0">
              <a:spcBef>
                <a:spcPts val="100"/>
              </a:spcBef>
              <a:buNone/>
            </a:pP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1985738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BF3F4-D852-E3E3-862E-A163B615D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expected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CBD7FA-5225-4A9B-A35E-A0F7996963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full repo </a:t>
            </a:r>
            <a:r>
              <a:rPr lang="fr-FR" dirty="0" err="1"/>
              <a:t>with</a:t>
            </a:r>
            <a:r>
              <a:rPr lang="fr-FR" dirty="0"/>
              <a:t> all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scripts.</a:t>
            </a:r>
          </a:p>
          <a:p>
            <a:r>
              <a:rPr lang="fr-FR" dirty="0"/>
              <a:t>A </a:t>
            </a:r>
            <a:r>
              <a:rPr lang="fr-FR" dirty="0" err="1"/>
              <a:t>schema</a:t>
            </a:r>
            <a:r>
              <a:rPr lang="fr-FR" dirty="0"/>
              <a:t> to </a:t>
            </a:r>
            <a:r>
              <a:rPr lang="fr-FR" dirty="0" err="1"/>
              <a:t>outline</a:t>
            </a:r>
            <a:r>
              <a:rPr lang="fr-FR" dirty="0"/>
              <a:t> the </a:t>
            </a:r>
            <a:r>
              <a:rPr lang="fr-FR" dirty="0" err="1"/>
              <a:t>steps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process.</a:t>
            </a:r>
          </a:p>
          <a:p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snowflake</a:t>
            </a:r>
            <a:r>
              <a:rPr lang="fr-FR" dirty="0"/>
              <a:t> SQL scripts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share</a:t>
            </a:r>
            <a:r>
              <a:rPr lang="fr-FR" dirty="0"/>
              <a:t> via a </a:t>
            </a:r>
            <a:r>
              <a:rPr lang="fr-FR" dirty="0" err="1"/>
              <a:t>link</a:t>
            </a:r>
            <a:r>
              <a:rPr lang="fr-FR" dirty="0"/>
              <a:t> : the automation scripts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 and </a:t>
            </a:r>
            <a:r>
              <a:rPr lang="fr-FR" dirty="0" err="1"/>
              <a:t>task</a:t>
            </a:r>
            <a:r>
              <a:rPr lang="fr-FR" dirty="0"/>
              <a:t> and validation scripts to check if </a:t>
            </a:r>
            <a:r>
              <a:rPr lang="fr-FR" dirty="0" err="1"/>
              <a:t>your</a:t>
            </a:r>
            <a:r>
              <a:rPr lang="fr-FR" dirty="0"/>
              <a:t> data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</a:t>
            </a:r>
            <a:r>
              <a:rPr lang="fr-FR" dirty="0" err="1"/>
              <a:t>processed</a:t>
            </a:r>
            <a:r>
              <a:rPr lang="fr-FR" dirty="0"/>
              <a:t>.</a:t>
            </a:r>
          </a:p>
          <a:p>
            <a:r>
              <a:rPr lang="fr-FR" dirty="0" err="1"/>
              <a:t>Screenshots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snowflake</a:t>
            </a:r>
            <a:r>
              <a:rPr lang="fr-FR" dirty="0"/>
              <a:t> tables to </a:t>
            </a:r>
            <a:r>
              <a:rPr lang="fr-FR" dirty="0" err="1"/>
              <a:t>validate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ingested</a:t>
            </a:r>
            <a:r>
              <a:rPr lang="fr-FR" dirty="0"/>
              <a:t> the data.</a:t>
            </a:r>
          </a:p>
          <a:p>
            <a:r>
              <a:rPr lang="fr-FR" dirty="0"/>
              <a:t>A </a:t>
            </a:r>
            <a:r>
              <a:rPr lang="fr-FR" dirty="0" err="1"/>
              <a:t>video</a:t>
            </a:r>
            <a:r>
              <a:rPr lang="fr-FR" dirty="0"/>
              <a:t> of the data streaming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kafka</a:t>
            </a:r>
            <a:r>
              <a:rPr lang="fr-FR" dirty="0"/>
              <a:t> (</a:t>
            </a:r>
            <a:r>
              <a:rPr lang="fr-FR" dirty="0" err="1"/>
              <a:t>events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, and </a:t>
            </a:r>
            <a:r>
              <a:rPr lang="fr-FR" dirty="0" err="1"/>
              <a:t>their</a:t>
            </a:r>
            <a:r>
              <a:rPr lang="fr-FR" dirty="0"/>
              <a:t> ingestion in </a:t>
            </a:r>
            <a:r>
              <a:rPr lang="fr-FR" dirty="0" err="1"/>
              <a:t>Snowflake</a:t>
            </a:r>
            <a:r>
              <a:rPr lang="fr-FR" dirty="0"/>
              <a:t>).</a:t>
            </a:r>
          </a:p>
          <a:p>
            <a:r>
              <a:rPr lang="fr-FR" b="1" dirty="0"/>
              <a:t>Or</a:t>
            </a:r>
            <a:r>
              <a:rPr lang="fr-FR" dirty="0"/>
              <a:t> a </a:t>
            </a:r>
            <a:r>
              <a:rPr lang="fr-FR" dirty="0" err="1"/>
              <a:t>video</a:t>
            </a:r>
            <a:r>
              <a:rPr lang="fr-FR" dirty="0"/>
              <a:t> of automation process in </a:t>
            </a:r>
            <a:r>
              <a:rPr lang="fr-FR" dirty="0" err="1"/>
              <a:t>snowflake</a:t>
            </a:r>
            <a:r>
              <a:rPr lang="fr-FR" dirty="0"/>
              <a:t>.</a:t>
            </a:r>
          </a:p>
          <a:p>
            <a:r>
              <a:rPr lang="fr-FR" dirty="0"/>
              <a:t>A </a:t>
            </a:r>
            <a:r>
              <a:rPr lang="fr-FR" dirty="0" err="1"/>
              <a:t>screenshot</a:t>
            </a:r>
            <a:r>
              <a:rPr lang="fr-FR"/>
              <a:t>/</a:t>
            </a:r>
            <a:r>
              <a:rPr lang="fr-FR" dirty="0"/>
              <a:t>a</a:t>
            </a:r>
            <a:r>
              <a:rPr lang="fr-FR"/>
              <a:t> </a:t>
            </a:r>
            <a:r>
              <a:rPr lang="fr-FR" dirty="0" err="1"/>
              <a:t>video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monitoring APP.</a:t>
            </a:r>
          </a:p>
          <a:p>
            <a:endParaRPr lang="fr-FR" dirty="0"/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718317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BE5F206-B48B-CE4B-ABDA-FADD72EFCEC2}">
  <we:reference id="wa200005669" version="2.0.0.0" store="en-US" storeType="OMEX"/>
  <we:alternateReferences>
    <we:reference id="WA200005669" version="2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293</Words>
  <Application>Microsoft Macintosh PowerPoint</Application>
  <PresentationFormat>Grand écran</PresentationFormat>
  <Paragraphs>47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Roboto</vt:lpstr>
      <vt:lpstr>Thème Office</vt:lpstr>
      <vt:lpstr>Final Project </vt:lpstr>
      <vt:lpstr>Design your pipeline</vt:lpstr>
      <vt:lpstr>STEP 1: Create your raw data</vt:lpstr>
      <vt:lpstr>Technical STEP 2 : Create your event </vt:lpstr>
      <vt:lpstr>PROJECT STEP 3 : Automate the update of your table</vt:lpstr>
      <vt:lpstr>PROJECT STEP 4 : Step Monitoring</vt:lpstr>
      <vt:lpstr>What is expected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 ALECHOU</dc:creator>
  <cp:lastModifiedBy>Lore ALECHOU</cp:lastModifiedBy>
  <cp:revision>3</cp:revision>
  <dcterms:created xsi:type="dcterms:W3CDTF">2025-10-09T09:31:31Z</dcterms:created>
  <dcterms:modified xsi:type="dcterms:W3CDTF">2025-10-10T10:38:48Z</dcterms:modified>
</cp:coreProperties>
</file>