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5"/>
  </p:notesMasterIdLst>
  <p:handoutMasterIdLst>
    <p:handoutMasterId r:id="rId6"/>
  </p:handoutMasterIdLst>
  <p:sldIdLst>
    <p:sldId id="3035" r:id="rId2"/>
    <p:sldId id="2096" r:id="rId3"/>
    <p:sldId id="3037" r:id="rId4"/>
  </p:sldIdLst>
  <p:sldSz cx="12192000" cy="6858000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33E974-DC97-4025-9BC4-0D5C72624517}">
          <p14:sldIdLst>
            <p14:sldId id="3035"/>
            <p14:sldId id="2096"/>
            <p14:sldId id="30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2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4001"/>
    <a:srgbClr val="9D3501"/>
    <a:srgbClr val="B75A2E"/>
    <a:srgbClr val="B81F00"/>
    <a:srgbClr val="FFEED2"/>
    <a:srgbClr val="FFDABB"/>
    <a:srgbClr val="F7DDC9"/>
    <a:srgbClr val="FCF1E8"/>
    <a:srgbClr val="000000"/>
    <a:srgbClr val="6685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10" autoAdjust="0"/>
    <p:restoredTop sz="94291" autoAdjust="0"/>
  </p:normalViewPr>
  <p:slideViewPr>
    <p:cSldViewPr>
      <p:cViewPr varScale="1">
        <p:scale>
          <a:sx n="72" d="100"/>
          <a:sy n="72" d="100"/>
        </p:scale>
        <p:origin x="732" y="78"/>
      </p:cViewPr>
      <p:guideLst>
        <p:guide orient="horz" pos="3888"/>
        <p:guide pos="2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292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7ABFAB-0F1E-4870-9DE5-2F103D4B8D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123E03-5824-46F8-A678-EDA4887E97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7D2CB-80BE-4BDB-98B0-0D96FB89818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9AF6C-CCDB-46D6-B784-577639D83C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47377-1D2F-4A9D-ADDB-55EE0CB03D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06CC1-A285-42EF-BFC4-5842085E6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57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B36A5-8E12-4187-8FE3-CFFB573DDF2F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320C3-4339-4174-BC8C-2351EBCA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65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90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BEC4-F611-4F86-9193-40ECCE1BF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244771"/>
            <a:ext cx="11398758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Calibri" panose="020F0502020204030204" pitchFamily="34" charset="0"/>
                <a:cs typeface="Calibri" panose="020F0502020204030204" pitchFamily="34" charset="0"/>
              </a:rPr>
              <a:pPr algn="ctr"/>
              <a:t>‹#›</a:t>
            </a:fld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 –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7620858-741E-4AE1-B530-8627BF5BA45F}"/>
              </a:ext>
            </a:extLst>
          </p:cNvPr>
          <p:cNvSpPr txBox="1">
            <a:spLocks/>
          </p:cNvSpPr>
          <p:nvPr userDrawn="1"/>
        </p:nvSpPr>
        <p:spPr>
          <a:xfrm>
            <a:off x="546652" y="1268929"/>
            <a:ext cx="11114306" cy="357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160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 algn="ctr"/>
            <a:r>
              <a:rPr lang="en-US" sz="1400" b="1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8213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440" userDrawn="1">
          <p15:clr>
            <a:srgbClr val="FBAE40"/>
          </p15:clr>
        </p15:guide>
        <p15:guide id="4" pos="240" userDrawn="1">
          <p15:clr>
            <a:srgbClr val="FBAE40"/>
          </p15:clr>
        </p15:guide>
        <p15:guide id="5" orient="horz" pos="3888" userDrawn="1">
          <p15:clr>
            <a:srgbClr val="FBAE40"/>
          </p15:clr>
        </p15:guide>
        <p15:guide id="6" orient="horz" pos="86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14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58FE-F06C-4AAA-B5A1-5E1F732B9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ภาพรวมและกรอบการดำเนินโครงการฯ แบ่งเป็น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ระยะ และ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แผนงาน โดยมีระยะเวลาในการดำเนินโครงการฯ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ทั้งสิ้น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180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วัน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9C90F63C-BF5F-4BEF-9DB0-5E4D293ACB4B}"/>
              </a:ext>
            </a:extLst>
          </p:cNvPr>
          <p:cNvSpPr/>
          <p:nvPr/>
        </p:nvSpPr>
        <p:spPr>
          <a:xfrm>
            <a:off x="452732" y="5669080"/>
            <a:ext cx="11286537" cy="532565"/>
          </a:xfrm>
          <a:prstGeom prst="leftRightArrow">
            <a:avLst>
              <a:gd name="adj1" fmla="val 50000"/>
              <a:gd name="adj2" fmla="val 55052"/>
            </a:avLst>
          </a:prstGeom>
          <a:solidFill>
            <a:srgbClr val="F5D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th-TH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การบริหารจัดการโครงการ และการจัดทำรายงาน</a:t>
            </a:r>
            <a:endParaRPr lang="en-US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343FFF-89B9-4C87-AE4F-0704C5EEAD70}"/>
              </a:ext>
            </a:extLst>
          </p:cNvPr>
          <p:cNvCxnSpPr>
            <a:cxnSpLocks/>
          </p:cNvCxnSpPr>
          <p:nvPr/>
        </p:nvCxnSpPr>
        <p:spPr>
          <a:xfrm>
            <a:off x="466371" y="2383448"/>
            <a:ext cx="11247120" cy="0"/>
          </a:xfrm>
          <a:prstGeom prst="line">
            <a:avLst/>
          </a:prstGeom>
          <a:ln>
            <a:solidFill>
              <a:srgbClr val="E5843B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3C37CF-BBBE-449B-A930-D024D0742D2A}"/>
              </a:ext>
            </a:extLst>
          </p:cNvPr>
          <p:cNvSpPr txBox="1"/>
          <p:nvPr/>
        </p:nvSpPr>
        <p:spPr>
          <a:xfrm>
            <a:off x="1438877" y="2214171"/>
            <a:ext cx="5741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30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วัน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93B1B6-7BC4-4B3D-9D06-2734E5022270}"/>
              </a:ext>
            </a:extLst>
          </p:cNvPr>
          <p:cNvSpPr txBox="1"/>
          <p:nvPr/>
        </p:nvSpPr>
        <p:spPr>
          <a:xfrm>
            <a:off x="5724286" y="2214171"/>
            <a:ext cx="6575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120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วัน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10C1F9-519B-4A9D-B76B-93E4344B2950}"/>
              </a:ext>
            </a:extLst>
          </p:cNvPr>
          <p:cNvSpPr txBox="1"/>
          <p:nvPr/>
        </p:nvSpPr>
        <p:spPr>
          <a:xfrm>
            <a:off x="10088242" y="2214171"/>
            <a:ext cx="6575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180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วัน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FA5FCD-22BD-447E-A687-C28D7F53BA43}"/>
              </a:ext>
            </a:extLst>
          </p:cNvPr>
          <p:cNvSpPr/>
          <p:nvPr/>
        </p:nvSpPr>
        <p:spPr bwMode="auto">
          <a:xfrm>
            <a:off x="381000" y="2772673"/>
            <a:ext cx="2389541" cy="2870789"/>
          </a:xfrm>
          <a:prstGeom prst="rect">
            <a:avLst/>
          </a:prstGeom>
          <a:solidFill>
            <a:srgbClr val="F5D3B9"/>
          </a:solidFill>
          <a:ln w="63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แผนงานที่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1: 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การวางแผนโครงการ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A3ACB4-9AFE-499C-AA0A-FBBFC1E1AB55}"/>
              </a:ext>
            </a:extLst>
          </p:cNvPr>
          <p:cNvSpPr/>
          <p:nvPr/>
        </p:nvSpPr>
        <p:spPr bwMode="auto">
          <a:xfrm>
            <a:off x="5260041" y="2774623"/>
            <a:ext cx="2011680" cy="731520"/>
          </a:xfrm>
          <a:prstGeom prst="rect">
            <a:avLst/>
          </a:prstGeom>
          <a:solidFill>
            <a:srgbClr val="F5D3B9"/>
          </a:solidFill>
          <a:ln w="63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แผนงานที่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3: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การจัดประชุมเฉพาะกลุ่มของผู้มีส่วนได้เสีย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A486FF-9D77-4CE5-9F0B-A18A82611E47}"/>
              </a:ext>
            </a:extLst>
          </p:cNvPr>
          <p:cNvSpPr/>
          <p:nvPr/>
        </p:nvSpPr>
        <p:spPr bwMode="auto">
          <a:xfrm>
            <a:off x="9534524" y="2819399"/>
            <a:ext cx="2269629" cy="2821383"/>
          </a:xfrm>
          <a:prstGeom prst="rect">
            <a:avLst/>
          </a:prstGeom>
          <a:solidFill>
            <a:srgbClr val="F5D3B9"/>
          </a:solidFill>
          <a:ln w="63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แผนงานที่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7: 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การสรุปผลการศึกษา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05B667-2DA1-4B1E-B450-1CF41F91EAC7}"/>
              </a:ext>
            </a:extLst>
          </p:cNvPr>
          <p:cNvSpPr/>
          <p:nvPr/>
        </p:nvSpPr>
        <p:spPr bwMode="auto">
          <a:xfrm>
            <a:off x="7661114" y="2783497"/>
            <a:ext cx="1559086" cy="2857285"/>
          </a:xfrm>
          <a:prstGeom prst="rect">
            <a:avLst/>
          </a:prstGeom>
          <a:solidFill>
            <a:srgbClr val="F5D3B9"/>
          </a:solidFill>
          <a:ln w="63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แผนงานที่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6: 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การจัดทำรายงานความก้าวหน้าของการดำเนินงาน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82579C-96E8-448D-BFDA-FB054F400795}"/>
              </a:ext>
            </a:extLst>
          </p:cNvPr>
          <p:cNvSpPr/>
          <p:nvPr/>
        </p:nvSpPr>
        <p:spPr bwMode="auto">
          <a:xfrm>
            <a:off x="5275435" y="3841943"/>
            <a:ext cx="2011680" cy="731520"/>
          </a:xfrm>
          <a:prstGeom prst="rect">
            <a:avLst/>
          </a:prstGeom>
          <a:solidFill>
            <a:srgbClr val="F5D3B9"/>
          </a:solidFill>
          <a:ln w="63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แผนงานที่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4: 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การสำรวจ</a:t>
            </a:r>
            <a:b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ความคิดเห็นของผู้มีส่วนได้เสียทุกภูมิภาค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E70A14-F5C9-4A41-A0A3-0FA064FDE104}"/>
              </a:ext>
            </a:extLst>
          </p:cNvPr>
          <p:cNvSpPr/>
          <p:nvPr/>
        </p:nvSpPr>
        <p:spPr bwMode="auto">
          <a:xfrm>
            <a:off x="5257800" y="4909263"/>
            <a:ext cx="2011680" cy="731520"/>
          </a:xfrm>
          <a:prstGeom prst="rect">
            <a:avLst/>
          </a:prstGeom>
          <a:solidFill>
            <a:srgbClr val="F5D3B9"/>
          </a:solidFill>
          <a:ln w="63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แผนงานที่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5: 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การจัดประชุมเพื่อรับฟังความคิดเห็นสาธารณะ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E123B7-8DE2-4B42-9BA9-364D8ED03A23}"/>
              </a:ext>
            </a:extLst>
          </p:cNvPr>
          <p:cNvSpPr/>
          <p:nvPr/>
        </p:nvSpPr>
        <p:spPr bwMode="auto">
          <a:xfrm>
            <a:off x="3093085" y="2772673"/>
            <a:ext cx="1783715" cy="2873468"/>
          </a:xfrm>
          <a:prstGeom prst="rect">
            <a:avLst/>
          </a:prstGeom>
          <a:solidFill>
            <a:srgbClr val="F5D3B9"/>
          </a:solidFill>
          <a:ln w="63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แผนงานที่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2: 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การรวบรวม ศึกษา และวิเคราะห์ข้อมูลและข้อเท็จจริงจากเอกสารที่เกี่ยวข้องกับการดำเนินงานของ กสทช.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60D18B-3F7B-4DDA-AD3A-32D9C8C76149}"/>
              </a:ext>
            </a:extLst>
          </p:cNvPr>
          <p:cNvCxnSpPr>
            <a:cxnSpLocks/>
          </p:cNvCxnSpPr>
          <p:nvPr/>
        </p:nvCxnSpPr>
        <p:spPr>
          <a:xfrm>
            <a:off x="2799319" y="4115990"/>
            <a:ext cx="274320" cy="2679"/>
          </a:xfrm>
          <a:prstGeom prst="straightConnector1">
            <a:avLst/>
          </a:prstGeom>
          <a:ln w="38100">
            <a:solidFill>
              <a:srgbClr val="E584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A5C28AB-7623-440C-8E42-A251EF6CDA63}"/>
              </a:ext>
            </a:extLst>
          </p:cNvPr>
          <p:cNvSpPr txBox="1"/>
          <p:nvPr/>
        </p:nvSpPr>
        <p:spPr>
          <a:xfrm>
            <a:off x="5260526" y="3581400"/>
            <a:ext cx="832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4.4.3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256BBC-670E-4FC8-AAEA-487BF4BAF8ED}"/>
              </a:ext>
            </a:extLst>
          </p:cNvPr>
          <p:cNvSpPr txBox="1"/>
          <p:nvPr/>
        </p:nvSpPr>
        <p:spPr>
          <a:xfrm>
            <a:off x="5260525" y="4614446"/>
            <a:ext cx="832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4.4.4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087A1B-3C59-41D2-A5E5-16D9B36DC6DE}"/>
              </a:ext>
            </a:extLst>
          </p:cNvPr>
          <p:cNvCxnSpPr>
            <a:cxnSpLocks/>
          </p:cNvCxnSpPr>
          <p:nvPr/>
        </p:nvCxnSpPr>
        <p:spPr>
          <a:xfrm>
            <a:off x="9240202" y="4113311"/>
            <a:ext cx="274320" cy="2679"/>
          </a:xfrm>
          <a:prstGeom prst="straightConnector1">
            <a:avLst/>
          </a:prstGeom>
          <a:ln w="38100">
            <a:solidFill>
              <a:srgbClr val="E584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5882164-33C9-4D23-989A-1E8D6E87F337}"/>
              </a:ext>
            </a:extLst>
          </p:cNvPr>
          <p:cNvSpPr txBox="1"/>
          <p:nvPr/>
        </p:nvSpPr>
        <p:spPr>
          <a:xfrm>
            <a:off x="5260526" y="2480846"/>
            <a:ext cx="1180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4.4.1, 4.4.2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319D81-FBC6-4684-B958-B5FA1F26317C}"/>
              </a:ext>
            </a:extLst>
          </p:cNvPr>
          <p:cNvSpPr/>
          <p:nvPr/>
        </p:nvSpPr>
        <p:spPr>
          <a:xfrm>
            <a:off x="478509" y="1089992"/>
            <a:ext cx="11234982" cy="357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2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ภาพรวมและกรอบการดำเนินโครงการ</a:t>
            </a:r>
            <a:endParaRPr lang="en-US" sz="22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Pentagon 55">
            <a:extLst>
              <a:ext uri="{FF2B5EF4-FFF2-40B4-BE49-F238E27FC236}">
                <a16:creationId xmlns:a16="http://schemas.microsoft.com/office/drawing/2014/main" id="{6DA12255-0CF1-480D-B95D-F8BF0BDF6C16}"/>
              </a:ext>
            </a:extLst>
          </p:cNvPr>
          <p:cNvSpPr/>
          <p:nvPr/>
        </p:nvSpPr>
        <p:spPr bwMode="auto">
          <a:xfrm>
            <a:off x="406471" y="1534575"/>
            <a:ext cx="2565329" cy="704691"/>
          </a:xfrm>
          <a:prstGeom prst="homePlate">
            <a:avLst>
              <a:gd name="adj" fmla="val 30929"/>
            </a:avLst>
          </a:prstGeom>
          <a:solidFill>
            <a:srgbClr val="E2742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ระยะที่ </a:t>
            </a:r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การวางแผนโครงการโดยละเอียด</a:t>
            </a:r>
            <a:endParaRPr lang="en-US"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Chevron 38">
            <a:extLst>
              <a:ext uri="{FF2B5EF4-FFF2-40B4-BE49-F238E27FC236}">
                <a16:creationId xmlns:a16="http://schemas.microsoft.com/office/drawing/2014/main" id="{BBB0471A-1BAF-44E8-AA08-27738025F2F7}"/>
              </a:ext>
            </a:extLst>
          </p:cNvPr>
          <p:cNvSpPr/>
          <p:nvPr/>
        </p:nvSpPr>
        <p:spPr>
          <a:xfrm>
            <a:off x="3073639" y="1534575"/>
            <a:ext cx="6375161" cy="704691"/>
          </a:xfrm>
          <a:prstGeom prst="chevron">
            <a:avLst>
              <a:gd name="adj" fmla="val 32987"/>
            </a:avLst>
          </a:prstGeom>
          <a:solidFill>
            <a:srgbClr val="C4400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ระยะที่ </a:t>
            </a:r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b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การเก็บรวบรวมข้อมูล และการวิเคราะห์ข้อมูลที่เกี่ยวข้อง</a:t>
            </a:r>
            <a:endParaRPr lang="en-US"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Chevron 38">
            <a:extLst>
              <a:ext uri="{FF2B5EF4-FFF2-40B4-BE49-F238E27FC236}">
                <a16:creationId xmlns:a16="http://schemas.microsoft.com/office/drawing/2014/main" id="{B6F68316-C3D4-4969-82A1-74F12C4E095D}"/>
              </a:ext>
            </a:extLst>
          </p:cNvPr>
          <p:cNvSpPr/>
          <p:nvPr/>
        </p:nvSpPr>
        <p:spPr>
          <a:xfrm>
            <a:off x="9514522" y="1524000"/>
            <a:ext cx="2269926" cy="715266"/>
          </a:xfrm>
          <a:prstGeom prst="chevron">
            <a:avLst>
              <a:gd name="adj" fmla="val 34275"/>
            </a:avLst>
          </a:prstGeom>
          <a:solidFill>
            <a:srgbClr val="9D350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ระยะที่ </a:t>
            </a:r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b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การส่งมอบผลงาน</a:t>
            </a:r>
            <a:endParaRPr lang="en-US"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A4D554-63A5-41C4-AF74-97E3A2D3580B}"/>
              </a:ext>
            </a:extLst>
          </p:cNvPr>
          <p:cNvSpPr txBox="1"/>
          <p:nvPr/>
        </p:nvSpPr>
        <p:spPr>
          <a:xfrm>
            <a:off x="474182" y="2480846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F4D8AD-4055-417F-B6A7-E4B3A433FA82}"/>
              </a:ext>
            </a:extLst>
          </p:cNvPr>
          <p:cNvSpPr txBox="1"/>
          <p:nvPr/>
        </p:nvSpPr>
        <p:spPr>
          <a:xfrm>
            <a:off x="3089865" y="2480846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4.3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2248AC-7D63-4F9A-A4BF-AB773589D496}"/>
              </a:ext>
            </a:extLst>
          </p:cNvPr>
          <p:cNvSpPr txBox="1"/>
          <p:nvPr/>
        </p:nvSpPr>
        <p:spPr>
          <a:xfrm>
            <a:off x="9540194" y="2512656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4.8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4743B2-69ED-4AAF-B2EC-3FBD087C2BC6}"/>
              </a:ext>
            </a:extLst>
          </p:cNvPr>
          <p:cNvSpPr txBox="1"/>
          <p:nvPr/>
        </p:nvSpPr>
        <p:spPr>
          <a:xfrm>
            <a:off x="7620000" y="2480846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4.5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DDC07CC-1339-49FF-831B-EDCB562CB9FF}"/>
              </a:ext>
            </a:extLst>
          </p:cNvPr>
          <p:cNvCxnSpPr>
            <a:stCxn id="21" idx="3"/>
            <a:endCxn id="16" idx="1"/>
          </p:cNvCxnSpPr>
          <p:nvPr/>
        </p:nvCxnSpPr>
        <p:spPr>
          <a:xfrm flipV="1">
            <a:off x="4876800" y="3140383"/>
            <a:ext cx="383241" cy="1069024"/>
          </a:xfrm>
          <a:prstGeom prst="bentConnector3">
            <a:avLst/>
          </a:prstGeom>
          <a:ln w="38100">
            <a:solidFill>
              <a:srgbClr val="E584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8BBC35B-5CC6-484C-9A96-BC2A40793149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>
            <a:off x="4876800" y="4209407"/>
            <a:ext cx="381000" cy="1065616"/>
          </a:xfrm>
          <a:prstGeom prst="bentConnector3">
            <a:avLst>
              <a:gd name="adj1" fmla="val 50000"/>
            </a:avLst>
          </a:prstGeom>
          <a:ln w="38100">
            <a:solidFill>
              <a:srgbClr val="E584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2C3ED13-043C-4F30-9F04-6C3C14CEE544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 flipV="1">
            <a:off x="4876800" y="4207703"/>
            <a:ext cx="398635" cy="1704"/>
          </a:xfrm>
          <a:prstGeom prst="bentConnector3">
            <a:avLst>
              <a:gd name="adj1" fmla="val 50000"/>
            </a:avLst>
          </a:prstGeom>
          <a:ln w="38100">
            <a:solidFill>
              <a:srgbClr val="E584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4055B18-CFED-425C-8BA4-A603E2001112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7271721" y="3140383"/>
            <a:ext cx="389393" cy="1071757"/>
          </a:xfrm>
          <a:prstGeom prst="bentConnector3">
            <a:avLst>
              <a:gd name="adj1" fmla="val 50000"/>
            </a:avLst>
          </a:prstGeom>
          <a:ln w="38100">
            <a:solidFill>
              <a:srgbClr val="E584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B946202-3FD7-4357-A667-A1ACB3A51B20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 flipV="1">
            <a:off x="7269480" y="4212140"/>
            <a:ext cx="391634" cy="1062883"/>
          </a:xfrm>
          <a:prstGeom prst="bentConnector3">
            <a:avLst>
              <a:gd name="adj1" fmla="val 50000"/>
            </a:avLst>
          </a:prstGeom>
          <a:ln w="38100">
            <a:solidFill>
              <a:srgbClr val="E584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79FABA80-91C6-4BA7-9CBF-5B02472C50A8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7287115" y="4207703"/>
            <a:ext cx="373999" cy="4437"/>
          </a:xfrm>
          <a:prstGeom prst="bentConnector3">
            <a:avLst>
              <a:gd name="adj1" fmla="val 50000"/>
            </a:avLst>
          </a:prstGeom>
          <a:ln w="38100">
            <a:solidFill>
              <a:srgbClr val="E584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24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3480E411-33E4-41E7-9D4B-85224B86BC77}"/>
              </a:ext>
            </a:extLst>
          </p:cNvPr>
          <p:cNvSpPr/>
          <p:nvPr/>
        </p:nvSpPr>
        <p:spPr>
          <a:xfrm>
            <a:off x="10609690" y="1586277"/>
            <a:ext cx="921394" cy="4340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5B03828-96BC-4908-9FB7-E652F315928E}"/>
              </a:ext>
            </a:extLst>
          </p:cNvPr>
          <p:cNvSpPr/>
          <p:nvPr/>
        </p:nvSpPr>
        <p:spPr>
          <a:xfrm>
            <a:off x="7886700" y="1587966"/>
            <a:ext cx="2722340" cy="4400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309707-641F-4B79-9069-42A52EEDE41C}"/>
              </a:ext>
            </a:extLst>
          </p:cNvPr>
          <p:cNvSpPr/>
          <p:nvPr/>
        </p:nvSpPr>
        <p:spPr>
          <a:xfrm>
            <a:off x="6965686" y="1580295"/>
            <a:ext cx="921014" cy="4400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2525245F-0E5F-4CC5-8A06-30E285C0AB42}"/>
              </a:ext>
            </a:extLst>
          </p:cNvPr>
          <p:cNvSpPr/>
          <p:nvPr>
            <p:custDataLst>
              <p:tags r:id="rId1"/>
            </p:custDataLst>
          </p:nvPr>
        </p:nvSpPr>
        <p:spPr bwMode="gray">
          <a:xfrm>
            <a:off x="10539011" y="5614180"/>
            <a:ext cx="137233" cy="91491"/>
          </a:xfrm>
          <a:prstGeom prst="triangle">
            <a:avLst/>
          </a:prstGeom>
          <a:solidFill>
            <a:srgbClr val="FFC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5DDECE-6DF6-4385-BF78-C0787468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244771"/>
            <a:ext cx="11398758" cy="782752"/>
          </a:xfrm>
        </p:spPr>
        <p:txBody>
          <a:bodyPr>
            <a:no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วัตถุประสงค์ และแผนการดำเนินโครงการแบ่งเป็น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ระยะ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การวางแผนโครงการโดยละเอียด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การเก็บรวมรวมข้อมูลและการวิเคราะห์ข้อมูลที่เกี่ยวข้อง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และการส่งมอบผลงานทั้งหมดในโครงการ โดยมีระยะเวลาในการดำเนินงาน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เดือน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04A06C-8739-4095-BA29-053F85BB061B}"/>
              </a:ext>
            </a:extLst>
          </p:cNvPr>
          <p:cNvSpPr/>
          <p:nvPr/>
        </p:nvSpPr>
        <p:spPr>
          <a:xfrm>
            <a:off x="6317451" y="1619624"/>
            <a:ext cx="353931" cy="234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C4EE8B-0EC1-4748-BC33-7ECC1B40A221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502238" y="1975715"/>
            <a:ext cx="11035264" cy="358134"/>
          </a:xfrm>
          <a:prstGeom prst="rect">
            <a:avLst/>
          </a:prstGeom>
          <a:solidFill>
            <a:srgbClr val="C4400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ระยะที่ </a:t>
            </a:r>
            <a:r>
              <a:rPr lang="en-US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1: </a:t>
            </a:r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การวางแผนโครงการโดยละเอียด</a:t>
            </a:r>
            <a:endParaRPr lang="en-US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D54D33-2964-4A6A-8B92-82D5B138423C}"/>
              </a:ext>
            </a:extLst>
          </p:cNvPr>
          <p:cNvSpPr txBox="1"/>
          <p:nvPr/>
        </p:nvSpPr>
        <p:spPr>
          <a:xfrm>
            <a:off x="6373480" y="1637116"/>
            <a:ext cx="533848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วัน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6088AA-ABCB-4137-8CE5-37A50C6BD978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6965685" y="1580295"/>
            <a:ext cx="4565399" cy="39541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8D4D62-B2FE-425A-910A-EF4D137B894B}"/>
              </a:ext>
            </a:extLst>
          </p:cNvPr>
          <p:cNvSpPr txBox="1"/>
          <p:nvPr/>
        </p:nvSpPr>
        <p:spPr>
          <a:xfrm>
            <a:off x="516878" y="2350101"/>
            <a:ext cx="534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แผนงานที่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การวางแผนโครงการ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CF2130-3C50-44DE-9D0B-BD0BEA60AE9D}"/>
              </a:ext>
            </a:extLst>
          </p:cNvPr>
          <p:cNvSpPr txBox="1"/>
          <p:nvPr/>
        </p:nvSpPr>
        <p:spPr>
          <a:xfrm>
            <a:off x="516878" y="3443335"/>
            <a:ext cx="534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แผนงานที่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3: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การจัดประชุมเฉพาะกลุ่มของผู้มีส่วนได้เสีย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(Focus Group)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A13F37-A6FC-468B-A011-A3BF1B75591D}"/>
              </a:ext>
            </a:extLst>
          </p:cNvPr>
          <p:cNvSpPr txBox="1"/>
          <p:nvPr/>
        </p:nvSpPr>
        <p:spPr>
          <a:xfrm>
            <a:off x="510131" y="1639522"/>
            <a:ext cx="1554480" cy="647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แผนงานในโครงการ</a:t>
            </a:r>
            <a:endParaRPr lang="en-US" sz="2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A93A7C-0787-46CC-9AE4-37AC7349F3D8}"/>
              </a:ext>
            </a:extLst>
          </p:cNvPr>
          <p:cNvSpPr txBox="1"/>
          <p:nvPr/>
        </p:nvSpPr>
        <p:spPr>
          <a:xfrm>
            <a:off x="738237" y="5939238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การจัดประชุมเฉพาะกลุ่ม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BA0F2E-E1B2-44E7-B227-5D164521D1DC}"/>
              </a:ext>
            </a:extLst>
          </p:cNvPr>
          <p:cNvSpPr txBox="1"/>
          <p:nvPr/>
        </p:nvSpPr>
        <p:spPr>
          <a:xfrm>
            <a:off x="7138406" y="1630691"/>
            <a:ext cx="57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30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3A0CFB8-9636-47FD-90DF-7CCFE6B0F301}"/>
              </a:ext>
            </a:extLst>
          </p:cNvPr>
          <p:cNvCxnSpPr>
            <a:cxnSpLocks/>
          </p:cNvCxnSpPr>
          <p:nvPr/>
        </p:nvCxnSpPr>
        <p:spPr>
          <a:xfrm flipH="1">
            <a:off x="11532579" y="1600908"/>
            <a:ext cx="3076" cy="397835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13CA4D5-5D68-4374-9192-51819D3093FE}"/>
              </a:ext>
            </a:extLst>
          </p:cNvPr>
          <p:cNvSpPr txBox="1"/>
          <p:nvPr/>
        </p:nvSpPr>
        <p:spPr>
          <a:xfrm>
            <a:off x="8184245" y="5660081"/>
            <a:ext cx="256856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th-TH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งวดที่ </a:t>
            </a:r>
            <a:r>
              <a:rPr lang="en-US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2: </a:t>
            </a:r>
            <a:endParaRPr lang="th-TH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r"/>
            <a:r>
              <a:rPr lang="th-TH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รายงานความก้าวหน้าของการดำเนินงาน </a:t>
            </a:r>
          </a:p>
          <a:p>
            <a:pPr algn="r"/>
            <a:r>
              <a:rPr lang="th-TH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วันที่ 13 ม.ค. 2564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8A0882-5A03-4FDF-96E4-B0C9C8944BC3}"/>
              </a:ext>
            </a:extLst>
          </p:cNvPr>
          <p:cNvSpPr txBox="1"/>
          <p:nvPr/>
        </p:nvSpPr>
        <p:spPr>
          <a:xfrm>
            <a:off x="10498044" y="5660081"/>
            <a:ext cx="1316762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th-TH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งวดที่ </a:t>
            </a:r>
            <a:r>
              <a:rPr lang="en-US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3: </a:t>
            </a:r>
            <a:endParaRPr lang="th-TH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r"/>
            <a:r>
              <a:rPr lang="th-TH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รายงานฉบับสมบูรณ์ </a:t>
            </a:r>
          </a:p>
          <a:p>
            <a:pPr algn="r"/>
            <a:r>
              <a:rPr lang="th-TH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วันที่ 14 มี.ค. 2564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3AF8992-45F3-4289-A9C2-2D9DE2FD3381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509328" y="2744345"/>
            <a:ext cx="11010551" cy="358134"/>
          </a:xfrm>
          <a:prstGeom prst="rect">
            <a:avLst/>
          </a:prstGeom>
          <a:solidFill>
            <a:srgbClr val="C4400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ระยะที่ </a:t>
            </a:r>
            <a:r>
              <a:rPr lang="en-US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2: </a:t>
            </a:r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การเก็บรวมรวมข้อมูลและการวิเคราะห์ข้อมูลที่เกี่ยวข้อง</a:t>
            </a:r>
            <a:endParaRPr lang="en-US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7DC3131-D3BB-4B1A-8804-F98E496502BF}"/>
              </a:ext>
            </a:extLst>
          </p:cNvPr>
          <p:cNvSpPr txBox="1"/>
          <p:nvPr/>
        </p:nvSpPr>
        <p:spPr>
          <a:xfrm>
            <a:off x="8969188" y="1630691"/>
            <a:ext cx="57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90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2D89170-E7BA-4150-92A2-9A0D9CBB7278}"/>
              </a:ext>
            </a:extLst>
          </p:cNvPr>
          <p:cNvSpPr txBox="1"/>
          <p:nvPr/>
        </p:nvSpPr>
        <p:spPr>
          <a:xfrm>
            <a:off x="10799969" y="1630691"/>
            <a:ext cx="57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180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E819CBD-5F40-4BC3-9F33-7A34341BFE63}"/>
              </a:ext>
            </a:extLst>
          </p:cNvPr>
          <p:cNvCxnSpPr>
            <a:cxnSpLocks/>
          </p:cNvCxnSpPr>
          <p:nvPr/>
        </p:nvCxnSpPr>
        <p:spPr>
          <a:xfrm>
            <a:off x="9698202" y="1588454"/>
            <a:ext cx="0" cy="397845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50420C2-4CC9-4B19-869A-998CF4B713E5}"/>
              </a:ext>
            </a:extLst>
          </p:cNvPr>
          <p:cNvCxnSpPr>
            <a:cxnSpLocks/>
          </p:cNvCxnSpPr>
          <p:nvPr/>
        </p:nvCxnSpPr>
        <p:spPr>
          <a:xfrm>
            <a:off x="10607628" y="1590873"/>
            <a:ext cx="0" cy="38044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237C34B2-549E-445F-9462-E8290E9CA82F}"/>
              </a:ext>
            </a:extLst>
          </p:cNvPr>
          <p:cNvSpPr txBox="1"/>
          <p:nvPr/>
        </p:nvSpPr>
        <p:spPr>
          <a:xfrm>
            <a:off x="516878" y="3781186"/>
            <a:ext cx="620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แผนงานที่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4: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การสำรวจความคิดเห็นของผู้มีส่วนได้เสียทุกภูมิภาค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2AD683C-898D-44BF-9DD0-B23866F8931C}"/>
              </a:ext>
            </a:extLst>
          </p:cNvPr>
          <p:cNvSpPr txBox="1"/>
          <p:nvPr/>
        </p:nvSpPr>
        <p:spPr>
          <a:xfrm>
            <a:off x="516878" y="4119037"/>
            <a:ext cx="632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แผนงานที่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5: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การจัดประชุมเพื่อรับฟังความคิดเห็นสาธารณะ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(Public Hearing)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18FD7F6-24A9-4837-AEEF-720399849CBC}"/>
              </a:ext>
            </a:extLst>
          </p:cNvPr>
          <p:cNvSpPr txBox="1"/>
          <p:nvPr/>
        </p:nvSpPr>
        <p:spPr>
          <a:xfrm>
            <a:off x="516878" y="3105484"/>
            <a:ext cx="640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แผนงานที่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การรวบรวม ศึกษา และวิเคราะห์ข้อมูลและข้อเท็จจริงจากเอกสารที่เกี่ยวข้อง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93A952D-5EE6-4D64-BA2F-0D70CFFC23F9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501967" y="4845788"/>
            <a:ext cx="11044497" cy="358134"/>
          </a:xfrm>
          <a:prstGeom prst="rect">
            <a:avLst/>
          </a:prstGeom>
          <a:solidFill>
            <a:srgbClr val="C4400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ระยะที่ </a:t>
            </a:r>
            <a:r>
              <a:rPr lang="en-US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3: </a:t>
            </a:r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การส่งมอบผลงานทั้งหมดในโครงการ</a:t>
            </a:r>
            <a:endParaRPr lang="en-US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7662485-412C-4024-9C2C-EDD5FDD384BF}"/>
              </a:ext>
            </a:extLst>
          </p:cNvPr>
          <p:cNvSpPr txBox="1"/>
          <p:nvPr/>
        </p:nvSpPr>
        <p:spPr>
          <a:xfrm>
            <a:off x="516878" y="4456887"/>
            <a:ext cx="534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แผนงานที่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6: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การจัดทำรายงานความก้าวหน้าของการดำเนินงาน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FDEE433-4D08-400A-B40B-C715B70D6094}"/>
              </a:ext>
            </a:extLst>
          </p:cNvPr>
          <p:cNvSpPr txBox="1"/>
          <p:nvPr/>
        </p:nvSpPr>
        <p:spPr>
          <a:xfrm>
            <a:off x="516878" y="5208070"/>
            <a:ext cx="534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แผนงานที่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7: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การสรุปผลการศึกษา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0C0154C-FDC3-430D-979D-34990DCD1EFA}"/>
              </a:ext>
            </a:extLst>
          </p:cNvPr>
          <p:cNvSpPr/>
          <p:nvPr/>
        </p:nvSpPr>
        <p:spPr bwMode="auto">
          <a:xfrm>
            <a:off x="506237" y="1975942"/>
            <a:ext cx="6459448" cy="36036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6" name="Arrow: Pentagon 95">
            <a:extLst>
              <a:ext uri="{FF2B5EF4-FFF2-40B4-BE49-F238E27FC236}">
                <a16:creationId xmlns:a16="http://schemas.microsoft.com/office/drawing/2014/main" id="{74544CC4-53B0-4376-832A-7A3A100CAE02}"/>
              </a:ext>
            </a:extLst>
          </p:cNvPr>
          <p:cNvSpPr/>
          <p:nvPr/>
        </p:nvSpPr>
        <p:spPr bwMode="auto">
          <a:xfrm>
            <a:off x="6970386" y="2423172"/>
            <a:ext cx="915664" cy="228600"/>
          </a:xfrm>
          <a:prstGeom prst="homePlate">
            <a:avLst/>
          </a:prstGeom>
          <a:solidFill>
            <a:srgbClr val="EA9B6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CB60BCF-9E8A-472F-8AD7-CBD67DE41691}"/>
              </a:ext>
            </a:extLst>
          </p:cNvPr>
          <p:cNvCxnSpPr>
            <a:cxnSpLocks/>
          </p:cNvCxnSpPr>
          <p:nvPr/>
        </p:nvCxnSpPr>
        <p:spPr>
          <a:xfrm>
            <a:off x="7893494" y="1588110"/>
            <a:ext cx="0" cy="3979146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rrow: Pentagon 99">
            <a:extLst>
              <a:ext uri="{FF2B5EF4-FFF2-40B4-BE49-F238E27FC236}">
                <a16:creationId xmlns:a16="http://schemas.microsoft.com/office/drawing/2014/main" id="{A2AB47BB-4F2C-4C2C-BF63-C9C37C421C17}"/>
              </a:ext>
            </a:extLst>
          </p:cNvPr>
          <p:cNvSpPr/>
          <p:nvPr/>
        </p:nvSpPr>
        <p:spPr bwMode="auto">
          <a:xfrm>
            <a:off x="8766580" y="3840632"/>
            <a:ext cx="1855162" cy="232968"/>
          </a:xfrm>
          <a:prstGeom prst="homePlate">
            <a:avLst/>
          </a:prstGeom>
          <a:solidFill>
            <a:srgbClr val="EA9B6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0E247493-A465-4E4E-8715-4821F53B227F}"/>
              </a:ext>
            </a:extLst>
          </p:cNvPr>
          <p:cNvSpPr/>
          <p:nvPr>
            <p:custDataLst>
              <p:tags r:id="rId6"/>
            </p:custDataLst>
          </p:nvPr>
        </p:nvSpPr>
        <p:spPr bwMode="gray">
          <a:xfrm>
            <a:off x="7819081" y="5614180"/>
            <a:ext cx="137233" cy="91491"/>
          </a:xfrm>
          <a:prstGeom prst="triangle">
            <a:avLst/>
          </a:prstGeom>
          <a:solidFill>
            <a:srgbClr val="FFC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EB262DF-A8E6-41F7-9BDA-C4810D5B3470}"/>
              </a:ext>
            </a:extLst>
          </p:cNvPr>
          <p:cNvCxnSpPr>
            <a:cxnSpLocks/>
          </p:cNvCxnSpPr>
          <p:nvPr/>
        </p:nvCxnSpPr>
        <p:spPr>
          <a:xfrm>
            <a:off x="6913102" y="5579544"/>
            <a:ext cx="47288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Arrow: Pentagon 115">
            <a:extLst>
              <a:ext uri="{FF2B5EF4-FFF2-40B4-BE49-F238E27FC236}">
                <a16:creationId xmlns:a16="http://schemas.microsoft.com/office/drawing/2014/main" id="{860CB8CA-3A6A-45BE-8908-6DF54D202882}"/>
              </a:ext>
            </a:extLst>
          </p:cNvPr>
          <p:cNvSpPr/>
          <p:nvPr/>
        </p:nvSpPr>
        <p:spPr bwMode="auto">
          <a:xfrm>
            <a:off x="7895592" y="3511332"/>
            <a:ext cx="852570" cy="228600"/>
          </a:xfrm>
          <a:prstGeom prst="homePlate">
            <a:avLst/>
          </a:prstGeom>
          <a:solidFill>
            <a:srgbClr val="EA9B6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8" name="Arrow: Pentagon 117">
            <a:extLst>
              <a:ext uri="{FF2B5EF4-FFF2-40B4-BE49-F238E27FC236}">
                <a16:creationId xmlns:a16="http://schemas.microsoft.com/office/drawing/2014/main" id="{4BC93AFF-D07A-4425-A473-97A34DBFAA03}"/>
              </a:ext>
            </a:extLst>
          </p:cNvPr>
          <p:cNvSpPr/>
          <p:nvPr/>
        </p:nvSpPr>
        <p:spPr bwMode="auto">
          <a:xfrm>
            <a:off x="10608936" y="5288383"/>
            <a:ext cx="928565" cy="228600"/>
          </a:xfrm>
          <a:prstGeom prst="homePlate">
            <a:avLst/>
          </a:prstGeom>
          <a:solidFill>
            <a:srgbClr val="EA9B6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CCCFA1D-CC9B-47F9-898E-624F6E0A465C}"/>
              </a:ext>
            </a:extLst>
          </p:cNvPr>
          <p:cNvSpPr/>
          <p:nvPr/>
        </p:nvSpPr>
        <p:spPr>
          <a:xfrm>
            <a:off x="8184314" y="3525950"/>
            <a:ext cx="174373" cy="20227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631AB541-EA98-49C8-AEE5-90B99695B067}"/>
              </a:ext>
            </a:extLst>
          </p:cNvPr>
          <p:cNvSpPr/>
          <p:nvPr>
            <p:custDataLst>
              <p:tags r:id="rId7"/>
            </p:custDataLst>
          </p:nvPr>
        </p:nvSpPr>
        <p:spPr bwMode="gray">
          <a:xfrm>
            <a:off x="11459152" y="5614180"/>
            <a:ext cx="137233" cy="91491"/>
          </a:xfrm>
          <a:prstGeom prst="triangle">
            <a:avLst/>
          </a:prstGeom>
          <a:solidFill>
            <a:srgbClr val="FFC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500AFC9-A1A6-4560-9021-687B092D8DB3}"/>
              </a:ext>
            </a:extLst>
          </p:cNvPr>
          <p:cNvCxnSpPr>
            <a:cxnSpLocks/>
          </p:cNvCxnSpPr>
          <p:nvPr/>
        </p:nvCxnSpPr>
        <p:spPr>
          <a:xfrm>
            <a:off x="10609041" y="1610695"/>
            <a:ext cx="0" cy="3979146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row: Pentagon 45">
            <a:extLst>
              <a:ext uri="{FF2B5EF4-FFF2-40B4-BE49-F238E27FC236}">
                <a16:creationId xmlns:a16="http://schemas.microsoft.com/office/drawing/2014/main" id="{E43874C1-F9AA-459E-9CB9-99FCC335D10B}"/>
              </a:ext>
            </a:extLst>
          </p:cNvPr>
          <p:cNvSpPr/>
          <p:nvPr/>
        </p:nvSpPr>
        <p:spPr bwMode="auto">
          <a:xfrm>
            <a:off x="8761574" y="4176638"/>
            <a:ext cx="1834767" cy="234814"/>
          </a:xfrm>
          <a:prstGeom prst="homePlate">
            <a:avLst/>
          </a:prstGeom>
          <a:solidFill>
            <a:srgbClr val="EA9B6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FCEE448-E33F-4D1F-9537-692D2855AE2B}"/>
              </a:ext>
            </a:extLst>
          </p:cNvPr>
          <p:cNvCxnSpPr>
            <a:cxnSpLocks/>
          </p:cNvCxnSpPr>
          <p:nvPr/>
        </p:nvCxnSpPr>
        <p:spPr>
          <a:xfrm>
            <a:off x="8760033" y="1600908"/>
            <a:ext cx="0" cy="397845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9C17476-90D3-4541-A0E6-C3E1E0BB8A15}"/>
              </a:ext>
            </a:extLst>
          </p:cNvPr>
          <p:cNvSpPr txBox="1"/>
          <p:nvPr/>
        </p:nvSpPr>
        <p:spPr>
          <a:xfrm>
            <a:off x="8053797" y="1630691"/>
            <a:ext cx="57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60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D151732-105E-40FD-9854-2479B45AF8A1}"/>
              </a:ext>
            </a:extLst>
          </p:cNvPr>
          <p:cNvSpPr/>
          <p:nvPr/>
        </p:nvSpPr>
        <p:spPr bwMode="auto">
          <a:xfrm>
            <a:off x="6933699" y="1280383"/>
            <a:ext cx="984988" cy="22477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ระยะที่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63E8066-F68E-412E-B14E-C6DD6D635C09}"/>
              </a:ext>
            </a:extLst>
          </p:cNvPr>
          <p:cNvSpPr/>
          <p:nvPr/>
        </p:nvSpPr>
        <p:spPr bwMode="auto">
          <a:xfrm>
            <a:off x="8691652" y="1295040"/>
            <a:ext cx="1112436" cy="195454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ระยะที่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755F39F-A2B7-4158-A356-5ADAB4EE2369}"/>
              </a:ext>
            </a:extLst>
          </p:cNvPr>
          <p:cNvSpPr/>
          <p:nvPr/>
        </p:nvSpPr>
        <p:spPr bwMode="auto">
          <a:xfrm>
            <a:off x="10679234" y="1265258"/>
            <a:ext cx="782306" cy="25273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4350" algn="l"/>
              </a:tabLst>
            </a:pPr>
            <a:r>
              <a:rPr kumimoji="0" lang="th-T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ระยะที่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CDB4E7-B67B-484A-97B8-04A9B29261A2}"/>
              </a:ext>
            </a:extLst>
          </p:cNvPr>
          <p:cNvSpPr txBox="1"/>
          <p:nvPr/>
        </p:nvSpPr>
        <p:spPr>
          <a:xfrm>
            <a:off x="6245871" y="5666530"/>
            <a:ext cx="180792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th-TH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งวดที่ </a:t>
            </a:r>
            <a:r>
              <a:rPr lang="en-US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1: </a:t>
            </a:r>
            <a:endParaRPr lang="th-TH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r"/>
            <a:r>
              <a:rPr lang="th-TH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รายงานผลการศึกษาขั้นต้น</a:t>
            </a:r>
          </a:p>
          <a:p>
            <a:pPr algn="r"/>
            <a:r>
              <a:rPr lang="th-TH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วันที่ 1</a:t>
            </a:r>
            <a:r>
              <a:rPr lang="en-US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  <a:r>
              <a:rPr lang="th-TH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ต.ค. 2563</a:t>
            </a:r>
            <a:endParaRPr lang="en-US" sz="1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30DB369-6FDB-486C-90CA-1E0BE475BF22}"/>
              </a:ext>
            </a:extLst>
          </p:cNvPr>
          <p:cNvSpPr/>
          <p:nvPr/>
        </p:nvSpPr>
        <p:spPr>
          <a:xfrm>
            <a:off x="563864" y="5952229"/>
            <a:ext cx="174373" cy="20227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FE1D44-504F-41F2-BAB0-4EB928F3E83F}"/>
              </a:ext>
            </a:extLst>
          </p:cNvPr>
          <p:cNvSpPr txBox="1"/>
          <p:nvPr/>
        </p:nvSpPr>
        <p:spPr>
          <a:xfrm>
            <a:off x="9884579" y="1630691"/>
            <a:ext cx="57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120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3" name="Arrow: Pentagon 52">
            <a:extLst>
              <a:ext uri="{FF2B5EF4-FFF2-40B4-BE49-F238E27FC236}">
                <a16:creationId xmlns:a16="http://schemas.microsoft.com/office/drawing/2014/main" id="{63BA4E6E-3563-4219-95AB-5A9300D7A2A8}"/>
              </a:ext>
            </a:extLst>
          </p:cNvPr>
          <p:cNvSpPr/>
          <p:nvPr/>
        </p:nvSpPr>
        <p:spPr bwMode="auto">
          <a:xfrm>
            <a:off x="7881348" y="4525174"/>
            <a:ext cx="2728429" cy="228600"/>
          </a:xfrm>
          <a:prstGeom prst="homePlate">
            <a:avLst/>
          </a:prstGeom>
          <a:solidFill>
            <a:srgbClr val="EA9B6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8" name="Flowchart: Decision 57">
            <a:extLst>
              <a:ext uri="{FF2B5EF4-FFF2-40B4-BE49-F238E27FC236}">
                <a16:creationId xmlns:a16="http://schemas.microsoft.com/office/drawing/2014/main" id="{3AA17A5B-70FA-45C3-9C30-E33588CD657A}"/>
              </a:ext>
            </a:extLst>
          </p:cNvPr>
          <p:cNvSpPr/>
          <p:nvPr/>
        </p:nvSpPr>
        <p:spPr>
          <a:xfrm flipH="1">
            <a:off x="9142572" y="4203002"/>
            <a:ext cx="253569" cy="161797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6" name="Flowchart: Decision 65">
            <a:extLst>
              <a:ext uri="{FF2B5EF4-FFF2-40B4-BE49-F238E27FC236}">
                <a16:creationId xmlns:a16="http://schemas.microsoft.com/office/drawing/2014/main" id="{BF531193-0285-447C-8447-F4DFB14F87D9}"/>
              </a:ext>
            </a:extLst>
          </p:cNvPr>
          <p:cNvSpPr/>
          <p:nvPr/>
        </p:nvSpPr>
        <p:spPr>
          <a:xfrm flipH="1">
            <a:off x="9488185" y="4203002"/>
            <a:ext cx="253569" cy="161797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7" name="Flowchart: Decision 66">
            <a:extLst>
              <a:ext uri="{FF2B5EF4-FFF2-40B4-BE49-F238E27FC236}">
                <a16:creationId xmlns:a16="http://schemas.microsoft.com/office/drawing/2014/main" id="{2DAA36A8-3E0E-4E33-BD9C-C6FD431C343B}"/>
              </a:ext>
            </a:extLst>
          </p:cNvPr>
          <p:cNvSpPr/>
          <p:nvPr/>
        </p:nvSpPr>
        <p:spPr>
          <a:xfrm flipH="1">
            <a:off x="9812587" y="4203002"/>
            <a:ext cx="253569" cy="161797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8" name="Flowchart: Decision 67">
            <a:extLst>
              <a:ext uri="{FF2B5EF4-FFF2-40B4-BE49-F238E27FC236}">
                <a16:creationId xmlns:a16="http://schemas.microsoft.com/office/drawing/2014/main" id="{2E33F1F4-81BE-4DE7-82F0-52D609B70712}"/>
              </a:ext>
            </a:extLst>
          </p:cNvPr>
          <p:cNvSpPr/>
          <p:nvPr/>
        </p:nvSpPr>
        <p:spPr>
          <a:xfrm flipH="1">
            <a:off x="10142364" y="4203002"/>
            <a:ext cx="253569" cy="161797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9" name="Flowchart: Decision 68">
            <a:extLst>
              <a:ext uri="{FF2B5EF4-FFF2-40B4-BE49-F238E27FC236}">
                <a16:creationId xmlns:a16="http://schemas.microsoft.com/office/drawing/2014/main" id="{C56A51A2-819B-4F92-9410-C704839C1DBC}"/>
              </a:ext>
            </a:extLst>
          </p:cNvPr>
          <p:cNvSpPr/>
          <p:nvPr/>
        </p:nvSpPr>
        <p:spPr>
          <a:xfrm flipH="1">
            <a:off x="8818170" y="4203002"/>
            <a:ext cx="253569" cy="161797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0" name="Flowchart: Decision 69">
            <a:extLst>
              <a:ext uri="{FF2B5EF4-FFF2-40B4-BE49-F238E27FC236}">
                <a16:creationId xmlns:a16="http://schemas.microsoft.com/office/drawing/2014/main" id="{4D7BA486-3982-4DCA-8F2B-97AD63C596D3}"/>
              </a:ext>
            </a:extLst>
          </p:cNvPr>
          <p:cNvSpPr/>
          <p:nvPr/>
        </p:nvSpPr>
        <p:spPr>
          <a:xfrm flipH="1">
            <a:off x="530383" y="5696462"/>
            <a:ext cx="253569" cy="161797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36005E-F1A4-4C49-A66C-0E1AED4E5056}"/>
              </a:ext>
            </a:extLst>
          </p:cNvPr>
          <p:cNvSpPr txBox="1"/>
          <p:nvPr/>
        </p:nvSpPr>
        <p:spPr>
          <a:xfrm>
            <a:off x="747536" y="5680836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การจัดประชุมเพื่อรับฟังความเห็นสาธารณะจำนวน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5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ภูมิภาค</a:t>
            </a:r>
          </a:p>
        </p:txBody>
      </p:sp>
      <p:sp>
        <p:nvSpPr>
          <p:cNvPr id="72" name="Arrow: Pentagon 71">
            <a:extLst>
              <a:ext uri="{FF2B5EF4-FFF2-40B4-BE49-F238E27FC236}">
                <a16:creationId xmlns:a16="http://schemas.microsoft.com/office/drawing/2014/main" id="{11524555-FB4E-4723-B41F-FE7FEF6F0813}"/>
              </a:ext>
            </a:extLst>
          </p:cNvPr>
          <p:cNvSpPr/>
          <p:nvPr/>
        </p:nvSpPr>
        <p:spPr bwMode="auto">
          <a:xfrm>
            <a:off x="6972024" y="3175849"/>
            <a:ext cx="1790976" cy="235655"/>
          </a:xfrm>
          <a:prstGeom prst="homePlate">
            <a:avLst/>
          </a:prstGeom>
          <a:solidFill>
            <a:srgbClr val="EA9B6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1520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37FE2-4AD5-4A41-90C9-9538B0A62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กรอบแนวคิดการประเมินผลการปฏิบัติงานที่สำคัญในการติดตามและประเมินผลการปฏิบัติงานของสำนักงาน กสทช.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ได้แก่ </a:t>
            </a:r>
            <a:b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นโยบายระดับชาติ รูปแบบการประเมินซิป</a:t>
            </a:r>
            <a:r>
              <a:rPr 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ป์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หลักธรรมา</a:t>
            </a:r>
            <a:r>
              <a:rPr 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ภิ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บาล และกรณีศึกษาจากต่างประเทศ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DF3043-EC81-429E-929C-2B37D8602600}"/>
              </a:ext>
            </a:extLst>
          </p:cNvPr>
          <p:cNvCxnSpPr>
            <a:cxnSpLocks/>
          </p:cNvCxnSpPr>
          <p:nvPr/>
        </p:nvCxnSpPr>
        <p:spPr>
          <a:xfrm>
            <a:off x="472440" y="1447802"/>
            <a:ext cx="11247120" cy="0"/>
          </a:xfrm>
          <a:prstGeom prst="line">
            <a:avLst/>
          </a:prstGeom>
          <a:ln>
            <a:solidFill>
              <a:srgbClr val="E5843B"/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624A40C-764D-45A9-B6DA-3F2C0808D4C1}"/>
              </a:ext>
            </a:extLst>
          </p:cNvPr>
          <p:cNvSpPr/>
          <p:nvPr/>
        </p:nvSpPr>
        <p:spPr>
          <a:xfrm>
            <a:off x="4312920" y="1295403"/>
            <a:ext cx="3566160" cy="304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2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กรอบแนวคิดการประเมินผลการปฏิบัติงาน</a:t>
            </a:r>
            <a:endParaRPr lang="en-US" sz="22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F33433-A4A0-4CFF-925C-65746CCB9B2E}"/>
              </a:ext>
            </a:extLst>
          </p:cNvPr>
          <p:cNvGrpSpPr/>
          <p:nvPr/>
        </p:nvGrpSpPr>
        <p:grpSpPr>
          <a:xfrm>
            <a:off x="609600" y="1905021"/>
            <a:ext cx="2743200" cy="3989649"/>
            <a:chOff x="609600" y="1905021"/>
            <a:chExt cx="2377440" cy="39896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6F55EEB-FA33-4C96-8414-81DE14620304}"/>
                </a:ext>
              </a:extLst>
            </p:cNvPr>
            <p:cNvSpPr/>
            <p:nvPr/>
          </p:nvSpPr>
          <p:spPr>
            <a:xfrm>
              <a:off x="609600" y="1905021"/>
              <a:ext cx="2377440" cy="457200"/>
            </a:xfrm>
            <a:prstGeom prst="rect">
              <a:avLst/>
            </a:prstGeom>
            <a:solidFill>
              <a:srgbClr val="C4400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นโยบายระดับชาติ</a:t>
              </a:r>
              <a:endParaRPr lang="en-US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C47BFDE-D3D5-4FB6-A1A1-92DD71C44F01}"/>
                </a:ext>
              </a:extLst>
            </p:cNvPr>
            <p:cNvSpPr/>
            <p:nvPr/>
          </p:nvSpPr>
          <p:spPr>
            <a:xfrm>
              <a:off x="609600" y="2362200"/>
              <a:ext cx="2359152" cy="3532470"/>
            </a:xfrm>
            <a:prstGeom prst="rect">
              <a:avLst/>
            </a:prstGeom>
            <a:noFill/>
            <a:ln>
              <a:solidFill>
                <a:srgbClr val="C4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182880" rtlCol="0" anchor="t"/>
            <a:lstStyle/>
            <a:p>
              <a:pPr marL="285750" indent="-285750" algn="thaiDist">
                <a:lnSpc>
                  <a:spcPct val="114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th-TH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ศึกษาแนวทางแบบแผนขององค์กร เพื่อให้ทราบถึงการปฏิบัติงานที่จำเป็นขององค์กรและความสอดคล้องกับนโยบายที่สำคัญ อาทิ </a:t>
              </a:r>
              <a:r>
                <a:rPr lang="en-US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Thailand 4.0</a:t>
              </a:r>
              <a:r>
                <a:rPr lang="th-TH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 </a:t>
              </a:r>
              <a:r>
                <a:rPr lang="th-TH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นโยบายรัฐบาล</a:t>
              </a:r>
              <a:endParaRPr lang="en-US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pPr marL="285750" indent="-285750" algn="thaiDist">
                <a:lnSpc>
                  <a:spcPct val="114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th-TH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เพื่อให้ทราบถึงจุดมุ่งหมายและแนวทางการพัฒนาของประเทศ รวมถึงความสอดคล้องในการดำเนินงานขององค์กร เพื่อนำมาเปรียบเทียบกับผลการดำเนินงาน</a:t>
              </a:r>
              <a:endParaRPr lang="en-US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9F65A9E-F9E8-4917-BEB5-078E381B23C9}"/>
              </a:ext>
            </a:extLst>
          </p:cNvPr>
          <p:cNvSpPr/>
          <p:nvPr/>
        </p:nvSpPr>
        <p:spPr>
          <a:xfrm rot="5400000">
            <a:off x="3287031" y="3757416"/>
            <a:ext cx="1183097" cy="228600"/>
          </a:xfrm>
          <a:prstGeom prst="triangle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02131A3-66B0-4E48-9A92-D84F22A8DC3A}"/>
              </a:ext>
            </a:extLst>
          </p:cNvPr>
          <p:cNvGrpSpPr/>
          <p:nvPr/>
        </p:nvGrpSpPr>
        <p:grpSpPr>
          <a:xfrm>
            <a:off x="4404360" y="1752600"/>
            <a:ext cx="3383280" cy="2004063"/>
            <a:chOff x="4404360" y="1784231"/>
            <a:chExt cx="3383280" cy="20040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1D7A3F-AB18-4B94-817A-12A4C64E0A9C}"/>
                </a:ext>
              </a:extLst>
            </p:cNvPr>
            <p:cNvSpPr/>
            <p:nvPr/>
          </p:nvSpPr>
          <p:spPr>
            <a:xfrm>
              <a:off x="4404360" y="1784231"/>
              <a:ext cx="3383280" cy="548640"/>
            </a:xfrm>
            <a:prstGeom prst="rect">
              <a:avLst/>
            </a:prstGeom>
            <a:solidFill>
              <a:srgbClr val="C44001"/>
            </a:solidFill>
            <a:ln>
              <a:solidFill>
                <a:srgbClr val="C4400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รูปแบบการประเมินซิป</a:t>
              </a:r>
              <a:r>
                <a:rPr lang="th-TH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ป์</a:t>
              </a:r>
              <a:r>
                <a:rPr lang="en-US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 </a:t>
              </a:r>
              <a:br>
                <a:rPr lang="en-US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</a:br>
              <a:r>
                <a:rPr lang="en-US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(</a:t>
              </a:r>
              <a:r>
                <a:rPr lang="en-US" sz="1800" b="1" dirty="0">
                  <a:effectLst/>
                  <a:latin typeface="TH SarabunPSK" panose="020B0500040200020003" pitchFamily="34" charset="-34"/>
                  <a:ea typeface="Calibri" panose="020F0502020204030204" pitchFamily="34" charset="0"/>
                </a:rPr>
                <a:t>CIPP</a:t>
              </a:r>
              <a:r>
                <a:rPr lang="en-US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 Evaluation Model)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7FFAA0-3792-41BB-A937-7D55BDD20B60}"/>
                </a:ext>
              </a:extLst>
            </p:cNvPr>
            <p:cNvSpPr/>
            <p:nvPr/>
          </p:nvSpPr>
          <p:spPr>
            <a:xfrm>
              <a:off x="4404360" y="2325254"/>
              <a:ext cx="3383280" cy="1463040"/>
            </a:xfrm>
            <a:prstGeom prst="rect">
              <a:avLst/>
            </a:prstGeom>
            <a:noFill/>
            <a:ln>
              <a:solidFill>
                <a:srgbClr val="C4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82880" rtlCol="0" anchor="t"/>
            <a:lstStyle/>
            <a:p>
              <a:pPr marL="285750" indent="-28575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th-TH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การประเมินสภาวะแวดล้อม </a:t>
              </a:r>
              <a:endParaRPr lang="en-US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pPr marL="285750" indent="-28575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th-TH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การประเมินปัจจัยนำเข้า </a:t>
              </a:r>
              <a:endParaRPr lang="en-US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pPr marL="285750" indent="-28575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th-TH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การประเมินกระบวนการ </a:t>
              </a:r>
              <a:endParaRPr lang="en-US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pPr marL="285750" indent="-28575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th-TH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การประเมินผลผลิต</a:t>
              </a:r>
            </a:p>
          </p:txBody>
        </p:sp>
      </p:grp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B4F91C2-166D-4F58-934A-E2CB2EFDF487}"/>
              </a:ext>
            </a:extLst>
          </p:cNvPr>
          <p:cNvSpPr/>
          <p:nvPr/>
        </p:nvSpPr>
        <p:spPr>
          <a:xfrm rot="16200000" flipH="1">
            <a:off x="7721872" y="3764257"/>
            <a:ext cx="1183097" cy="228600"/>
          </a:xfrm>
          <a:prstGeom prst="triangle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91B5F0-460C-4DBE-9F7D-CF7AD390FBFE}"/>
              </a:ext>
            </a:extLst>
          </p:cNvPr>
          <p:cNvGrpSpPr/>
          <p:nvPr/>
        </p:nvGrpSpPr>
        <p:grpSpPr>
          <a:xfrm>
            <a:off x="8839200" y="1813580"/>
            <a:ext cx="2743200" cy="4081090"/>
            <a:chOff x="609600" y="1813580"/>
            <a:chExt cx="2377440" cy="40810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E304023-E39C-48C4-AB89-5BC14143E849}"/>
                </a:ext>
              </a:extLst>
            </p:cNvPr>
            <p:cNvSpPr/>
            <p:nvPr/>
          </p:nvSpPr>
          <p:spPr>
            <a:xfrm>
              <a:off x="609600" y="1813580"/>
              <a:ext cx="2377440" cy="548640"/>
            </a:xfrm>
            <a:prstGeom prst="rect">
              <a:avLst/>
            </a:prstGeom>
            <a:solidFill>
              <a:srgbClr val="C4400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กรณีศึกษาจากต่างประเทศ </a:t>
              </a:r>
              <a:r>
                <a:rPr lang="en-US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(Benchmarking)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0D82B4-C37A-40B7-B29A-79EB2E1B7830}"/>
                </a:ext>
              </a:extLst>
            </p:cNvPr>
            <p:cNvSpPr/>
            <p:nvPr/>
          </p:nvSpPr>
          <p:spPr>
            <a:xfrm>
              <a:off x="609600" y="2362200"/>
              <a:ext cx="2359152" cy="3532470"/>
            </a:xfrm>
            <a:prstGeom prst="rect">
              <a:avLst/>
            </a:prstGeom>
            <a:noFill/>
            <a:ln>
              <a:solidFill>
                <a:srgbClr val="C4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182880" rtlCol="0" anchor="t"/>
            <a:lstStyle/>
            <a:p>
              <a:pPr marL="285750" indent="-285750" algn="thaiDist">
                <a:lnSpc>
                  <a:spcPct val="114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tabLst>
                  <a:tab pos="2286000" algn="l"/>
                  <a:tab pos="2514600" algn="l"/>
                </a:tabLst>
              </a:pPr>
              <a:r>
                <a:rPr lang="th-TH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การรวบรวมข้อมูลและกรณีศึกษาจากต่างประเทศ เพื่อนำมาวัดความสำเร็จของโครงการ</a:t>
              </a:r>
              <a:r>
                <a:rPr lang="th-TH" dirty="0" err="1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นั้นๆ</a:t>
              </a:r>
              <a:r>
                <a:rPr lang="th-TH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 </a:t>
              </a:r>
            </a:p>
            <a:p>
              <a:pPr marL="285750" indent="-285750" algn="thaiDist">
                <a:buFont typeface="Arial" panose="020B0604020202020204" pitchFamily="34" charset="0"/>
                <a:buChar char="•"/>
                <a:tabLst>
                  <a:tab pos="2286000" algn="l"/>
                </a:tabLst>
              </a:pPr>
              <a:r>
                <a:rPr lang="th-TH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เพื่อศึกษาแนวทางการปฏิบัติงาน แนวทางการแก้ไข และแนวทางในการพัฒนากระบวนการปฏิบัติงานในการดำเนินโครงการ</a:t>
              </a:r>
              <a:endParaRPr lang="en-US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EA71B3F-B165-4A96-B46A-C9A3B8312FA7}"/>
              </a:ext>
            </a:extLst>
          </p:cNvPr>
          <p:cNvGrpSpPr/>
          <p:nvPr/>
        </p:nvGrpSpPr>
        <p:grpSpPr>
          <a:xfrm>
            <a:off x="4383258" y="3914625"/>
            <a:ext cx="3383280" cy="2028974"/>
            <a:chOff x="4393809" y="1798322"/>
            <a:chExt cx="3383280" cy="236709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F94265B-00F8-4D6A-B4AC-255E1BCBECBB}"/>
                </a:ext>
              </a:extLst>
            </p:cNvPr>
            <p:cNvSpPr/>
            <p:nvPr/>
          </p:nvSpPr>
          <p:spPr>
            <a:xfrm>
              <a:off x="4393809" y="1798322"/>
              <a:ext cx="3383280" cy="640069"/>
            </a:xfrm>
            <a:prstGeom prst="rect">
              <a:avLst/>
            </a:prstGeom>
            <a:solidFill>
              <a:srgbClr val="C44001"/>
            </a:solidFill>
            <a:ln>
              <a:solidFill>
                <a:srgbClr val="C4400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หลักธรรมา</a:t>
              </a:r>
              <a:r>
                <a:rPr lang="th-TH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ภิ</a:t>
              </a:r>
              <a:r>
                <a:rPr lang="th-TH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บาล </a:t>
              </a:r>
              <a:br>
                <a:rPr lang="en-US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</a:br>
              <a:r>
                <a:rPr lang="en-US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(Good Governance)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9C01999-368F-48CD-A316-C29AC5E204AC}"/>
                </a:ext>
              </a:extLst>
            </p:cNvPr>
            <p:cNvSpPr/>
            <p:nvPr/>
          </p:nvSpPr>
          <p:spPr>
            <a:xfrm>
              <a:off x="4393809" y="2458567"/>
              <a:ext cx="3383280" cy="1706849"/>
            </a:xfrm>
            <a:prstGeom prst="rect">
              <a:avLst/>
            </a:prstGeom>
            <a:noFill/>
            <a:ln>
              <a:solidFill>
                <a:srgbClr val="C4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82880" numCol="2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th-TH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ประสิทธิภาพ</a:t>
              </a:r>
              <a:endParaRPr lang="en-US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th-TH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ประสิทธิผล</a:t>
              </a:r>
              <a:endParaRPr lang="en-US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th-TH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การตอบสนอง</a:t>
              </a:r>
              <a:endParaRPr lang="en-US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th-TH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ภาระรับผิดชอบ</a:t>
              </a:r>
              <a:endParaRPr lang="en-US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th-TH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เปิดเผย หรือโปร่งใส</a:t>
              </a:r>
              <a:endParaRPr lang="en-US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th-TH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หลักนิติธรรม</a:t>
              </a:r>
              <a:endParaRPr lang="en-US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th-TH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ความเสมอภาค</a:t>
              </a:r>
              <a:endParaRPr lang="en-US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th-TH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การมีส่วนร่วม</a:t>
              </a:r>
              <a:endParaRPr lang="en-US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th-TH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การกระจายอำนาจ</a:t>
              </a:r>
              <a:endParaRPr lang="en-US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th-TH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การมุ่งเน้นฉันทามติ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8832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ZwaJfjD6kWmTff9C9ljy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4MByGvTPUqrTAz_UKmeO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4MByGvTPUqrTAz_UKmeO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4MByGvTPUqrTAz_UKmeO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4MByGvTPUqrTAz_UKmeO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ZwaJfjD6kWmTff9C9ljy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ZwaJfjD6kWmTff9C9ljyQ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C3CFE1"/>
      </a:dk2>
      <a:lt2>
        <a:srgbClr val="E6E6E6"/>
      </a:lt2>
      <a:accent1>
        <a:srgbClr val="6685B3"/>
      </a:accent1>
      <a:accent2>
        <a:srgbClr val="FFAA1F"/>
      </a:accent2>
      <a:accent3>
        <a:srgbClr val="969696"/>
      </a:accent3>
      <a:accent4>
        <a:srgbClr val="BEBEBE"/>
      </a:accent4>
      <a:accent5>
        <a:srgbClr val="00337F"/>
      </a:accent5>
      <a:accent6>
        <a:srgbClr val="4F4F4F"/>
      </a:accent6>
      <a:hlink>
        <a:srgbClr val="00337F"/>
      </a:hlink>
      <a:folHlink>
        <a:srgbClr val="4F4F4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12400</TotalTime>
  <Words>609</Words>
  <Application>Microsoft Office PowerPoint</Application>
  <PresentationFormat>Widescreen</PresentationFormat>
  <Paragraphs>84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TH SarabunPSK</vt:lpstr>
      <vt:lpstr>Office Theme</vt:lpstr>
      <vt:lpstr>ภาพรวมและกรอบการดำเนินโครงการฯ แบ่งเป็น 3 ระยะ และ 7 แผนงาน โดยมีระยะเวลาในการดำเนินโครงการฯ ทั้งสิ้น 180 วัน</vt:lpstr>
      <vt:lpstr>วัตถุประสงค์ และแผนการดำเนินโครงการแบ่งเป็น 3 ระยะ: การวางแผนโครงการโดยละเอียด การเก็บรวมรวมข้อมูลและการวิเคราะห์ข้อมูลที่เกี่ยวข้อง และการส่งมอบผลงานทั้งหมดในโครงการ โดยมีระยะเวลาในการดำเนินงาน 6 เดือน</vt:lpstr>
      <vt:lpstr>4 กรอบแนวคิดการประเมินผลการปฏิบัติงานที่สำคัญในการติดตามและประเมินผลการปฏิบัติงานของสำนักงาน กสทช. ได้แก่  นโยบายระดับชาติ รูปแบบการประเมินซิปป์ หลักธรรมาภิบาล และกรณีศึกษาจากต่างประเทศ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Jackkit Sangkittiwan</dc:creator>
  <cp:lastModifiedBy>TIME Consulting 37</cp:lastModifiedBy>
  <cp:revision>350</cp:revision>
  <cp:lastPrinted>2018-07-05T09:38:06Z</cp:lastPrinted>
  <dcterms:created xsi:type="dcterms:W3CDTF">2018-07-05T07:06:36Z</dcterms:created>
  <dcterms:modified xsi:type="dcterms:W3CDTF">2021-09-10T07:43:14Z</dcterms:modified>
</cp:coreProperties>
</file>