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"/>
  </p:notesMasterIdLst>
  <p:handoutMasterIdLst>
    <p:handoutMasterId r:id="rId5"/>
  </p:handoutMasterIdLst>
  <p:sldIdLst>
    <p:sldId id="4678" r:id="rId2"/>
    <p:sldId id="273" r:id="rId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6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634439-59D9-4CE8-9A2B-00BEAA6439BC}" v="34" dt="2022-03-09T04:31:26.7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32" y="268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4104"/>
    </p:cViewPr>
  </p:sorterViewPr>
  <p:notesViewPr>
    <p:cSldViewPr snapToGrid="0">
      <p:cViewPr varScale="1">
        <p:scale>
          <a:sx n="52" d="100"/>
          <a:sy n="52" d="100"/>
        </p:scale>
        <p:origin x="285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98AC48-005A-42F8-82BF-154AB83765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5678B-BACF-4630-9BA7-C957AE7B0C6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F3A78-094B-4F56-96D8-B5D1838AE94A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937ED-89E6-4FB0-9572-C2756A5BF0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46861C-665E-4A67-82A1-395344C117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4840D-E3CE-4830-94DD-7CAC1017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62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F452B-3C68-4FC9-9D11-20C7F08028CF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CDD8D-7076-4F2E-A373-17A0AEDE2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68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D2C7BDF-FD24-4406-9403-149A2AB26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2298" y="1713911"/>
            <a:ext cx="8334375" cy="14118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D8286AD-A9FB-4FF7-B52D-196825ADA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298" y="3732214"/>
            <a:ext cx="8334375" cy="6524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271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3CE25-C8A2-406F-A9C2-33BCAD010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580" y="2343104"/>
            <a:ext cx="3419955" cy="1333520"/>
          </a:xfrm>
          <a:effectLst/>
        </p:spPr>
        <p:txBody>
          <a:bodyPr lIns="0" tIns="0" rIns="0" bIns="0" anchor="t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66EF6E0-79E6-43F9-AC81-4A065C583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580" y="4326181"/>
            <a:ext cx="3419955" cy="1423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BEB97-5DA7-4C7F-943F-87DC01A0EF8B}"/>
              </a:ext>
            </a:extLst>
          </p:cNvPr>
          <p:cNvSpPr/>
          <p:nvPr userDrawn="1"/>
        </p:nvSpPr>
        <p:spPr>
          <a:xfrm>
            <a:off x="362905" y="3959280"/>
            <a:ext cx="1782493" cy="59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1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4F22FEF-0E2F-48B4-9C9A-F3D786374EF5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870805-F264-4014-89E0-FC5D2FD10BD6}"/>
              </a:ext>
            </a:extLst>
          </p:cNvPr>
          <p:cNvSpPr txBox="1"/>
          <p:nvPr userDrawn="1"/>
        </p:nvSpPr>
        <p:spPr>
          <a:xfrm rot="16200000">
            <a:off x="10385413" y="4506994"/>
            <a:ext cx="32191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00F674-7D3A-4972-8A15-D48B2A1C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defRPr sz="2800" b="1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A27278-9FBB-4583-A265-575659DA74AC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073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5" orient="horz" pos="4020">
          <p15:clr>
            <a:srgbClr val="FBAE40"/>
          </p15:clr>
        </p15:guide>
        <p15:guide id="6" orient="horz" pos="69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E94941-E063-4542-9CAF-3B53DB138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3315D-830E-4BB8-8B52-815465322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5F27BA57-DF97-45A9-B6D8-C9A50E139FA2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C6DCFD-442D-42B5-A072-72BC18CD5A72}"/>
              </a:ext>
            </a:extLst>
          </p:cNvPr>
          <p:cNvSpPr txBox="1"/>
          <p:nvPr userDrawn="1"/>
        </p:nvSpPr>
        <p:spPr>
          <a:xfrm rot="16200000">
            <a:off x="10385413" y="4506994"/>
            <a:ext cx="32191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460A7C2-7DE5-4B3F-84C2-6CE853073AC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6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4020" userDrawn="1">
          <p15:clr>
            <a:srgbClr val="F26B43"/>
          </p15:clr>
        </p15:guide>
        <p15:guide id="4" orient="horz" pos="696" userDrawn="1">
          <p15:clr>
            <a:srgbClr val="F26B43"/>
          </p15:clr>
        </p15:guide>
        <p15:guide id="5" pos="234" userDrawn="1">
          <p15:clr>
            <a:srgbClr val="F26B43"/>
          </p15:clr>
        </p15:guide>
        <p15:guide id="6" pos="744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B9748F05-1142-4037-8E1F-382A98E1ED28}"/>
              </a:ext>
            </a:extLst>
          </p:cNvPr>
          <p:cNvSpPr/>
          <p:nvPr/>
        </p:nvSpPr>
        <p:spPr>
          <a:xfrm>
            <a:off x="2966041" y="5411232"/>
            <a:ext cx="6086260" cy="783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E6D010A-9E24-4489-B6E0-8FCAFAB94B25}"/>
              </a:ext>
            </a:extLst>
          </p:cNvPr>
          <p:cNvSpPr/>
          <p:nvPr/>
        </p:nvSpPr>
        <p:spPr>
          <a:xfrm>
            <a:off x="2937123" y="4070684"/>
            <a:ext cx="6086260" cy="10338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E33BD9B-0D85-4138-9DBB-96341CF0B591}"/>
              </a:ext>
            </a:extLst>
          </p:cNvPr>
          <p:cNvSpPr/>
          <p:nvPr/>
        </p:nvSpPr>
        <p:spPr>
          <a:xfrm>
            <a:off x="2937123" y="2980975"/>
            <a:ext cx="6086260" cy="783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5AA21F-F5AB-42AB-BF27-1D60CBF3AF23}"/>
              </a:ext>
            </a:extLst>
          </p:cNvPr>
          <p:cNvSpPr/>
          <p:nvPr/>
        </p:nvSpPr>
        <p:spPr>
          <a:xfrm>
            <a:off x="2937123" y="1890263"/>
            <a:ext cx="6086260" cy="783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57F7CB-A3C2-4672-A22F-9FF53CFE3928}"/>
              </a:ext>
            </a:extLst>
          </p:cNvPr>
          <p:cNvSpPr/>
          <p:nvPr/>
        </p:nvSpPr>
        <p:spPr>
          <a:xfrm>
            <a:off x="12299723" y="177004"/>
            <a:ext cx="5715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u="sng" dirty="0">
                <a:latin typeface="SimHei" panose="02010609060101010101" pitchFamily="49" charset="-122"/>
                <a:ea typeface="SimHei" panose="02010609060101010101" pitchFamily="49" charset="-122"/>
                <a:cs typeface="TH SarabunPSK" panose="020B0500040200020003" pitchFamily="34" charset="-34"/>
              </a:rPr>
              <a:t>Topic: </a:t>
            </a:r>
            <a:r>
              <a:rPr lang="th-TH" sz="1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มาตรการสนับสนุนการใช้บริการด้านโทรคมนาคมเพื่อลดผลกระทบการแพร่ระบาดของโรคติดเชื้อไวรัสโคโรนา 2019</a:t>
            </a:r>
          </a:p>
          <a:p>
            <a:endParaRPr lang="en-US" sz="1800" b="1" u="sng" dirty="0">
              <a:latin typeface="SimHei" panose="02010609060101010101" pitchFamily="49" charset="-122"/>
              <a:ea typeface="SimHei" panose="02010609060101010101" pitchFamily="49" charset="-122"/>
              <a:cs typeface="TH SarabunPSK" panose="020B0500040200020003" pitchFamily="34" charset="-34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503FBEB-669A-4B6E-AF0E-CE77618393FE}"/>
              </a:ext>
            </a:extLst>
          </p:cNvPr>
          <p:cNvSpPr/>
          <p:nvPr/>
        </p:nvSpPr>
        <p:spPr>
          <a:xfrm>
            <a:off x="12873867" y="961457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0B39F15-7929-4C54-AC57-480025EF9210}"/>
              </a:ext>
            </a:extLst>
          </p:cNvPr>
          <p:cNvSpPr/>
          <p:nvPr/>
        </p:nvSpPr>
        <p:spPr>
          <a:xfrm>
            <a:off x="12873866" y="2209609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DE62C6A-6704-4999-96AA-9A1F9FB6E054}"/>
              </a:ext>
            </a:extLst>
          </p:cNvPr>
          <p:cNvSpPr/>
          <p:nvPr/>
        </p:nvSpPr>
        <p:spPr>
          <a:xfrm>
            <a:off x="12854815" y="3711584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9D505A-E4B1-4ADD-ACFF-AFF1DAB37113}"/>
              </a:ext>
            </a:extLst>
          </p:cNvPr>
          <p:cNvSpPr txBox="1"/>
          <p:nvPr/>
        </p:nvSpPr>
        <p:spPr>
          <a:xfrm>
            <a:off x="635934" y="81044"/>
            <a:ext cx="109201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มาตรการสนับสนุนและช่วยเหลือด้านโทรคมนาคมทั้ง </a:t>
            </a:r>
            <a:r>
              <a:rPr lang="en-US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4 </a:t>
            </a:r>
            <a:r>
              <a:rPr lang="th-TH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 เพื่อลดผลกระทบจากการแพร่ระบาดของโรคติดเชื้อไวรัสโคโรนา </a:t>
            </a:r>
            <a:r>
              <a:rPr lang="en-US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2019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A74415-9110-49F7-AE0B-7424C3940884}"/>
              </a:ext>
            </a:extLst>
          </p:cNvPr>
          <p:cNvSpPr txBox="1"/>
          <p:nvPr/>
        </p:nvSpPr>
        <p:spPr>
          <a:xfrm rot="10800000" flipV="1">
            <a:off x="12274845" y="1471468"/>
            <a:ext cx="47280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มาตรการจัดให้มีอินเทอร์เน็ตบรอดแบนด์เคลื่อนที่ฟรี 10 </a:t>
            </a:r>
            <a:r>
              <a:rPr lang="en-US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GB </a:t>
            </a:r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และปรับเพิ่มความเร็วอินเทอร์เน็ตบรอดแบนด์ประจำที่เป็น 100 </a:t>
            </a:r>
            <a:r>
              <a:rPr lang="en-US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Mbps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5BC012-BC42-42FE-8349-97BFE517D5BE}"/>
              </a:ext>
            </a:extLst>
          </p:cNvPr>
          <p:cNvSpPr txBox="1"/>
          <p:nvPr/>
        </p:nvSpPr>
        <p:spPr>
          <a:xfrm>
            <a:off x="12192000" y="2641288"/>
            <a:ext cx="445225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มาตรการช่วยเหลือประชาชนโดยสนับสนุนการใช้บริการโทรศัพท์เคลื่อนที่ (โทรฟรี) จำนวน 100 นาทีทุกเครือข่ายสำหรับบุคคลธรรมดาที่มีสัญชาติไทย</a:t>
            </a:r>
            <a:endParaRPr lang="en-US" sz="20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8D66FF-043F-4BEC-B027-F3FB08F46914}"/>
              </a:ext>
            </a:extLst>
          </p:cNvPr>
          <p:cNvSpPr txBox="1"/>
          <p:nvPr/>
        </p:nvSpPr>
        <p:spPr>
          <a:xfrm>
            <a:off x="12299723" y="4175283"/>
            <a:ext cx="472802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มาตรการช่วยเหลือผู้ประกอบการในการออกประกาศ กสทช. เรื่อง การชำระค่าธรรมเนียมและการนำส่งเงินรายปีหรือการจัดสรรรายได้เข้ากองทุนวิจัยและพัฒนากิจการกระจายเสียง กิจการโทรทัศน์ และกิจการโทรคมนาคม</a:t>
            </a:r>
            <a:endParaRPr lang="en-US" sz="20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432C855-EE01-47B4-A842-A62534609F2F}"/>
              </a:ext>
            </a:extLst>
          </p:cNvPr>
          <p:cNvSpPr/>
          <p:nvPr/>
        </p:nvSpPr>
        <p:spPr>
          <a:xfrm>
            <a:off x="12854814" y="5516407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C927CE-570F-4C8B-A45C-CE6B235D3F6D}"/>
              </a:ext>
            </a:extLst>
          </p:cNvPr>
          <p:cNvSpPr txBox="1"/>
          <p:nvPr/>
        </p:nvSpPr>
        <p:spPr>
          <a:xfrm>
            <a:off x="12274845" y="5979057"/>
            <a:ext cx="422695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มาตรการให้การสนับสนุนโรงพยาบาล สถาบันทางการแพทย์ของรัฐในการต่อสู้สถานการณ์ </a:t>
            </a:r>
          </a:p>
          <a:p>
            <a:pPr lvl="0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“ไวรัส โคโรน่า”สายพันธุ์ใหม่ 2019</a:t>
            </a:r>
            <a:endParaRPr lang="en-US" sz="20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9A82B1-3AEB-4CC4-BCAF-B23EC7D9641B}"/>
              </a:ext>
            </a:extLst>
          </p:cNvPr>
          <p:cNvSpPr txBox="1"/>
          <p:nvPr/>
        </p:nvSpPr>
        <p:spPr>
          <a:xfrm rot="10800000" flipV="1">
            <a:off x="3188460" y="1906621"/>
            <a:ext cx="58349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th-TH" sz="20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มาตรการจัดให้มีอินเทอร์เน็ตบรอดแบนด์เคลื่อนที่ฟรี 10 </a:t>
            </a:r>
            <a:r>
              <a:rPr lang="en-US" sz="20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GB </a:t>
            </a:r>
            <a:r>
              <a:rPr lang="th-TH" sz="20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และปรับเพิ่มความเร็วอินเทอร์เน็ตบรอดแบนด์ประจำที่เป็น 100 </a:t>
            </a:r>
            <a:r>
              <a:rPr lang="en-US" sz="20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Mbps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F87EFB-369D-4874-8579-CDF3D527957D}"/>
              </a:ext>
            </a:extLst>
          </p:cNvPr>
          <p:cNvSpPr txBox="1"/>
          <p:nvPr/>
        </p:nvSpPr>
        <p:spPr>
          <a:xfrm>
            <a:off x="3188460" y="2998193"/>
            <a:ext cx="59179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th-TH" sz="20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มาตรการช่วยเหลือประชาชนโดยสนับสนุนการใช้บริการโทรศัพท์เคลื่อนที่ (โทรฟรี) จำนวน 100 นาทีทุกเครือข่ายสำหรับบุคคลธรรมดาที่มีสัญชาติไทย</a:t>
            </a:r>
            <a:endParaRPr lang="en-US" sz="2000" dirty="0">
              <a:solidFill>
                <a:schemeClr val="accent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BB5646-1EB2-478C-874C-7215E6EE59FE}"/>
              </a:ext>
            </a:extLst>
          </p:cNvPr>
          <p:cNvSpPr txBox="1"/>
          <p:nvPr/>
        </p:nvSpPr>
        <p:spPr>
          <a:xfrm>
            <a:off x="3188459" y="4088905"/>
            <a:ext cx="583492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th-TH" sz="20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มาตรการช่วยเหลือผู้ประกอบการในการออกประกาศ กสทช. เรื่อง การชำระค่าธรรมเนียมและการนำส่งเงินรายปีหรือการจัดสรรรายได้เข้ากองทุนวิจัยและพัฒนากิจการกระจายเสียง กิจการโทรทัศน์ และกิจการโทรคมนาคม</a:t>
            </a:r>
            <a:endParaRPr lang="en-US" sz="2000" dirty="0">
              <a:solidFill>
                <a:schemeClr val="accent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CF48FB-E576-449C-BC97-2885F5DA93C9}"/>
              </a:ext>
            </a:extLst>
          </p:cNvPr>
          <p:cNvSpPr txBox="1"/>
          <p:nvPr/>
        </p:nvSpPr>
        <p:spPr>
          <a:xfrm>
            <a:off x="3188459" y="5411232"/>
            <a:ext cx="60303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th-TH" sz="20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มาตรการให้การสนับสนุนโรงพยาบาล สถาบันทางการแพทย์ของรัฐในการต่อสู้สถานการณ์ “ไวรัส โคโรน่า”สายพันธุ์ใหม่ 2019</a:t>
            </a:r>
            <a:endParaRPr lang="en-US" sz="2000" dirty="0">
              <a:solidFill>
                <a:schemeClr val="accent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06DB7EE7-382F-4BED-8A4A-D1098CAA1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757" y="3082083"/>
            <a:ext cx="540104" cy="540104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F908D53-6969-4742-94FF-C3DC6B022C57}"/>
              </a:ext>
            </a:extLst>
          </p:cNvPr>
          <p:cNvSpPr/>
          <p:nvPr/>
        </p:nvSpPr>
        <p:spPr>
          <a:xfrm>
            <a:off x="2080113" y="1297657"/>
            <a:ext cx="8166763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000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มาตรการสนับสนุนการใช้บริการด้านโทรคมนาคมเพื่อลดผลกระทบการแพร่ระบาดของโรคติดเชื้อไวรัสโคโรนา 2019</a:t>
            </a:r>
          </a:p>
          <a:p>
            <a:endParaRPr lang="en-US" sz="1800" b="1" u="sng" dirty="0">
              <a:latin typeface="SimHei" panose="02010609060101010101" pitchFamily="49" charset="-122"/>
              <a:ea typeface="SimHei" panose="02010609060101010101" pitchFamily="49" charset="-122"/>
              <a:cs typeface="TH SarabunPSK" panose="020B0500040200020003" pitchFamily="34" charset="-34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D053A51-0FE7-4806-9F9E-38BCF73C27C1}"/>
              </a:ext>
            </a:extLst>
          </p:cNvPr>
          <p:cNvSpPr/>
          <p:nvPr/>
        </p:nvSpPr>
        <p:spPr>
          <a:xfrm>
            <a:off x="2630290" y="2051123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097E150D-24DB-44A2-8267-A3220A6994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757" y="2005570"/>
            <a:ext cx="540104" cy="552430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0300E755-C6E8-425E-8964-01BC66A03327}"/>
              </a:ext>
            </a:extLst>
          </p:cNvPr>
          <p:cNvSpPr/>
          <p:nvPr/>
        </p:nvSpPr>
        <p:spPr>
          <a:xfrm>
            <a:off x="2630290" y="3120286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42DDC6A-155F-4B3D-B877-BFEB67C158CD}"/>
              </a:ext>
            </a:extLst>
          </p:cNvPr>
          <p:cNvSpPr/>
          <p:nvPr/>
        </p:nvSpPr>
        <p:spPr>
          <a:xfrm>
            <a:off x="2630289" y="4355776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5B07720-D36A-474A-BB65-6ECFE157DBF2}"/>
              </a:ext>
            </a:extLst>
          </p:cNvPr>
          <p:cNvSpPr/>
          <p:nvPr/>
        </p:nvSpPr>
        <p:spPr>
          <a:xfrm>
            <a:off x="2633280" y="5570904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E6F7DFFC-F4B8-4610-BF70-250C6B2313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384" y="5536514"/>
            <a:ext cx="532477" cy="532477"/>
          </a:xfrm>
          <a:prstGeom prst="rect">
            <a:avLst/>
          </a:prstGeom>
        </p:spPr>
      </p:pic>
      <p:pic>
        <p:nvPicPr>
          <p:cNvPr id="10" name="Picture 9" descr="Logo&#10;&#10;Description automatically generated with medium confidence">
            <a:extLst>
              <a:ext uri="{FF2B5EF4-FFF2-40B4-BE49-F238E27FC236}">
                <a16:creationId xmlns:a16="http://schemas.microsoft.com/office/drawing/2014/main" id="{1A2E8E99-3E3B-4B2B-9698-764F358927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350" y="4303135"/>
            <a:ext cx="552430" cy="55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357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36CCFA53-FB1E-450B-B33B-A67FEE77B9E4}"/>
              </a:ext>
            </a:extLst>
          </p:cNvPr>
          <p:cNvSpPr/>
          <p:nvPr/>
        </p:nvSpPr>
        <p:spPr>
          <a:xfrm>
            <a:off x="1890029" y="6035793"/>
            <a:ext cx="8597374" cy="671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B36C09-61FC-4843-96C4-23E7885356B3}"/>
              </a:ext>
            </a:extLst>
          </p:cNvPr>
          <p:cNvSpPr/>
          <p:nvPr/>
        </p:nvSpPr>
        <p:spPr>
          <a:xfrm>
            <a:off x="1890029" y="4663596"/>
            <a:ext cx="8597374" cy="7048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ACD09B1-3A19-4938-9FEC-641F772C4DFC}"/>
              </a:ext>
            </a:extLst>
          </p:cNvPr>
          <p:cNvSpPr/>
          <p:nvPr/>
        </p:nvSpPr>
        <p:spPr>
          <a:xfrm>
            <a:off x="1890029" y="3206822"/>
            <a:ext cx="8597374" cy="7311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70C3295-CB41-4274-8C6C-2D27B22B558A}"/>
              </a:ext>
            </a:extLst>
          </p:cNvPr>
          <p:cNvSpPr/>
          <p:nvPr/>
        </p:nvSpPr>
        <p:spPr>
          <a:xfrm>
            <a:off x="1890029" y="1850189"/>
            <a:ext cx="8597374" cy="6958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E16CA4-3D98-4C20-A72E-EF05B51D11BF}"/>
              </a:ext>
            </a:extLst>
          </p:cNvPr>
          <p:cNvSpPr/>
          <p:nvPr/>
        </p:nvSpPr>
        <p:spPr>
          <a:xfrm>
            <a:off x="12192000" y="280558"/>
            <a:ext cx="31742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  <a:t>Topic: Key Factors Driving the  Smart Education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782DF1-56E8-4B48-B1C5-5173A266C34F}"/>
              </a:ext>
            </a:extLst>
          </p:cNvPr>
          <p:cNvSpPr/>
          <p:nvPr/>
        </p:nvSpPr>
        <p:spPr>
          <a:xfrm>
            <a:off x="2041661" y="1241363"/>
            <a:ext cx="20876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New Normal Behavior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DA94B3-99B0-4633-8238-4DDE3C01E6BE}"/>
              </a:ext>
            </a:extLst>
          </p:cNvPr>
          <p:cNvSpPr txBox="1"/>
          <p:nvPr/>
        </p:nvSpPr>
        <p:spPr>
          <a:xfrm>
            <a:off x="12439466" y="1553804"/>
            <a:ext cx="756165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Arial" panose="020B0604020202020204" pitchFamily="34" charset="0"/>
              </a:rPr>
              <a:t>The COVID-19 pandemic has made a substantial impact on Thailand’s education industry and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Arial" panose="020B0604020202020204" pitchFamily="34" charset="0"/>
              </a:rPr>
              <a:t>a new normal toward distant learning with a digital platform</a:t>
            </a:r>
            <a:r>
              <a:rPr kumimoji="0" lang="th-TH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Cordia New" panose="020B0304020202020204" pitchFamily="34" charset="-34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Arial" panose="020B0604020202020204" pitchFamily="34" charset="0"/>
              </a:rPr>
              <a:t>is expected to occur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Arial" panose="020B0604020202020204" pitchFamily="34" charset="0"/>
              </a:rPr>
              <a:t>to promote a safe and touch-less society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DC6BBD1-399F-4AF8-AA42-FE94B001D6AB}"/>
              </a:ext>
            </a:extLst>
          </p:cNvPr>
          <p:cNvSpPr/>
          <p:nvPr/>
        </p:nvSpPr>
        <p:spPr>
          <a:xfrm>
            <a:off x="12463434" y="977719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C1D67D4-43EF-40E0-AD70-C49CA19F35BA}"/>
              </a:ext>
            </a:extLst>
          </p:cNvPr>
          <p:cNvSpPr/>
          <p:nvPr/>
        </p:nvSpPr>
        <p:spPr>
          <a:xfrm>
            <a:off x="12463756" y="2404854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28B0904-A5B9-4799-81F9-2B82ECE8D19A}"/>
              </a:ext>
            </a:extLst>
          </p:cNvPr>
          <p:cNvSpPr/>
          <p:nvPr/>
        </p:nvSpPr>
        <p:spPr>
          <a:xfrm>
            <a:off x="12444705" y="3906829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9BA3AA9-5100-4392-9ED2-0DA4C12D314E}"/>
              </a:ext>
            </a:extLst>
          </p:cNvPr>
          <p:cNvSpPr/>
          <p:nvPr/>
        </p:nvSpPr>
        <p:spPr>
          <a:xfrm>
            <a:off x="12444704" y="5711652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D126C0-C87F-4BDB-B69C-5DBB6DA4FF39}"/>
              </a:ext>
            </a:extLst>
          </p:cNvPr>
          <p:cNvSpPr/>
          <p:nvPr/>
        </p:nvSpPr>
        <p:spPr>
          <a:xfrm>
            <a:off x="2013548" y="2633120"/>
            <a:ext cx="26304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New Types of Learning Tools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461DB1-1853-4360-82EC-29873B56C2F4}"/>
              </a:ext>
            </a:extLst>
          </p:cNvPr>
          <p:cNvSpPr txBox="1"/>
          <p:nvPr/>
        </p:nvSpPr>
        <p:spPr>
          <a:xfrm>
            <a:off x="1890029" y="3218023"/>
            <a:ext cx="86985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An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opportunity for developing new types of learning tools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 such as smart school, smart classroom, AR/VR learning, and remote classroom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21F49A-5489-4017-A0DB-7669DF191585}"/>
              </a:ext>
            </a:extLst>
          </p:cNvPr>
          <p:cNvSpPr/>
          <p:nvPr/>
        </p:nvSpPr>
        <p:spPr>
          <a:xfrm>
            <a:off x="2041661" y="4104093"/>
            <a:ext cx="68004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Changing Patterns in Student Assessment and Evaluation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44CCB6-A95B-4D6B-BE66-97090C3859C4}"/>
              </a:ext>
            </a:extLst>
          </p:cNvPr>
          <p:cNvSpPr txBox="1"/>
          <p:nvPr/>
        </p:nvSpPr>
        <p:spPr>
          <a:xfrm>
            <a:off x="1922456" y="4646768"/>
            <a:ext cx="86290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Computer-based assessment has become more encouraged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in </a:t>
            </a:r>
            <a:r>
              <a:rPr kumimoji="0" lang="th-TH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?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ost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 parts of the world, which saves a lot of time and effort. The Student also appreciate new patterns of evaluation, as they guarantee them fool-proof results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22EE9C8-0134-48B2-AE88-6024FAE6284B}"/>
              </a:ext>
            </a:extLst>
          </p:cNvPr>
          <p:cNvSpPr/>
          <p:nvPr/>
        </p:nvSpPr>
        <p:spPr>
          <a:xfrm>
            <a:off x="2041661" y="5480355"/>
            <a:ext cx="47248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Quality Education for Sustainable Development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12B4DB-57A9-4A2D-97A7-DFDD4012FD50}"/>
              </a:ext>
            </a:extLst>
          </p:cNvPr>
          <p:cNvSpPr txBox="1"/>
          <p:nvPr/>
        </p:nvSpPr>
        <p:spPr>
          <a:xfrm>
            <a:off x="1922456" y="6061422"/>
            <a:ext cx="8564947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800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E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ducation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 is one of the most powerful and proven vehicles for sustainable development. The aims of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achieving universal access to a quality higher education is on a rising trend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71DC55-14D6-42A0-9B85-2F35D2C7EC7E}"/>
              </a:ext>
            </a:extLst>
          </p:cNvPr>
          <p:cNvSpPr txBox="1"/>
          <p:nvPr/>
        </p:nvSpPr>
        <p:spPr>
          <a:xfrm>
            <a:off x="1890029" y="1825411"/>
            <a:ext cx="87995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The COVID-19 pandemic has made a substantial impact on Thailand’s education industry and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a new normal toward distant learning with a digital platform</a:t>
            </a:r>
            <a:r>
              <a:rPr kumimoji="0" lang="th-TH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is expected to occur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H SarabunPSK" panose="020B0500040200020003" pitchFamily="34" charset="-34"/>
                <a:cs typeface="TH SarabunPSK" panose="020B0500040200020003" pitchFamily="34" charset="-34"/>
              </a:rPr>
              <a:t>to promote a safe and touch-less society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8BE271C-544F-4D30-81C5-700C45A52DDA}"/>
              </a:ext>
            </a:extLst>
          </p:cNvPr>
          <p:cNvSpPr/>
          <p:nvPr/>
        </p:nvSpPr>
        <p:spPr>
          <a:xfrm>
            <a:off x="1417604" y="1256399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83DDE55-279D-4B16-90AD-00B2624191C4}"/>
              </a:ext>
            </a:extLst>
          </p:cNvPr>
          <p:cNvSpPr/>
          <p:nvPr/>
        </p:nvSpPr>
        <p:spPr>
          <a:xfrm>
            <a:off x="1444087" y="2629885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3AD27FF-518B-4770-B841-832AB84F72CB}"/>
              </a:ext>
            </a:extLst>
          </p:cNvPr>
          <p:cNvSpPr/>
          <p:nvPr/>
        </p:nvSpPr>
        <p:spPr>
          <a:xfrm>
            <a:off x="1444087" y="4107751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E1408A8-EE2F-4CE1-8F65-2AB0A47CAD7A}"/>
              </a:ext>
            </a:extLst>
          </p:cNvPr>
          <p:cNvSpPr/>
          <p:nvPr/>
        </p:nvSpPr>
        <p:spPr>
          <a:xfrm>
            <a:off x="1444087" y="5523746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7A888F1-46F6-45F7-B224-F4831FF2098F}"/>
              </a:ext>
            </a:extLst>
          </p:cNvPr>
          <p:cNvCxnSpPr>
            <a:cxnSpLocks/>
            <a:stCxn id="44" idx="5"/>
          </p:cNvCxnSpPr>
          <p:nvPr/>
        </p:nvCxnSpPr>
        <p:spPr>
          <a:xfrm>
            <a:off x="1825917" y="1652191"/>
            <a:ext cx="3005760" cy="755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45D9C18-F8A7-43E4-8830-7DA8A51DE876}"/>
              </a:ext>
            </a:extLst>
          </p:cNvPr>
          <p:cNvCxnSpPr>
            <a:cxnSpLocks/>
          </p:cNvCxnSpPr>
          <p:nvPr/>
        </p:nvCxnSpPr>
        <p:spPr>
          <a:xfrm>
            <a:off x="1825917" y="3029454"/>
            <a:ext cx="3005760" cy="755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31B6469-8885-4835-AA14-CF4E7A13A60F}"/>
              </a:ext>
            </a:extLst>
          </p:cNvPr>
          <p:cNvCxnSpPr>
            <a:cxnSpLocks/>
          </p:cNvCxnSpPr>
          <p:nvPr/>
        </p:nvCxnSpPr>
        <p:spPr>
          <a:xfrm>
            <a:off x="1825917" y="4500544"/>
            <a:ext cx="540984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9C729D8-2CBB-47E8-BEFD-B63C9DCA3862}"/>
              </a:ext>
            </a:extLst>
          </p:cNvPr>
          <p:cNvCxnSpPr>
            <a:cxnSpLocks/>
          </p:cNvCxnSpPr>
          <p:nvPr/>
        </p:nvCxnSpPr>
        <p:spPr>
          <a:xfrm>
            <a:off x="1781467" y="5888879"/>
            <a:ext cx="545429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455D8C3-A507-44DA-90D7-1E11AE8B27B6}"/>
              </a:ext>
            </a:extLst>
          </p:cNvPr>
          <p:cNvSpPr txBox="1"/>
          <p:nvPr/>
        </p:nvSpPr>
        <p:spPr>
          <a:xfrm>
            <a:off x="635934" y="81044"/>
            <a:ext cx="109201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The COVID-19 cause a new normal learning to develop education industries in the new way</a:t>
            </a:r>
            <a:r>
              <a:rPr lang="th-TH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and use technology such as AR/VR to </a:t>
            </a:r>
            <a:r>
              <a:rPr lang="en-US" b="1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develop learning</a:t>
            </a:r>
            <a:endParaRPr lang="en-US" b="1" dirty="0">
              <a:solidFill>
                <a:schemeClr val="accent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57434649"/>
      </p:ext>
    </p:extLst>
  </p:cSld>
  <p:clrMapOvr>
    <a:masterClrMapping/>
  </p:clrMapOvr>
</p:sld>
</file>

<file path=ppt/theme/theme1.xml><?xml version="1.0" encoding="utf-8"?>
<a:theme xmlns:a="http://schemas.openxmlformats.org/drawingml/2006/main" name="TIME Consult Theme Color V2">
  <a:themeElements>
    <a:clrScheme name="TIME Consulting">
      <a:dk1>
        <a:srgbClr val="000000"/>
      </a:dk1>
      <a:lt1>
        <a:srgbClr val="FFFFFF"/>
      </a:lt1>
      <a:dk2>
        <a:srgbClr val="228DDD"/>
      </a:dk2>
      <a:lt2>
        <a:srgbClr val="06A2BC"/>
      </a:lt2>
      <a:accent1>
        <a:srgbClr val="0F3492"/>
      </a:accent1>
      <a:accent2>
        <a:srgbClr val="0162F7"/>
      </a:accent2>
      <a:accent3>
        <a:srgbClr val="0846A1"/>
      </a:accent3>
      <a:accent4>
        <a:srgbClr val="1448CC"/>
      </a:accent4>
      <a:accent5>
        <a:srgbClr val="4E5456"/>
      </a:accent5>
      <a:accent6>
        <a:srgbClr val="ED7318"/>
      </a:accent6>
      <a:hlink>
        <a:srgbClr val="FFFFFF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IME Consult Theme Color V2" id="{850F6C03-90A6-46B5-9D54-AE4612E4C3E5}" vid="{4A25925D-5339-48AF-9A25-342B581158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TIME Consult Theme Color V2</Template>
  <TotalTime>1433</TotalTime>
  <Words>516</Words>
  <Application>Microsoft Office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SimHei</vt:lpstr>
      <vt:lpstr>Arial</vt:lpstr>
      <vt:lpstr>Bahnschrift</vt:lpstr>
      <vt:lpstr>Calibri</vt:lpstr>
      <vt:lpstr>TH SarabunPSK</vt:lpstr>
      <vt:lpstr>Wingdings</vt:lpstr>
      <vt:lpstr>TIME Consult Theme Color V2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Sittichai Kongklinhom</cp:lastModifiedBy>
  <cp:revision>74</cp:revision>
  <dcterms:created xsi:type="dcterms:W3CDTF">2020-05-19T10:17:02Z</dcterms:created>
  <dcterms:modified xsi:type="dcterms:W3CDTF">2022-03-09T04:33:20Z</dcterms:modified>
</cp:coreProperties>
</file>