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4678" r:id="rId2"/>
    <p:sldId id="273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3492"/>
    <a:srgbClr val="ED7318"/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7A4868-8F63-4840-B2F4-D228CFC570A1}" v="16" dt="2022-03-09T04:05:17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48" y="-43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04"/>
    </p:cViewPr>
  </p:sorterViewPr>
  <p:notesViewPr>
    <p:cSldViewPr snapToGrid="0">
      <p:cViewPr varScale="1">
        <p:scale>
          <a:sx n="52" d="100"/>
          <a:sy n="52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57F7CB-A3C2-4672-A22F-9FF53CFE3928}"/>
              </a:ext>
            </a:extLst>
          </p:cNvPr>
          <p:cNvSpPr/>
          <p:nvPr/>
        </p:nvSpPr>
        <p:spPr>
          <a:xfrm>
            <a:off x="12299723" y="177004"/>
            <a:ext cx="571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SimHei" panose="02010609060101010101" pitchFamily="49" charset="-122"/>
                <a:ea typeface="SimHei" panose="02010609060101010101" pitchFamily="49" charset="-122"/>
                <a:cs typeface="TH SarabunPSK" panose="020B0500040200020003" pitchFamily="34" charset="-34"/>
              </a:rPr>
              <a:t>Topic: </a:t>
            </a:r>
            <a:r>
              <a:rPr lang="th-TH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</a:p>
          <a:p>
            <a:endParaRPr lang="en-US" sz="1800" b="1" u="sng" dirty="0">
              <a:latin typeface="SimHei" panose="02010609060101010101" pitchFamily="49" charset="-122"/>
              <a:ea typeface="SimHei" panose="02010609060101010101" pitchFamily="49" charset="-122"/>
              <a:cs typeface="TH SarabunPSK" panose="020B0500040200020003" pitchFamily="34" charset="-34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03FBEB-669A-4B6E-AF0E-CE77618393FE}"/>
              </a:ext>
            </a:extLst>
          </p:cNvPr>
          <p:cNvSpPr/>
          <p:nvPr/>
        </p:nvSpPr>
        <p:spPr>
          <a:xfrm>
            <a:off x="12873867" y="96145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B39F15-7929-4C54-AC57-480025EF9210}"/>
              </a:ext>
            </a:extLst>
          </p:cNvPr>
          <p:cNvSpPr/>
          <p:nvPr/>
        </p:nvSpPr>
        <p:spPr>
          <a:xfrm>
            <a:off x="12873866" y="220960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DE62C6A-6704-4999-96AA-9A1F9FB6E054}"/>
              </a:ext>
            </a:extLst>
          </p:cNvPr>
          <p:cNvSpPr/>
          <p:nvPr/>
        </p:nvSpPr>
        <p:spPr>
          <a:xfrm>
            <a:off x="12854815" y="371158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74415-9110-49F7-AE0B-7424C3940884}"/>
              </a:ext>
            </a:extLst>
          </p:cNvPr>
          <p:cNvSpPr txBox="1"/>
          <p:nvPr/>
        </p:nvSpPr>
        <p:spPr>
          <a:xfrm rot="10800000" flipV="1">
            <a:off x="12274845" y="1471468"/>
            <a:ext cx="4728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5BC012-BC42-42FE-8349-97BFE517D5BE}"/>
              </a:ext>
            </a:extLst>
          </p:cNvPr>
          <p:cNvSpPr txBox="1"/>
          <p:nvPr/>
        </p:nvSpPr>
        <p:spPr>
          <a:xfrm>
            <a:off x="12192000" y="2641288"/>
            <a:ext cx="44522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8D66FF-043F-4BEC-B027-F3FB08F46914}"/>
              </a:ext>
            </a:extLst>
          </p:cNvPr>
          <p:cNvSpPr txBox="1"/>
          <p:nvPr/>
        </p:nvSpPr>
        <p:spPr>
          <a:xfrm>
            <a:off x="12299723" y="4175283"/>
            <a:ext cx="47280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32C855-EE01-47B4-A842-A62534609F2F}"/>
              </a:ext>
            </a:extLst>
          </p:cNvPr>
          <p:cNvSpPr/>
          <p:nvPr/>
        </p:nvSpPr>
        <p:spPr>
          <a:xfrm>
            <a:off x="12854814" y="551640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C927CE-570F-4C8B-A45C-CE6B235D3F6D}"/>
              </a:ext>
            </a:extLst>
          </p:cNvPr>
          <p:cNvSpPr txBox="1"/>
          <p:nvPr/>
        </p:nvSpPr>
        <p:spPr>
          <a:xfrm>
            <a:off x="12274845" y="5979057"/>
            <a:ext cx="42269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</a:t>
            </a:r>
          </a:p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“ไวรัส โคโรน่า”สายพันธุ์ใหม่ 2019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4" name="Title 36">
            <a:extLst>
              <a:ext uri="{FF2B5EF4-FFF2-40B4-BE49-F238E27FC236}">
                <a16:creationId xmlns:a16="http://schemas.microsoft.com/office/drawing/2014/main" id="{F3E0C506-D327-43C6-A54E-AF03C9DA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</p:spPr>
        <p:txBody>
          <a:bodyPr>
            <a:noAutofit/>
          </a:bodyPr>
          <a:lstStyle/>
          <a:p>
            <a:pPr algn="thaiDist"/>
            <a:r>
              <a:rPr lang="th-TH" dirty="0">
                <a:solidFill>
                  <a:srgbClr val="002060"/>
                </a:solidFill>
              </a:rPr>
              <a:t>4 มาตรการสนับสนุนการใช้บริการด้านโทรคมนาคมทั้งในภาคส่วนประชาชนและผู้ประกอบการ เพื่อลดผลกระทบ</a:t>
            </a:r>
            <a:br>
              <a:rPr lang="th-TH" dirty="0">
                <a:solidFill>
                  <a:srgbClr val="002060"/>
                </a:solidFill>
              </a:rPr>
            </a:br>
            <a:r>
              <a:rPr lang="th-TH" dirty="0">
                <a:solidFill>
                  <a:srgbClr val="002060"/>
                </a:solidFill>
              </a:rPr>
              <a:t>การแพร่ระบาดของโรค </a:t>
            </a:r>
            <a:r>
              <a:rPr lang="en-US" dirty="0">
                <a:solidFill>
                  <a:srgbClr val="002060"/>
                </a:solidFill>
              </a:rPr>
              <a:t>Covid-19</a:t>
            </a:r>
            <a:r>
              <a:rPr lang="th-TH" dirty="0">
                <a:solidFill>
                  <a:srgbClr val="002060"/>
                </a:solidFill>
              </a:rPr>
              <a:t> ในปัจจุบัน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17E81DD-4DDF-4215-A584-65A1128DD11D}"/>
              </a:ext>
            </a:extLst>
          </p:cNvPr>
          <p:cNvCxnSpPr>
            <a:cxnSpLocks/>
          </p:cNvCxnSpPr>
          <p:nvPr/>
        </p:nvCxnSpPr>
        <p:spPr>
          <a:xfrm>
            <a:off x="272536" y="1424480"/>
            <a:ext cx="11658600" cy="676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19C74CA-B30A-49E1-B45B-D05DF0F13C28}"/>
              </a:ext>
            </a:extLst>
          </p:cNvPr>
          <p:cNvSpPr/>
          <p:nvPr/>
        </p:nvSpPr>
        <p:spPr>
          <a:xfrm>
            <a:off x="1237818" y="1262025"/>
            <a:ext cx="9800387" cy="303499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</a:t>
            </a:r>
            <a:r>
              <a:rPr lang="th-TH" sz="2400" b="1" dirty="0" err="1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โร</a:t>
            </a:r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น่า 2019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89" name="Shape">
            <a:extLst>
              <a:ext uri="{FF2B5EF4-FFF2-40B4-BE49-F238E27FC236}">
                <a16:creationId xmlns:a16="http://schemas.microsoft.com/office/drawing/2014/main" id="{30741732-2A57-45CA-A7EE-CBC43D7D21EE}"/>
              </a:ext>
            </a:extLst>
          </p:cNvPr>
          <p:cNvSpPr/>
          <p:nvPr/>
        </p:nvSpPr>
        <p:spPr>
          <a:xfrm>
            <a:off x="4410661" y="3051168"/>
            <a:ext cx="2482906" cy="3267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8" h="21600" extrusionOk="0">
                <a:moveTo>
                  <a:pt x="21490" y="20100"/>
                </a:moveTo>
                <a:lnTo>
                  <a:pt x="19969" y="17230"/>
                </a:lnTo>
                <a:cubicBezTo>
                  <a:pt x="13236" y="17218"/>
                  <a:pt x="7602" y="13660"/>
                  <a:pt x="6133" y="8886"/>
                </a:cubicBezTo>
                <a:cubicBezTo>
                  <a:pt x="5966" y="8344"/>
                  <a:pt x="5852" y="7788"/>
                  <a:pt x="5797" y="7220"/>
                </a:cubicBezTo>
                <a:cubicBezTo>
                  <a:pt x="5795" y="7202"/>
                  <a:pt x="5792" y="7185"/>
                  <a:pt x="5790" y="7167"/>
                </a:cubicBezTo>
                <a:cubicBezTo>
                  <a:pt x="5784" y="7137"/>
                  <a:pt x="5779" y="7106"/>
                  <a:pt x="5775" y="7074"/>
                </a:cubicBezTo>
                <a:cubicBezTo>
                  <a:pt x="5764" y="6983"/>
                  <a:pt x="5754" y="6891"/>
                  <a:pt x="5747" y="6799"/>
                </a:cubicBezTo>
                <a:cubicBezTo>
                  <a:pt x="5745" y="6776"/>
                  <a:pt x="5741" y="6754"/>
                  <a:pt x="5740" y="6730"/>
                </a:cubicBezTo>
                <a:cubicBezTo>
                  <a:pt x="5740" y="6723"/>
                  <a:pt x="5739" y="6716"/>
                  <a:pt x="5739" y="6708"/>
                </a:cubicBezTo>
                <a:cubicBezTo>
                  <a:pt x="5732" y="6598"/>
                  <a:pt x="5730" y="6489"/>
                  <a:pt x="5731" y="6380"/>
                </a:cubicBezTo>
                <a:cubicBezTo>
                  <a:pt x="5731" y="6362"/>
                  <a:pt x="5732" y="6344"/>
                  <a:pt x="5734" y="6325"/>
                </a:cubicBezTo>
                <a:cubicBezTo>
                  <a:pt x="5735" y="6227"/>
                  <a:pt x="5740" y="6129"/>
                  <a:pt x="5747" y="6032"/>
                </a:cubicBezTo>
                <a:cubicBezTo>
                  <a:pt x="5748" y="6021"/>
                  <a:pt x="5747" y="6011"/>
                  <a:pt x="5748" y="6000"/>
                </a:cubicBezTo>
                <a:cubicBezTo>
                  <a:pt x="5752" y="5958"/>
                  <a:pt x="5758" y="5916"/>
                  <a:pt x="5762" y="5874"/>
                </a:cubicBezTo>
                <a:cubicBezTo>
                  <a:pt x="5767" y="5825"/>
                  <a:pt x="5773" y="5775"/>
                  <a:pt x="5779" y="5727"/>
                </a:cubicBezTo>
                <a:cubicBezTo>
                  <a:pt x="5786" y="5676"/>
                  <a:pt x="5795" y="5626"/>
                  <a:pt x="5804" y="5575"/>
                </a:cubicBezTo>
                <a:cubicBezTo>
                  <a:pt x="5813" y="5523"/>
                  <a:pt x="5821" y="5471"/>
                  <a:pt x="5831" y="5418"/>
                </a:cubicBezTo>
                <a:cubicBezTo>
                  <a:pt x="5839" y="5377"/>
                  <a:pt x="5850" y="5338"/>
                  <a:pt x="5859" y="5297"/>
                </a:cubicBezTo>
                <a:cubicBezTo>
                  <a:pt x="5873" y="5235"/>
                  <a:pt x="5887" y="5173"/>
                  <a:pt x="5904" y="5110"/>
                </a:cubicBezTo>
                <a:cubicBezTo>
                  <a:pt x="5911" y="5086"/>
                  <a:pt x="5919" y="5064"/>
                  <a:pt x="5925" y="5040"/>
                </a:cubicBezTo>
                <a:cubicBezTo>
                  <a:pt x="6532" y="2914"/>
                  <a:pt x="8514" y="1180"/>
                  <a:pt x="11129" y="399"/>
                </a:cubicBezTo>
                <a:cubicBezTo>
                  <a:pt x="11136" y="397"/>
                  <a:pt x="11141" y="395"/>
                  <a:pt x="11146" y="393"/>
                </a:cubicBezTo>
                <a:cubicBezTo>
                  <a:pt x="11158" y="390"/>
                  <a:pt x="11168" y="386"/>
                  <a:pt x="11180" y="383"/>
                </a:cubicBezTo>
                <a:cubicBezTo>
                  <a:pt x="11250" y="362"/>
                  <a:pt x="11322" y="343"/>
                  <a:pt x="11394" y="324"/>
                </a:cubicBezTo>
                <a:cubicBezTo>
                  <a:pt x="11440" y="312"/>
                  <a:pt x="11484" y="298"/>
                  <a:pt x="11528" y="287"/>
                </a:cubicBezTo>
                <a:cubicBezTo>
                  <a:pt x="11544" y="283"/>
                  <a:pt x="11561" y="279"/>
                  <a:pt x="11576" y="275"/>
                </a:cubicBezTo>
                <a:cubicBezTo>
                  <a:pt x="11630" y="261"/>
                  <a:pt x="11685" y="249"/>
                  <a:pt x="11738" y="237"/>
                </a:cubicBezTo>
                <a:cubicBezTo>
                  <a:pt x="11802" y="222"/>
                  <a:pt x="11865" y="206"/>
                  <a:pt x="11929" y="192"/>
                </a:cubicBezTo>
                <a:cubicBezTo>
                  <a:pt x="11951" y="187"/>
                  <a:pt x="11972" y="183"/>
                  <a:pt x="11994" y="179"/>
                </a:cubicBezTo>
                <a:cubicBezTo>
                  <a:pt x="12019" y="174"/>
                  <a:pt x="12045" y="169"/>
                  <a:pt x="12069" y="164"/>
                </a:cubicBezTo>
                <a:cubicBezTo>
                  <a:pt x="12166" y="145"/>
                  <a:pt x="12261" y="127"/>
                  <a:pt x="12359" y="110"/>
                </a:cubicBezTo>
                <a:cubicBezTo>
                  <a:pt x="12401" y="103"/>
                  <a:pt x="12441" y="96"/>
                  <a:pt x="12483" y="90"/>
                </a:cubicBezTo>
                <a:cubicBezTo>
                  <a:pt x="12587" y="73"/>
                  <a:pt x="12693" y="57"/>
                  <a:pt x="12800" y="44"/>
                </a:cubicBezTo>
                <a:cubicBezTo>
                  <a:pt x="12843" y="38"/>
                  <a:pt x="12886" y="33"/>
                  <a:pt x="12929" y="28"/>
                </a:cubicBezTo>
                <a:cubicBezTo>
                  <a:pt x="13013" y="18"/>
                  <a:pt x="13099" y="9"/>
                  <a:pt x="13186" y="0"/>
                </a:cubicBezTo>
                <a:cubicBezTo>
                  <a:pt x="12436" y="42"/>
                  <a:pt x="11703" y="129"/>
                  <a:pt x="10991" y="254"/>
                </a:cubicBezTo>
                <a:cubicBezTo>
                  <a:pt x="4702" y="1370"/>
                  <a:pt x="16" y="5648"/>
                  <a:pt x="0" y="10759"/>
                </a:cubicBezTo>
                <a:cubicBezTo>
                  <a:pt x="0" y="10768"/>
                  <a:pt x="0" y="10777"/>
                  <a:pt x="0" y="10785"/>
                </a:cubicBezTo>
                <a:cubicBezTo>
                  <a:pt x="0" y="16166"/>
                  <a:pt x="5178" y="20630"/>
                  <a:pt x="11957" y="21460"/>
                </a:cubicBezTo>
                <a:cubicBezTo>
                  <a:pt x="12703" y="21551"/>
                  <a:pt x="13467" y="21600"/>
                  <a:pt x="14247" y="21600"/>
                </a:cubicBezTo>
                <a:cubicBezTo>
                  <a:pt x="15027" y="21600"/>
                  <a:pt x="15791" y="21551"/>
                  <a:pt x="16537" y="21460"/>
                </a:cubicBezTo>
                <a:cubicBezTo>
                  <a:pt x="18155" y="21320"/>
                  <a:pt x="19714" y="21033"/>
                  <a:pt x="21190" y="20616"/>
                </a:cubicBezTo>
                <a:cubicBezTo>
                  <a:pt x="21462" y="20541"/>
                  <a:pt x="21600" y="20307"/>
                  <a:pt x="21490" y="2010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0" name="Shape">
            <a:extLst>
              <a:ext uri="{FF2B5EF4-FFF2-40B4-BE49-F238E27FC236}">
                <a16:creationId xmlns:a16="http://schemas.microsoft.com/office/drawing/2014/main" id="{98BC4B81-372D-4975-A3B0-67D00833D364}"/>
              </a:ext>
            </a:extLst>
          </p:cNvPr>
          <p:cNvSpPr/>
          <p:nvPr/>
        </p:nvSpPr>
        <p:spPr>
          <a:xfrm>
            <a:off x="5066130" y="3200126"/>
            <a:ext cx="3254941" cy="2489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21463" y="4995"/>
                </a:moveTo>
                <a:cubicBezTo>
                  <a:pt x="21323" y="3377"/>
                  <a:pt x="21036" y="1817"/>
                  <a:pt x="20619" y="341"/>
                </a:cubicBezTo>
                <a:cubicBezTo>
                  <a:pt x="20542" y="66"/>
                  <a:pt x="20307" y="-72"/>
                  <a:pt x="20100" y="38"/>
                </a:cubicBezTo>
                <a:lnTo>
                  <a:pt x="17230" y="1559"/>
                </a:lnTo>
                <a:cubicBezTo>
                  <a:pt x="17218" y="8291"/>
                  <a:pt x="13660" y="13925"/>
                  <a:pt x="8886" y="15395"/>
                </a:cubicBezTo>
                <a:cubicBezTo>
                  <a:pt x="8344" y="15561"/>
                  <a:pt x="7788" y="15675"/>
                  <a:pt x="7220" y="15730"/>
                </a:cubicBezTo>
                <a:cubicBezTo>
                  <a:pt x="7203" y="15732"/>
                  <a:pt x="7185" y="15735"/>
                  <a:pt x="7168" y="15737"/>
                </a:cubicBezTo>
                <a:cubicBezTo>
                  <a:pt x="7138" y="15743"/>
                  <a:pt x="7106" y="15748"/>
                  <a:pt x="7075" y="15752"/>
                </a:cubicBezTo>
                <a:cubicBezTo>
                  <a:pt x="6984" y="15764"/>
                  <a:pt x="6893" y="15773"/>
                  <a:pt x="6801" y="15781"/>
                </a:cubicBezTo>
                <a:cubicBezTo>
                  <a:pt x="6777" y="15782"/>
                  <a:pt x="6755" y="15786"/>
                  <a:pt x="6731" y="15787"/>
                </a:cubicBezTo>
                <a:cubicBezTo>
                  <a:pt x="6724" y="15787"/>
                  <a:pt x="6717" y="15788"/>
                  <a:pt x="6709" y="15788"/>
                </a:cubicBezTo>
                <a:cubicBezTo>
                  <a:pt x="6599" y="15795"/>
                  <a:pt x="6490" y="15797"/>
                  <a:pt x="6381" y="15796"/>
                </a:cubicBezTo>
                <a:cubicBezTo>
                  <a:pt x="6362" y="15796"/>
                  <a:pt x="6344" y="15795"/>
                  <a:pt x="6325" y="15794"/>
                </a:cubicBezTo>
                <a:cubicBezTo>
                  <a:pt x="6227" y="15792"/>
                  <a:pt x="6130" y="15788"/>
                  <a:pt x="6033" y="15781"/>
                </a:cubicBezTo>
                <a:cubicBezTo>
                  <a:pt x="6022" y="15779"/>
                  <a:pt x="6012" y="15781"/>
                  <a:pt x="6001" y="15779"/>
                </a:cubicBezTo>
                <a:cubicBezTo>
                  <a:pt x="5959" y="15775"/>
                  <a:pt x="5917" y="15769"/>
                  <a:pt x="5874" y="15765"/>
                </a:cubicBezTo>
                <a:cubicBezTo>
                  <a:pt x="5825" y="15760"/>
                  <a:pt x="5776" y="15754"/>
                  <a:pt x="5728" y="15748"/>
                </a:cubicBezTo>
                <a:cubicBezTo>
                  <a:pt x="5676" y="15741"/>
                  <a:pt x="5626" y="15731"/>
                  <a:pt x="5575" y="15723"/>
                </a:cubicBezTo>
                <a:cubicBezTo>
                  <a:pt x="5523" y="15714"/>
                  <a:pt x="5471" y="15706"/>
                  <a:pt x="5419" y="15696"/>
                </a:cubicBezTo>
                <a:cubicBezTo>
                  <a:pt x="5378" y="15688"/>
                  <a:pt x="5338" y="15678"/>
                  <a:pt x="5297" y="15668"/>
                </a:cubicBezTo>
                <a:cubicBezTo>
                  <a:pt x="5235" y="15654"/>
                  <a:pt x="5173" y="15640"/>
                  <a:pt x="5111" y="15624"/>
                </a:cubicBezTo>
                <a:cubicBezTo>
                  <a:pt x="5087" y="15618"/>
                  <a:pt x="5064" y="15610"/>
                  <a:pt x="5040" y="15603"/>
                </a:cubicBezTo>
                <a:cubicBezTo>
                  <a:pt x="2914" y="14997"/>
                  <a:pt x="1181" y="13015"/>
                  <a:pt x="399" y="10401"/>
                </a:cubicBezTo>
                <a:cubicBezTo>
                  <a:pt x="397" y="10394"/>
                  <a:pt x="395" y="10389"/>
                  <a:pt x="393" y="10382"/>
                </a:cubicBezTo>
                <a:cubicBezTo>
                  <a:pt x="390" y="10371"/>
                  <a:pt x="386" y="10360"/>
                  <a:pt x="383" y="10349"/>
                </a:cubicBezTo>
                <a:cubicBezTo>
                  <a:pt x="362" y="10278"/>
                  <a:pt x="343" y="10206"/>
                  <a:pt x="324" y="10135"/>
                </a:cubicBezTo>
                <a:cubicBezTo>
                  <a:pt x="312" y="10089"/>
                  <a:pt x="298" y="10045"/>
                  <a:pt x="287" y="10000"/>
                </a:cubicBezTo>
                <a:cubicBezTo>
                  <a:pt x="283" y="9985"/>
                  <a:pt x="279" y="9968"/>
                  <a:pt x="275" y="9952"/>
                </a:cubicBezTo>
                <a:cubicBezTo>
                  <a:pt x="261" y="9899"/>
                  <a:pt x="249" y="9844"/>
                  <a:pt x="237" y="9791"/>
                </a:cubicBezTo>
                <a:cubicBezTo>
                  <a:pt x="222" y="9727"/>
                  <a:pt x="206" y="9664"/>
                  <a:pt x="192" y="9600"/>
                </a:cubicBezTo>
                <a:cubicBezTo>
                  <a:pt x="187" y="9578"/>
                  <a:pt x="183" y="9557"/>
                  <a:pt x="179" y="9535"/>
                </a:cubicBezTo>
                <a:cubicBezTo>
                  <a:pt x="174" y="9510"/>
                  <a:pt x="169" y="9484"/>
                  <a:pt x="164" y="9459"/>
                </a:cubicBezTo>
                <a:cubicBezTo>
                  <a:pt x="145" y="9363"/>
                  <a:pt x="127" y="9266"/>
                  <a:pt x="110" y="9170"/>
                </a:cubicBezTo>
                <a:cubicBezTo>
                  <a:pt x="103" y="9128"/>
                  <a:pt x="96" y="9088"/>
                  <a:pt x="90" y="9046"/>
                </a:cubicBezTo>
                <a:cubicBezTo>
                  <a:pt x="73" y="8942"/>
                  <a:pt x="57" y="8836"/>
                  <a:pt x="44" y="8729"/>
                </a:cubicBezTo>
                <a:cubicBezTo>
                  <a:pt x="38" y="8686"/>
                  <a:pt x="33" y="8643"/>
                  <a:pt x="28" y="8600"/>
                </a:cubicBezTo>
                <a:cubicBezTo>
                  <a:pt x="18" y="8515"/>
                  <a:pt x="9" y="8429"/>
                  <a:pt x="0" y="8343"/>
                </a:cubicBezTo>
                <a:cubicBezTo>
                  <a:pt x="42" y="9093"/>
                  <a:pt x="129" y="9826"/>
                  <a:pt x="254" y="10538"/>
                </a:cubicBezTo>
                <a:cubicBezTo>
                  <a:pt x="1370" y="16826"/>
                  <a:pt x="5648" y="21512"/>
                  <a:pt x="10759" y="21528"/>
                </a:cubicBezTo>
                <a:cubicBezTo>
                  <a:pt x="10768" y="21528"/>
                  <a:pt x="10777" y="21528"/>
                  <a:pt x="10785" y="21528"/>
                </a:cubicBezTo>
                <a:cubicBezTo>
                  <a:pt x="16166" y="21528"/>
                  <a:pt x="20630" y="16350"/>
                  <a:pt x="21460" y="9571"/>
                </a:cubicBezTo>
                <a:cubicBezTo>
                  <a:pt x="21551" y="8826"/>
                  <a:pt x="21600" y="8062"/>
                  <a:pt x="21600" y="7282"/>
                </a:cubicBezTo>
                <a:cubicBezTo>
                  <a:pt x="21600" y="6502"/>
                  <a:pt x="21555" y="5741"/>
                  <a:pt x="21463" y="499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1" name="Shape">
            <a:extLst>
              <a:ext uri="{FF2B5EF4-FFF2-40B4-BE49-F238E27FC236}">
                <a16:creationId xmlns:a16="http://schemas.microsoft.com/office/drawing/2014/main" id="{2E6A7B02-6CD9-41D6-99FD-1EF1F85F61D0}"/>
              </a:ext>
            </a:extLst>
          </p:cNvPr>
          <p:cNvSpPr/>
          <p:nvPr/>
        </p:nvSpPr>
        <p:spPr>
          <a:xfrm>
            <a:off x="5170399" y="1752982"/>
            <a:ext cx="2489633" cy="3267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6" h="21600" extrusionOk="0">
                <a:moveTo>
                  <a:pt x="9573" y="140"/>
                </a:moveTo>
                <a:cubicBezTo>
                  <a:pt x="8827" y="49"/>
                  <a:pt x="8063" y="0"/>
                  <a:pt x="7284" y="0"/>
                </a:cubicBezTo>
                <a:cubicBezTo>
                  <a:pt x="6504" y="0"/>
                  <a:pt x="5740" y="49"/>
                  <a:pt x="4994" y="140"/>
                </a:cubicBezTo>
                <a:cubicBezTo>
                  <a:pt x="3376" y="280"/>
                  <a:pt x="1817" y="567"/>
                  <a:pt x="341" y="984"/>
                </a:cubicBezTo>
                <a:cubicBezTo>
                  <a:pt x="66" y="1061"/>
                  <a:pt x="-72" y="1296"/>
                  <a:pt x="37" y="1503"/>
                </a:cubicBezTo>
                <a:lnTo>
                  <a:pt x="1559" y="4372"/>
                </a:lnTo>
                <a:cubicBezTo>
                  <a:pt x="8290" y="4384"/>
                  <a:pt x="13923" y="7942"/>
                  <a:pt x="15393" y="12716"/>
                </a:cubicBezTo>
                <a:cubicBezTo>
                  <a:pt x="15393" y="12716"/>
                  <a:pt x="15777" y="14035"/>
                  <a:pt x="15779" y="14802"/>
                </a:cubicBezTo>
                <a:cubicBezTo>
                  <a:pt x="15780" y="14826"/>
                  <a:pt x="15784" y="14849"/>
                  <a:pt x="15785" y="14873"/>
                </a:cubicBezTo>
                <a:cubicBezTo>
                  <a:pt x="15785" y="14879"/>
                  <a:pt x="15786" y="14886"/>
                  <a:pt x="15786" y="14894"/>
                </a:cubicBezTo>
                <a:cubicBezTo>
                  <a:pt x="15793" y="15004"/>
                  <a:pt x="15796" y="15113"/>
                  <a:pt x="15794" y="15222"/>
                </a:cubicBezTo>
                <a:cubicBezTo>
                  <a:pt x="15794" y="15241"/>
                  <a:pt x="15793" y="15260"/>
                  <a:pt x="15792" y="15278"/>
                </a:cubicBezTo>
                <a:cubicBezTo>
                  <a:pt x="15790" y="15376"/>
                  <a:pt x="15786" y="15473"/>
                  <a:pt x="15779" y="15570"/>
                </a:cubicBezTo>
                <a:cubicBezTo>
                  <a:pt x="15777" y="15581"/>
                  <a:pt x="15779" y="15591"/>
                  <a:pt x="15777" y="15602"/>
                </a:cubicBezTo>
                <a:cubicBezTo>
                  <a:pt x="15773" y="15645"/>
                  <a:pt x="15767" y="15686"/>
                  <a:pt x="15763" y="15728"/>
                </a:cubicBezTo>
                <a:cubicBezTo>
                  <a:pt x="15758" y="15777"/>
                  <a:pt x="15752" y="15826"/>
                  <a:pt x="15746" y="15874"/>
                </a:cubicBezTo>
                <a:cubicBezTo>
                  <a:pt x="15739" y="15925"/>
                  <a:pt x="15729" y="15975"/>
                  <a:pt x="15721" y="16027"/>
                </a:cubicBezTo>
                <a:cubicBezTo>
                  <a:pt x="15712" y="16079"/>
                  <a:pt x="15704" y="16132"/>
                  <a:pt x="15694" y="16183"/>
                </a:cubicBezTo>
                <a:cubicBezTo>
                  <a:pt x="15686" y="16224"/>
                  <a:pt x="15676" y="16264"/>
                  <a:pt x="15666" y="16304"/>
                </a:cubicBezTo>
                <a:cubicBezTo>
                  <a:pt x="15652" y="16366"/>
                  <a:pt x="15638" y="16429"/>
                  <a:pt x="15622" y="16490"/>
                </a:cubicBezTo>
                <a:cubicBezTo>
                  <a:pt x="15616" y="16514"/>
                  <a:pt x="15608" y="16538"/>
                  <a:pt x="15601" y="16560"/>
                </a:cubicBezTo>
                <a:cubicBezTo>
                  <a:pt x="14995" y="18686"/>
                  <a:pt x="13013" y="20420"/>
                  <a:pt x="10398" y="21201"/>
                </a:cubicBezTo>
                <a:cubicBezTo>
                  <a:pt x="10393" y="21203"/>
                  <a:pt x="10386" y="21205"/>
                  <a:pt x="10381" y="21207"/>
                </a:cubicBezTo>
                <a:cubicBezTo>
                  <a:pt x="10369" y="21210"/>
                  <a:pt x="10359" y="21214"/>
                  <a:pt x="10347" y="21217"/>
                </a:cubicBezTo>
                <a:cubicBezTo>
                  <a:pt x="10277" y="21238"/>
                  <a:pt x="10205" y="21257"/>
                  <a:pt x="10134" y="21276"/>
                </a:cubicBezTo>
                <a:cubicBezTo>
                  <a:pt x="10088" y="21288"/>
                  <a:pt x="10044" y="21302"/>
                  <a:pt x="9999" y="21313"/>
                </a:cubicBezTo>
                <a:cubicBezTo>
                  <a:pt x="9984" y="21317"/>
                  <a:pt x="9968" y="21320"/>
                  <a:pt x="9951" y="21325"/>
                </a:cubicBezTo>
                <a:cubicBezTo>
                  <a:pt x="9898" y="21339"/>
                  <a:pt x="9843" y="21351"/>
                  <a:pt x="9789" y="21363"/>
                </a:cubicBezTo>
                <a:cubicBezTo>
                  <a:pt x="9725" y="21378"/>
                  <a:pt x="9663" y="21394"/>
                  <a:pt x="9599" y="21408"/>
                </a:cubicBezTo>
                <a:cubicBezTo>
                  <a:pt x="9577" y="21413"/>
                  <a:pt x="9556" y="21417"/>
                  <a:pt x="9534" y="21421"/>
                </a:cubicBezTo>
                <a:cubicBezTo>
                  <a:pt x="9509" y="21426"/>
                  <a:pt x="9483" y="21431"/>
                  <a:pt x="9458" y="21436"/>
                </a:cubicBezTo>
                <a:cubicBezTo>
                  <a:pt x="9363" y="21455"/>
                  <a:pt x="9267" y="21473"/>
                  <a:pt x="9169" y="21490"/>
                </a:cubicBezTo>
                <a:cubicBezTo>
                  <a:pt x="9127" y="21497"/>
                  <a:pt x="9085" y="21504"/>
                  <a:pt x="9044" y="21510"/>
                </a:cubicBezTo>
                <a:cubicBezTo>
                  <a:pt x="8939" y="21527"/>
                  <a:pt x="8834" y="21543"/>
                  <a:pt x="8728" y="21556"/>
                </a:cubicBezTo>
                <a:cubicBezTo>
                  <a:pt x="8685" y="21562"/>
                  <a:pt x="8642" y="21567"/>
                  <a:pt x="8599" y="21572"/>
                </a:cubicBezTo>
                <a:cubicBezTo>
                  <a:pt x="8514" y="21582"/>
                  <a:pt x="8428" y="21591"/>
                  <a:pt x="8342" y="21600"/>
                </a:cubicBezTo>
                <a:cubicBezTo>
                  <a:pt x="9092" y="21558"/>
                  <a:pt x="9825" y="21471"/>
                  <a:pt x="10536" y="21346"/>
                </a:cubicBezTo>
                <a:cubicBezTo>
                  <a:pt x="16824" y="20230"/>
                  <a:pt x="21510" y="15953"/>
                  <a:pt x="21525" y="10842"/>
                </a:cubicBezTo>
                <a:cubicBezTo>
                  <a:pt x="21525" y="10833"/>
                  <a:pt x="21525" y="10824"/>
                  <a:pt x="21525" y="10816"/>
                </a:cubicBezTo>
                <a:cubicBezTo>
                  <a:pt x="21528" y="5434"/>
                  <a:pt x="16351" y="971"/>
                  <a:pt x="9573" y="14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noFill/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2" name="Shape">
            <a:extLst>
              <a:ext uri="{FF2B5EF4-FFF2-40B4-BE49-F238E27FC236}">
                <a16:creationId xmlns:a16="http://schemas.microsoft.com/office/drawing/2014/main" id="{FE003911-AF74-4A18-801E-C2609C9C7BFE}"/>
              </a:ext>
            </a:extLst>
          </p:cNvPr>
          <p:cNvSpPr/>
          <p:nvPr/>
        </p:nvSpPr>
        <p:spPr>
          <a:xfrm>
            <a:off x="3751007" y="2412135"/>
            <a:ext cx="3258713" cy="2489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21306" y="10989"/>
                </a:moveTo>
                <a:cubicBezTo>
                  <a:pt x="20192" y="4701"/>
                  <a:pt x="15922" y="16"/>
                  <a:pt x="10821" y="0"/>
                </a:cubicBezTo>
                <a:cubicBezTo>
                  <a:pt x="10812" y="0"/>
                  <a:pt x="10803" y="0"/>
                  <a:pt x="10795" y="0"/>
                </a:cubicBezTo>
                <a:cubicBezTo>
                  <a:pt x="5424" y="0"/>
                  <a:pt x="968" y="5177"/>
                  <a:pt x="139" y="11955"/>
                </a:cubicBezTo>
                <a:cubicBezTo>
                  <a:pt x="48" y="12701"/>
                  <a:pt x="0" y="13465"/>
                  <a:pt x="0" y="14244"/>
                </a:cubicBezTo>
                <a:cubicBezTo>
                  <a:pt x="0" y="15024"/>
                  <a:pt x="48" y="15788"/>
                  <a:pt x="139" y="16534"/>
                </a:cubicBezTo>
                <a:cubicBezTo>
                  <a:pt x="280" y="18152"/>
                  <a:pt x="566" y="19711"/>
                  <a:pt x="982" y="21187"/>
                </a:cubicBezTo>
                <a:cubicBezTo>
                  <a:pt x="1059" y="21462"/>
                  <a:pt x="1293" y="21600"/>
                  <a:pt x="1500" y="21490"/>
                </a:cubicBezTo>
                <a:lnTo>
                  <a:pt x="4364" y="19969"/>
                </a:lnTo>
                <a:cubicBezTo>
                  <a:pt x="4376" y="13238"/>
                  <a:pt x="7928" y="7605"/>
                  <a:pt x="12693" y="6135"/>
                </a:cubicBezTo>
                <a:cubicBezTo>
                  <a:pt x="13234" y="5968"/>
                  <a:pt x="13789" y="5855"/>
                  <a:pt x="14356" y="5800"/>
                </a:cubicBezTo>
                <a:cubicBezTo>
                  <a:pt x="14374" y="5798"/>
                  <a:pt x="14391" y="5795"/>
                  <a:pt x="14409" y="5792"/>
                </a:cubicBezTo>
                <a:cubicBezTo>
                  <a:pt x="14439" y="5787"/>
                  <a:pt x="14470" y="5782"/>
                  <a:pt x="14501" y="5778"/>
                </a:cubicBezTo>
                <a:cubicBezTo>
                  <a:pt x="14592" y="5766"/>
                  <a:pt x="14684" y="5757"/>
                  <a:pt x="14776" y="5749"/>
                </a:cubicBezTo>
                <a:cubicBezTo>
                  <a:pt x="14799" y="5748"/>
                  <a:pt x="14823" y="5744"/>
                  <a:pt x="14845" y="5743"/>
                </a:cubicBezTo>
                <a:cubicBezTo>
                  <a:pt x="14852" y="5743"/>
                  <a:pt x="14859" y="5742"/>
                  <a:pt x="14867" y="5742"/>
                </a:cubicBezTo>
                <a:cubicBezTo>
                  <a:pt x="14977" y="5735"/>
                  <a:pt x="15085" y="5732"/>
                  <a:pt x="15194" y="5734"/>
                </a:cubicBezTo>
                <a:cubicBezTo>
                  <a:pt x="15212" y="5734"/>
                  <a:pt x="15231" y="5735"/>
                  <a:pt x="15249" y="5736"/>
                </a:cubicBezTo>
                <a:cubicBezTo>
                  <a:pt x="15347" y="5738"/>
                  <a:pt x="15445" y="5743"/>
                  <a:pt x="15542" y="5749"/>
                </a:cubicBezTo>
                <a:cubicBezTo>
                  <a:pt x="15553" y="5751"/>
                  <a:pt x="15563" y="5749"/>
                  <a:pt x="15574" y="5751"/>
                </a:cubicBezTo>
                <a:cubicBezTo>
                  <a:pt x="15616" y="5755"/>
                  <a:pt x="15658" y="5761"/>
                  <a:pt x="15699" y="5765"/>
                </a:cubicBezTo>
                <a:cubicBezTo>
                  <a:pt x="15748" y="5770"/>
                  <a:pt x="15798" y="5775"/>
                  <a:pt x="15846" y="5782"/>
                </a:cubicBezTo>
                <a:cubicBezTo>
                  <a:pt x="15897" y="5789"/>
                  <a:pt x="15947" y="5798"/>
                  <a:pt x="15997" y="5807"/>
                </a:cubicBezTo>
                <a:cubicBezTo>
                  <a:pt x="16050" y="5816"/>
                  <a:pt x="16102" y="5824"/>
                  <a:pt x="16155" y="5834"/>
                </a:cubicBezTo>
                <a:cubicBezTo>
                  <a:pt x="16195" y="5842"/>
                  <a:pt x="16235" y="5852"/>
                  <a:pt x="16275" y="5862"/>
                </a:cubicBezTo>
                <a:cubicBezTo>
                  <a:pt x="16337" y="5876"/>
                  <a:pt x="16400" y="5890"/>
                  <a:pt x="16462" y="5907"/>
                </a:cubicBezTo>
                <a:cubicBezTo>
                  <a:pt x="16486" y="5914"/>
                  <a:pt x="16508" y="5921"/>
                  <a:pt x="16532" y="5928"/>
                </a:cubicBezTo>
                <a:cubicBezTo>
                  <a:pt x="18653" y="6534"/>
                  <a:pt x="20385" y="8516"/>
                  <a:pt x="21165" y="11131"/>
                </a:cubicBezTo>
                <a:cubicBezTo>
                  <a:pt x="21167" y="11136"/>
                  <a:pt x="21169" y="11143"/>
                  <a:pt x="21170" y="11148"/>
                </a:cubicBezTo>
                <a:cubicBezTo>
                  <a:pt x="21173" y="11160"/>
                  <a:pt x="21177" y="11170"/>
                  <a:pt x="21180" y="11182"/>
                </a:cubicBezTo>
                <a:cubicBezTo>
                  <a:pt x="21201" y="11252"/>
                  <a:pt x="21221" y="11324"/>
                  <a:pt x="21239" y="11396"/>
                </a:cubicBezTo>
                <a:cubicBezTo>
                  <a:pt x="21251" y="11441"/>
                  <a:pt x="21265" y="11486"/>
                  <a:pt x="21276" y="11530"/>
                </a:cubicBezTo>
                <a:cubicBezTo>
                  <a:pt x="21280" y="11546"/>
                  <a:pt x="21283" y="11561"/>
                  <a:pt x="21287" y="11577"/>
                </a:cubicBezTo>
                <a:cubicBezTo>
                  <a:pt x="21301" y="11630"/>
                  <a:pt x="21312" y="11685"/>
                  <a:pt x="21325" y="11740"/>
                </a:cubicBezTo>
                <a:cubicBezTo>
                  <a:pt x="21340" y="11804"/>
                  <a:pt x="21356" y="11866"/>
                  <a:pt x="21370" y="11930"/>
                </a:cubicBezTo>
                <a:cubicBezTo>
                  <a:pt x="21375" y="11952"/>
                  <a:pt x="21379" y="11973"/>
                  <a:pt x="21383" y="11996"/>
                </a:cubicBezTo>
                <a:cubicBezTo>
                  <a:pt x="21388" y="12020"/>
                  <a:pt x="21393" y="12046"/>
                  <a:pt x="21397" y="12072"/>
                </a:cubicBezTo>
                <a:cubicBezTo>
                  <a:pt x="21417" y="12168"/>
                  <a:pt x="21435" y="12264"/>
                  <a:pt x="21452" y="12362"/>
                </a:cubicBezTo>
                <a:cubicBezTo>
                  <a:pt x="21459" y="12404"/>
                  <a:pt x="21466" y="12445"/>
                  <a:pt x="21472" y="12487"/>
                </a:cubicBezTo>
                <a:cubicBezTo>
                  <a:pt x="21488" y="12591"/>
                  <a:pt x="21504" y="12697"/>
                  <a:pt x="21518" y="12803"/>
                </a:cubicBezTo>
                <a:cubicBezTo>
                  <a:pt x="21524" y="12846"/>
                  <a:pt x="21529" y="12889"/>
                  <a:pt x="21534" y="12932"/>
                </a:cubicBezTo>
                <a:cubicBezTo>
                  <a:pt x="21544" y="13016"/>
                  <a:pt x="21553" y="13102"/>
                  <a:pt x="21561" y="13188"/>
                </a:cubicBezTo>
                <a:cubicBezTo>
                  <a:pt x="21563" y="13211"/>
                  <a:pt x="21565" y="13234"/>
                  <a:pt x="21567" y="13256"/>
                </a:cubicBezTo>
                <a:cubicBezTo>
                  <a:pt x="21571" y="13297"/>
                  <a:pt x="21575" y="13338"/>
                  <a:pt x="21578" y="13379"/>
                </a:cubicBezTo>
                <a:cubicBezTo>
                  <a:pt x="21587" y="13499"/>
                  <a:pt x="21594" y="13619"/>
                  <a:pt x="21600" y="13740"/>
                </a:cubicBezTo>
                <a:cubicBezTo>
                  <a:pt x="21598" y="12727"/>
                  <a:pt x="21306" y="10989"/>
                  <a:pt x="21306" y="10989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3" name="Circle">
            <a:extLst>
              <a:ext uri="{FF2B5EF4-FFF2-40B4-BE49-F238E27FC236}">
                <a16:creationId xmlns:a16="http://schemas.microsoft.com/office/drawing/2014/main" id="{823C3A2A-4148-4FAD-B777-46EE8C6548EE}"/>
              </a:ext>
            </a:extLst>
          </p:cNvPr>
          <p:cNvSpPr/>
          <p:nvPr/>
        </p:nvSpPr>
        <p:spPr>
          <a:xfrm>
            <a:off x="5051265" y="3051168"/>
            <a:ext cx="1958454" cy="19793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rgbClr val="FFFFFF">
                  <a:lumMod val="75000"/>
                </a:srgbClr>
              </a:gs>
              <a:gs pos="100000">
                <a:srgbClr val="FFFFFF">
                  <a:lumMod val="65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28575" tIns="28575" rIns="28575" bIns="28575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Lorem Ipsum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5" name="Picture 94" descr="A close up of a map&#10;&#10;Description automatically generated">
            <a:extLst>
              <a:ext uri="{FF2B5EF4-FFF2-40B4-BE49-F238E27FC236}">
                <a16:creationId xmlns:a16="http://schemas.microsoft.com/office/drawing/2014/main" id="{65F85A4C-2C60-4052-BB91-EC016E2AB5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58" t="46815" r="4721" b="1537"/>
          <a:stretch/>
        </p:blipFill>
        <p:spPr>
          <a:xfrm>
            <a:off x="4930108" y="3054282"/>
            <a:ext cx="2350502" cy="2301872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5EC80707-4E9D-4D5D-9192-02DD420CB3EE}"/>
              </a:ext>
            </a:extLst>
          </p:cNvPr>
          <p:cNvSpPr txBox="1"/>
          <p:nvPr/>
        </p:nvSpPr>
        <p:spPr>
          <a:xfrm>
            <a:off x="1292663" y="4301434"/>
            <a:ext cx="2438407" cy="40011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การช่วยเหลือประชาชน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DBCA60E-F61A-4BE5-B71B-0DF6E0DB802F}"/>
              </a:ext>
            </a:extLst>
          </p:cNvPr>
          <p:cNvSpPr txBox="1"/>
          <p:nvPr/>
        </p:nvSpPr>
        <p:spPr>
          <a:xfrm>
            <a:off x="665729" y="4910472"/>
            <a:ext cx="3472692" cy="92333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th-TH"/>
            </a:defPPr>
            <a:lvl1pPr marL="285750" indent="-285750"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th-TH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A75B1A0-6F38-43D5-AAE1-E86EEB8EC759}"/>
              </a:ext>
            </a:extLst>
          </p:cNvPr>
          <p:cNvSpPr txBox="1"/>
          <p:nvPr/>
        </p:nvSpPr>
        <p:spPr>
          <a:xfrm>
            <a:off x="8738099" y="4286243"/>
            <a:ext cx="3136840" cy="40011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การให้การสนับสนุนโรงพยาบาล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21E227-F6C9-49EF-B944-FD447D8EE0D6}"/>
              </a:ext>
            </a:extLst>
          </p:cNvPr>
          <p:cNvSpPr txBox="1"/>
          <p:nvPr/>
        </p:nvSpPr>
        <p:spPr>
          <a:xfrm>
            <a:off x="8515261" y="4910472"/>
            <a:ext cx="3180846" cy="92333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th-TH"/>
            </a:defPPr>
            <a:lvl1pPr marL="285750" indent="-285750"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th-TH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“ไวรัส โค</a:t>
            </a:r>
            <a:r>
              <a:rPr kumimoji="0" lang="th-TH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โร</a:t>
            </a:r>
            <a:r>
              <a:rPr kumimoji="0" lang="th-TH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น่า”สายพันธุ์ใหม่ 2019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F098FD1-820A-44D3-A14A-CB7A65A9F0D0}"/>
              </a:ext>
            </a:extLst>
          </p:cNvPr>
          <p:cNvSpPr txBox="1"/>
          <p:nvPr/>
        </p:nvSpPr>
        <p:spPr>
          <a:xfrm>
            <a:off x="1298989" y="1882118"/>
            <a:ext cx="3479685" cy="40011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การจัดให้มีอินเทอร์เน็ตบรอดแบนด์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E0DD4BB-CAB3-44AA-BCC3-53E1AEE9C090}"/>
              </a:ext>
            </a:extLst>
          </p:cNvPr>
          <p:cNvSpPr txBox="1"/>
          <p:nvPr/>
        </p:nvSpPr>
        <p:spPr>
          <a:xfrm>
            <a:off x="665728" y="2467994"/>
            <a:ext cx="3199577" cy="92333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th-TH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GB </a:t>
            </a:r>
            <a:r>
              <a:rPr kumimoji="0" lang="th-TH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A37C25-F9A1-4B52-94B9-D1644379FE2B}"/>
              </a:ext>
            </a:extLst>
          </p:cNvPr>
          <p:cNvSpPr txBox="1"/>
          <p:nvPr/>
        </p:nvSpPr>
        <p:spPr>
          <a:xfrm>
            <a:off x="8488009" y="2467994"/>
            <a:ext cx="3180846" cy="147732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th-TH"/>
            </a:defPPr>
            <a:lvl1pPr marL="285750" indent="-285750"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th-TH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10AF291-B5BB-4CF3-B17B-7855916D1F12}"/>
              </a:ext>
            </a:extLst>
          </p:cNvPr>
          <p:cNvSpPr txBox="1"/>
          <p:nvPr/>
        </p:nvSpPr>
        <p:spPr>
          <a:xfrm>
            <a:off x="8950465" y="1910306"/>
            <a:ext cx="2924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การช่วยเหลือผู้ประกอบการ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C3FE391-CACF-46CA-9B81-9DC9C5B80739}"/>
              </a:ext>
            </a:extLst>
          </p:cNvPr>
          <p:cNvSpPr/>
          <p:nvPr/>
        </p:nvSpPr>
        <p:spPr>
          <a:xfrm>
            <a:off x="563211" y="1735806"/>
            <a:ext cx="657901" cy="62741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C3E6926-3E77-4530-8277-63011AB8AA7D}"/>
              </a:ext>
            </a:extLst>
          </p:cNvPr>
          <p:cNvSpPr/>
          <p:nvPr/>
        </p:nvSpPr>
        <p:spPr>
          <a:xfrm>
            <a:off x="563210" y="4172592"/>
            <a:ext cx="657901" cy="62741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6C62469-DFF0-40F1-B4ED-D64E64D3A9FB}"/>
              </a:ext>
            </a:extLst>
          </p:cNvPr>
          <p:cNvSpPr/>
          <p:nvPr/>
        </p:nvSpPr>
        <p:spPr>
          <a:xfrm>
            <a:off x="11038206" y="4172592"/>
            <a:ext cx="657902" cy="6274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1EBD7DE-5CD2-4C04-84B1-AF37AC149870}"/>
              </a:ext>
            </a:extLst>
          </p:cNvPr>
          <p:cNvSpPr/>
          <p:nvPr/>
        </p:nvSpPr>
        <p:spPr>
          <a:xfrm>
            <a:off x="11038206" y="1731924"/>
            <a:ext cx="657901" cy="62741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69D8E85-C333-4394-B907-13DE14814685}"/>
              </a:ext>
            </a:extLst>
          </p:cNvPr>
          <p:cNvSpPr txBox="1"/>
          <p:nvPr/>
        </p:nvSpPr>
        <p:spPr>
          <a:xfrm>
            <a:off x="4136195" y="2844169"/>
            <a:ext cx="1248541" cy="1015663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การจัดให้มีอินเทอร์เน็ต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บรอดแบนด์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2051E73-FC36-458C-BF47-41A315D97F12}"/>
              </a:ext>
            </a:extLst>
          </p:cNvPr>
          <p:cNvSpPr txBox="1"/>
          <p:nvPr/>
        </p:nvSpPr>
        <p:spPr>
          <a:xfrm>
            <a:off x="4790188" y="5162464"/>
            <a:ext cx="1421404" cy="707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2000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การช่วยเหลือประชาชน</a:t>
            </a:r>
            <a:endParaRPr kumimoji="0" lang="th-TH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283E27A-20B7-4706-98E5-D4CE27407466}"/>
              </a:ext>
            </a:extLst>
          </p:cNvPr>
          <p:cNvSpPr txBox="1"/>
          <p:nvPr/>
        </p:nvSpPr>
        <p:spPr>
          <a:xfrm>
            <a:off x="6908586" y="4192050"/>
            <a:ext cx="1074476" cy="1015663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2000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การให้การสนับสนุนโรงพยาบาล</a:t>
            </a:r>
            <a:endParaRPr kumimoji="0" lang="th-TH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CDCA383-9447-4E52-B843-09CDCE895FBE}"/>
              </a:ext>
            </a:extLst>
          </p:cNvPr>
          <p:cNvSpPr txBox="1"/>
          <p:nvPr/>
        </p:nvSpPr>
        <p:spPr>
          <a:xfrm>
            <a:off x="5990053" y="2087515"/>
            <a:ext cx="1347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การช่วยเหลือผู้ประกอบการ</a:t>
            </a:r>
          </a:p>
        </p:txBody>
      </p:sp>
    </p:spTree>
    <p:extLst>
      <p:ext uri="{BB962C8B-B14F-4D97-AF65-F5344CB8AC3E}">
        <p14:creationId xmlns:p14="http://schemas.microsoft.com/office/powerpoint/2010/main" val="53135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9E16CA4-3D98-4C20-A72E-EF05B51D11BF}"/>
              </a:ext>
            </a:extLst>
          </p:cNvPr>
          <p:cNvSpPr/>
          <p:nvPr/>
        </p:nvSpPr>
        <p:spPr>
          <a:xfrm>
            <a:off x="12192000" y="280558"/>
            <a:ext cx="31742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Topic: Key Factors Driving the  Smart Education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82DF1-56E8-4B48-B1C5-5173A266C34F}"/>
              </a:ext>
            </a:extLst>
          </p:cNvPr>
          <p:cNvSpPr/>
          <p:nvPr/>
        </p:nvSpPr>
        <p:spPr>
          <a:xfrm>
            <a:off x="13102184" y="1078571"/>
            <a:ext cx="2838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Normal Behavior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A94B3-99B0-4633-8238-4DDE3C01E6BE}"/>
              </a:ext>
            </a:extLst>
          </p:cNvPr>
          <p:cNvSpPr txBox="1"/>
          <p:nvPr/>
        </p:nvSpPr>
        <p:spPr>
          <a:xfrm>
            <a:off x="12439466" y="1553804"/>
            <a:ext cx="75616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The COVID-19 pandemic has made a substantial impact on Thailand’s education industry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a new normal toward distant learning with a digital platform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Cordia New" panose="020B0304020202020204" pitchFamily="34" charset="-34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is expected to occur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to promote a safe and touch-less society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DC6BBD1-399F-4AF8-AA42-FE94B001D6AB}"/>
              </a:ext>
            </a:extLst>
          </p:cNvPr>
          <p:cNvSpPr/>
          <p:nvPr/>
        </p:nvSpPr>
        <p:spPr>
          <a:xfrm>
            <a:off x="12463434" y="97771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C1D67D4-43EF-40E0-AD70-C49CA19F35BA}"/>
              </a:ext>
            </a:extLst>
          </p:cNvPr>
          <p:cNvSpPr/>
          <p:nvPr/>
        </p:nvSpPr>
        <p:spPr>
          <a:xfrm>
            <a:off x="12463756" y="240485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8B0904-A5B9-4799-81F9-2B82ECE8D19A}"/>
              </a:ext>
            </a:extLst>
          </p:cNvPr>
          <p:cNvSpPr/>
          <p:nvPr/>
        </p:nvSpPr>
        <p:spPr>
          <a:xfrm>
            <a:off x="12444705" y="390682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BA3AA9-5100-4392-9ED2-0DA4C12D314E}"/>
              </a:ext>
            </a:extLst>
          </p:cNvPr>
          <p:cNvSpPr/>
          <p:nvPr/>
        </p:nvSpPr>
        <p:spPr>
          <a:xfrm>
            <a:off x="12444704" y="5711652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D126C0-C87F-4BDB-B69C-5DBB6DA4FF39}"/>
              </a:ext>
            </a:extLst>
          </p:cNvPr>
          <p:cNvSpPr/>
          <p:nvPr/>
        </p:nvSpPr>
        <p:spPr>
          <a:xfrm>
            <a:off x="12998543" y="2517727"/>
            <a:ext cx="4357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Types of Learning Tools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461DB1-1853-4360-82EC-29873B56C2F4}"/>
              </a:ext>
            </a:extLst>
          </p:cNvPr>
          <p:cNvSpPr txBox="1"/>
          <p:nvPr/>
        </p:nvSpPr>
        <p:spPr>
          <a:xfrm>
            <a:off x="12923073" y="2841884"/>
            <a:ext cx="50936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opportunity for developing new types 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of learning tools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such as smart school, smart classroom, AR/VR learning, and remote classroom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21F49A-5489-4017-A0DB-7669DF191585}"/>
              </a:ext>
            </a:extLst>
          </p:cNvPr>
          <p:cNvSpPr/>
          <p:nvPr/>
        </p:nvSpPr>
        <p:spPr>
          <a:xfrm>
            <a:off x="12998543" y="3960687"/>
            <a:ext cx="6800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Changing Patterns in Student Assessment and Evaluation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44CCB6-A95B-4D6B-BE66-97090C3859C4}"/>
              </a:ext>
            </a:extLst>
          </p:cNvPr>
          <p:cNvSpPr txBox="1"/>
          <p:nvPr/>
        </p:nvSpPr>
        <p:spPr>
          <a:xfrm>
            <a:off x="12915122" y="4353898"/>
            <a:ext cx="67453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Computer-based assessment has become more encouraged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in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parts of the world, which saves a lot of time and effort. The Student also appreciate new patterns of evaluation, as they guarantee them fool-proof results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2EE9C8-0134-48B2-AE88-6024FAE6284B}"/>
              </a:ext>
            </a:extLst>
          </p:cNvPr>
          <p:cNvSpPr/>
          <p:nvPr/>
        </p:nvSpPr>
        <p:spPr>
          <a:xfrm>
            <a:off x="12998543" y="5696635"/>
            <a:ext cx="47248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Quality Education for Sustainable Development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12B4DB-57A9-4A2D-97A7-DFDD4012FD50}"/>
              </a:ext>
            </a:extLst>
          </p:cNvPr>
          <p:cNvSpPr txBox="1"/>
          <p:nvPr/>
        </p:nvSpPr>
        <p:spPr>
          <a:xfrm>
            <a:off x="12898842" y="6065577"/>
            <a:ext cx="5093667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dirty="0">
                <a:latin typeface="Bahnschrift" panose="020B0502040204020203" pitchFamily="34" charset="0"/>
              </a:rPr>
              <a:t>E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ducation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is one of the most powerful and proven vehicles for sustainable development. The aims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achieving universal access to a quality higher education is on a rising trend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TH SarabunPSK" panose="020B0500040200020003" pitchFamily="34" charset="-34"/>
            </a:endParaRPr>
          </a:p>
        </p:txBody>
      </p:sp>
      <p:sp>
        <p:nvSpPr>
          <p:cNvPr id="21" name="Title 40">
            <a:extLst>
              <a:ext uri="{FF2B5EF4-FFF2-40B4-BE49-F238E27FC236}">
                <a16:creationId xmlns:a16="http://schemas.microsoft.com/office/drawing/2014/main" id="{893F220C-A9DC-448E-BEC0-5ED3041B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635917"/>
            <a:ext cx="11658600" cy="782752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F3492"/>
                </a:solidFill>
                <a:latin typeface="+mj-lt"/>
              </a:rPr>
              <a:t>Key Factors Driving the Smart Education</a:t>
            </a:r>
            <a:r>
              <a:rPr lang="th-TH" sz="2000" dirty="0">
                <a:solidFill>
                  <a:srgbClr val="0F3492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0F3492"/>
                </a:solidFill>
                <a:latin typeface="+mj-lt"/>
              </a:rPr>
              <a:t>for developing new types of learning tools and achieving universal access to a quality higher education   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</a:b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</a:b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</a:br>
            <a:endParaRPr lang="en-US" sz="2000" dirty="0">
              <a:solidFill>
                <a:srgbClr val="0F3492"/>
              </a:solidFill>
              <a:latin typeface="+mj-lt"/>
            </a:endParaRPr>
          </a:p>
        </p:txBody>
      </p:sp>
      <p:grpSp>
        <p:nvGrpSpPr>
          <p:cNvPr id="22" name="그룹 2">
            <a:extLst>
              <a:ext uri="{FF2B5EF4-FFF2-40B4-BE49-F238E27FC236}">
                <a16:creationId xmlns:a16="http://schemas.microsoft.com/office/drawing/2014/main" id="{5780C8C3-E950-4C4E-BC87-1E1CCA7AC47E}"/>
              </a:ext>
            </a:extLst>
          </p:cNvPr>
          <p:cNvGrpSpPr/>
          <p:nvPr/>
        </p:nvGrpSpPr>
        <p:grpSpPr>
          <a:xfrm>
            <a:off x="946770" y="1850786"/>
            <a:ext cx="3856769" cy="2141190"/>
            <a:chOff x="2183187" y="1821689"/>
            <a:chExt cx="2797876" cy="2141190"/>
          </a:xfrm>
        </p:grpSpPr>
        <p:sp>
          <p:nvSpPr>
            <p:cNvPr id="23" name="Pentagon 3">
              <a:extLst>
                <a:ext uri="{FF2B5EF4-FFF2-40B4-BE49-F238E27FC236}">
                  <a16:creationId xmlns:a16="http://schemas.microsoft.com/office/drawing/2014/main" id="{C38EE744-DE57-40C9-8791-59D8D01ED970}"/>
                </a:ext>
              </a:extLst>
            </p:cNvPr>
            <p:cNvSpPr/>
            <p:nvPr/>
          </p:nvSpPr>
          <p:spPr>
            <a:xfrm>
              <a:off x="2291111" y="1910879"/>
              <a:ext cx="2689952" cy="2052000"/>
            </a:xfrm>
            <a:prstGeom prst="homePlate">
              <a:avLst>
                <a:gd name="adj" fmla="val 21254"/>
              </a:avLst>
            </a:prstGeom>
            <a:solidFill>
              <a:sysClr val="window" lastClr="FFFFFF">
                <a:lumMod val="8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4" name="Pentagon 12">
              <a:extLst>
                <a:ext uri="{FF2B5EF4-FFF2-40B4-BE49-F238E27FC236}">
                  <a16:creationId xmlns:a16="http://schemas.microsoft.com/office/drawing/2014/main" id="{0216EF80-C015-4753-9AB7-4F4CB55FBEBD}"/>
                </a:ext>
              </a:extLst>
            </p:cNvPr>
            <p:cNvSpPr/>
            <p:nvPr/>
          </p:nvSpPr>
          <p:spPr>
            <a:xfrm>
              <a:off x="2183187" y="1821689"/>
              <a:ext cx="2689952" cy="2052000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50000"/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" name="그룹 5">
            <a:extLst>
              <a:ext uri="{FF2B5EF4-FFF2-40B4-BE49-F238E27FC236}">
                <a16:creationId xmlns:a16="http://schemas.microsoft.com/office/drawing/2014/main" id="{16BD4356-C6AB-4A57-9AD9-E6FECC0C1A1A}"/>
              </a:ext>
            </a:extLst>
          </p:cNvPr>
          <p:cNvGrpSpPr/>
          <p:nvPr/>
        </p:nvGrpSpPr>
        <p:grpSpPr>
          <a:xfrm>
            <a:off x="946769" y="4034162"/>
            <a:ext cx="3856770" cy="2141189"/>
            <a:chOff x="2183186" y="4005065"/>
            <a:chExt cx="2797877" cy="2141189"/>
          </a:xfrm>
        </p:grpSpPr>
        <p:sp>
          <p:nvSpPr>
            <p:cNvPr id="37" name="Pentagon 4">
              <a:extLst>
                <a:ext uri="{FF2B5EF4-FFF2-40B4-BE49-F238E27FC236}">
                  <a16:creationId xmlns:a16="http://schemas.microsoft.com/office/drawing/2014/main" id="{44A57BAF-3460-4CD9-9E35-11A9C073017C}"/>
                </a:ext>
              </a:extLst>
            </p:cNvPr>
            <p:cNvSpPr/>
            <p:nvPr/>
          </p:nvSpPr>
          <p:spPr>
            <a:xfrm>
              <a:off x="2291111" y="4094254"/>
              <a:ext cx="2689952" cy="2052000"/>
            </a:xfrm>
            <a:prstGeom prst="homePlate">
              <a:avLst>
                <a:gd name="adj" fmla="val 21254"/>
              </a:avLst>
            </a:prstGeom>
            <a:solidFill>
              <a:sysClr val="window" lastClr="FFFFFF">
                <a:lumMod val="8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8" name="Pentagon 13">
              <a:extLst>
                <a:ext uri="{FF2B5EF4-FFF2-40B4-BE49-F238E27FC236}">
                  <a16:creationId xmlns:a16="http://schemas.microsoft.com/office/drawing/2014/main" id="{74918369-2BD0-4353-B984-7C35DDF5E2EA}"/>
                </a:ext>
              </a:extLst>
            </p:cNvPr>
            <p:cNvSpPr/>
            <p:nvPr/>
          </p:nvSpPr>
          <p:spPr>
            <a:xfrm>
              <a:off x="2183186" y="4005065"/>
              <a:ext cx="2689952" cy="2052000"/>
            </a:xfrm>
            <a:prstGeom prst="homePlate">
              <a:avLst>
                <a:gd name="adj" fmla="val 21254"/>
              </a:avLst>
            </a:prstGeom>
            <a:solidFill>
              <a:schemeClr val="tx2">
                <a:lumMod val="75000"/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9" name="그룹 8">
            <a:extLst>
              <a:ext uri="{FF2B5EF4-FFF2-40B4-BE49-F238E27FC236}">
                <a16:creationId xmlns:a16="http://schemas.microsoft.com/office/drawing/2014/main" id="{8869734D-00A6-413B-8B7F-749BF9E7D454}"/>
              </a:ext>
            </a:extLst>
          </p:cNvPr>
          <p:cNvGrpSpPr/>
          <p:nvPr/>
        </p:nvGrpSpPr>
        <p:grpSpPr>
          <a:xfrm>
            <a:off x="7447869" y="1850786"/>
            <a:ext cx="3836159" cy="2141190"/>
            <a:chOff x="7232588" y="1821689"/>
            <a:chExt cx="2785753" cy="2141190"/>
          </a:xfrm>
        </p:grpSpPr>
        <p:sp>
          <p:nvSpPr>
            <p:cNvPr id="40" name="Pentagon 6">
              <a:extLst>
                <a:ext uri="{FF2B5EF4-FFF2-40B4-BE49-F238E27FC236}">
                  <a16:creationId xmlns:a16="http://schemas.microsoft.com/office/drawing/2014/main" id="{962A6C08-E012-46D1-A4ED-F9B0F212953A}"/>
                </a:ext>
              </a:extLst>
            </p:cNvPr>
            <p:cNvSpPr/>
            <p:nvPr/>
          </p:nvSpPr>
          <p:spPr>
            <a:xfrm rot="10800000">
              <a:off x="7232588" y="1910879"/>
              <a:ext cx="2692686" cy="2052000"/>
            </a:xfrm>
            <a:prstGeom prst="homePlate">
              <a:avLst>
                <a:gd name="adj" fmla="val 21254"/>
              </a:avLst>
            </a:prstGeom>
            <a:solidFill>
              <a:sysClr val="window" lastClr="FFFFFF">
                <a:lumMod val="8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Pentagon 14">
              <a:extLst>
                <a:ext uri="{FF2B5EF4-FFF2-40B4-BE49-F238E27FC236}">
                  <a16:creationId xmlns:a16="http://schemas.microsoft.com/office/drawing/2014/main" id="{180FE9E3-371F-4D5A-9B94-BF9300DA5F55}"/>
                </a:ext>
              </a:extLst>
            </p:cNvPr>
            <p:cNvSpPr/>
            <p:nvPr/>
          </p:nvSpPr>
          <p:spPr>
            <a:xfrm rot="10800000">
              <a:off x="7325655" y="1821689"/>
              <a:ext cx="2692686" cy="2052000"/>
            </a:xfrm>
            <a:prstGeom prst="homePlate">
              <a:avLst>
                <a:gd name="adj" fmla="val 21254"/>
              </a:avLst>
            </a:prstGeom>
            <a:solidFill>
              <a:schemeClr val="tx2">
                <a:lumMod val="75000"/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42" name="그룹 11">
            <a:extLst>
              <a:ext uri="{FF2B5EF4-FFF2-40B4-BE49-F238E27FC236}">
                <a16:creationId xmlns:a16="http://schemas.microsoft.com/office/drawing/2014/main" id="{AABE9003-A9B4-4C2D-A12E-6B59094F7DEB}"/>
              </a:ext>
            </a:extLst>
          </p:cNvPr>
          <p:cNvGrpSpPr/>
          <p:nvPr/>
        </p:nvGrpSpPr>
        <p:grpSpPr>
          <a:xfrm>
            <a:off x="7447869" y="4034161"/>
            <a:ext cx="3836159" cy="2141189"/>
            <a:chOff x="7232588" y="4005064"/>
            <a:chExt cx="2785753" cy="2141189"/>
          </a:xfrm>
        </p:grpSpPr>
        <p:sp>
          <p:nvSpPr>
            <p:cNvPr id="43" name="Pentagon 5">
              <a:extLst>
                <a:ext uri="{FF2B5EF4-FFF2-40B4-BE49-F238E27FC236}">
                  <a16:creationId xmlns:a16="http://schemas.microsoft.com/office/drawing/2014/main" id="{D2DCB7E4-F92F-490C-AAB7-E194AEA0282C}"/>
                </a:ext>
              </a:extLst>
            </p:cNvPr>
            <p:cNvSpPr/>
            <p:nvPr/>
          </p:nvSpPr>
          <p:spPr>
            <a:xfrm rot="10800000">
              <a:off x="7232588" y="4094253"/>
              <a:ext cx="2692686" cy="2052000"/>
            </a:xfrm>
            <a:prstGeom prst="homePlate">
              <a:avLst>
                <a:gd name="adj" fmla="val 21254"/>
              </a:avLst>
            </a:prstGeom>
            <a:solidFill>
              <a:sysClr val="window" lastClr="FFFFFF">
                <a:lumMod val="8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Pentagon 15">
              <a:extLst>
                <a:ext uri="{FF2B5EF4-FFF2-40B4-BE49-F238E27FC236}">
                  <a16:creationId xmlns:a16="http://schemas.microsoft.com/office/drawing/2014/main" id="{1679E6CF-3123-4CF6-9B0D-263AF68553B5}"/>
                </a:ext>
              </a:extLst>
            </p:cNvPr>
            <p:cNvSpPr/>
            <p:nvPr/>
          </p:nvSpPr>
          <p:spPr>
            <a:xfrm rot="10800000">
              <a:off x="7325655" y="4005064"/>
              <a:ext cx="2692686" cy="2052000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50000"/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45" name="Group 16">
            <a:extLst>
              <a:ext uri="{FF2B5EF4-FFF2-40B4-BE49-F238E27FC236}">
                <a16:creationId xmlns:a16="http://schemas.microsoft.com/office/drawing/2014/main" id="{A28772A5-C279-4ECF-AE57-C653EC423FA5}"/>
              </a:ext>
            </a:extLst>
          </p:cNvPr>
          <p:cNvGrpSpPr/>
          <p:nvPr/>
        </p:nvGrpSpPr>
        <p:grpSpPr>
          <a:xfrm>
            <a:off x="8325496" y="2275050"/>
            <a:ext cx="2715342" cy="1107996"/>
            <a:chOff x="6182612" y="1992630"/>
            <a:chExt cx="2282525" cy="110799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37D8C6-A57E-4884-B9BB-B87F54D27DCF}"/>
                </a:ext>
              </a:extLst>
            </p:cNvPr>
            <p:cNvSpPr txBox="1"/>
            <p:nvPr/>
          </p:nvSpPr>
          <p:spPr>
            <a:xfrm>
              <a:off x="6187437" y="2269629"/>
              <a:ext cx="227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Arial" pitchFamily="34" charset="0"/>
                </a:rPr>
                <a:t>An 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ED7318"/>
                  </a:solidFill>
                  <a:effectLst/>
                  <a:uLnTx/>
                  <a:uFillTx/>
                  <a:cs typeface="Arial" pitchFamily="34" charset="0"/>
                </a:rPr>
                <a:t>opportunity for developing new types of learning tools 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Arial" pitchFamily="34" charset="0"/>
                </a:rPr>
                <a:t>such as smart school, smart classroom, AR/VR learning, and remote classroom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1D7D25A-B64C-4650-B5B6-9330D444C89E}"/>
                </a:ext>
              </a:extLst>
            </p:cNvPr>
            <p:cNvSpPr txBox="1"/>
            <p:nvPr/>
          </p:nvSpPr>
          <p:spPr>
            <a:xfrm>
              <a:off x="6182612" y="1992630"/>
              <a:ext cx="22583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New Types of Learning Tools</a:t>
              </a:r>
            </a:p>
          </p:txBody>
        </p:sp>
      </p:grpSp>
      <p:grpSp>
        <p:nvGrpSpPr>
          <p:cNvPr id="48" name="Group 19">
            <a:extLst>
              <a:ext uri="{FF2B5EF4-FFF2-40B4-BE49-F238E27FC236}">
                <a16:creationId xmlns:a16="http://schemas.microsoft.com/office/drawing/2014/main" id="{51E05A8E-2EDA-4359-A569-5AC1E1A38D23}"/>
              </a:ext>
            </a:extLst>
          </p:cNvPr>
          <p:cNvGrpSpPr/>
          <p:nvPr/>
        </p:nvGrpSpPr>
        <p:grpSpPr>
          <a:xfrm>
            <a:off x="1221006" y="2275050"/>
            <a:ext cx="2759780" cy="1477328"/>
            <a:chOff x="3017859" y="4283314"/>
            <a:chExt cx="1890849" cy="14773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CD8A58E-0F16-4930-AA2C-8322B5412624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Arial" pitchFamily="34" charset="0"/>
                </a:rPr>
                <a:t>The COVID-19 pandemic has made a substantial impact on Thailand’s education industry and 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ED7318"/>
                  </a:solidFill>
                  <a:effectLst/>
                  <a:uLnTx/>
                  <a:uFillTx/>
                  <a:cs typeface="Arial" pitchFamily="34" charset="0"/>
                </a:rPr>
                <a:t>a new normal toward distant learning with a digital platform is expected to occur 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Arial" pitchFamily="34" charset="0"/>
                </a:rPr>
                <a:t>to promote a safe and touch-less society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8523F2A-15F6-4575-B521-9A82019F01C4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New Normal Behavior</a:t>
              </a:r>
            </a:p>
          </p:txBody>
        </p:sp>
      </p:grpSp>
      <p:grpSp>
        <p:nvGrpSpPr>
          <p:cNvPr id="51" name="Group 22">
            <a:extLst>
              <a:ext uri="{FF2B5EF4-FFF2-40B4-BE49-F238E27FC236}">
                <a16:creationId xmlns:a16="http://schemas.microsoft.com/office/drawing/2014/main" id="{088F14C8-25DC-42CE-9A76-8EE27219B2BD}"/>
              </a:ext>
            </a:extLst>
          </p:cNvPr>
          <p:cNvGrpSpPr/>
          <p:nvPr/>
        </p:nvGrpSpPr>
        <p:grpSpPr>
          <a:xfrm>
            <a:off x="8324071" y="4319357"/>
            <a:ext cx="2716764" cy="1616395"/>
            <a:chOff x="3016868" y="4144247"/>
            <a:chExt cx="1891840" cy="161639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44B7594-6EFD-4ABD-A25D-A0CCCC8858E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Arial" pitchFamily="34" charset="0"/>
                </a:rPr>
                <a:t>Education is one of the most powerful and proven vehicles for sustainable development. The aims of 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ED7318"/>
                  </a:solidFill>
                  <a:effectLst/>
                  <a:uLnTx/>
                  <a:uFillTx/>
                  <a:cs typeface="Arial" pitchFamily="34" charset="0"/>
                </a:rPr>
                <a:t>achieving universal access to a quality higher education is on a rising trend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80DE82-9D46-41D0-BE3A-77102CB88A00}"/>
                </a:ext>
              </a:extLst>
            </p:cNvPr>
            <p:cNvSpPr txBox="1"/>
            <p:nvPr/>
          </p:nvSpPr>
          <p:spPr>
            <a:xfrm>
              <a:off x="3016868" y="4144247"/>
              <a:ext cx="18708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Quality Education for Sustainable Development</a:t>
              </a:r>
            </a:p>
          </p:txBody>
        </p:sp>
      </p:grpSp>
      <p:grpSp>
        <p:nvGrpSpPr>
          <p:cNvPr id="54" name="Group 25">
            <a:extLst>
              <a:ext uri="{FF2B5EF4-FFF2-40B4-BE49-F238E27FC236}">
                <a16:creationId xmlns:a16="http://schemas.microsoft.com/office/drawing/2014/main" id="{649AD131-3A5C-42D1-B863-6B5C06881FA9}"/>
              </a:ext>
            </a:extLst>
          </p:cNvPr>
          <p:cNvGrpSpPr/>
          <p:nvPr/>
        </p:nvGrpSpPr>
        <p:grpSpPr>
          <a:xfrm>
            <a:off x="1036131" y="4319358"/>
            <a:ext cx="2944655" cy="1616394"/>
            <a:chOff x="2891193" y="4144248"/>
            <a:chExt cx="2017515" cy="161639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99603F8-285F-4E41-AA49-A8CCC5B2B2ED}"/>
                </a:ext>
              </a:extLst>
            </p:cNvPr>
            <p:cNvSpPr txBox="1"/>
            <p:nvPr/>
          </p:nvSpPr>
          <p:spPr>
            <a:xfrm>
              <a:off x="2891193" y="4560313"/>
              <a:ext cx="20175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ED7318"/>
                  </a:solidFill>
                  <a:effectLst/>
                  <a:uLnTx/>
                  <a:uFillTx/>
                  <a:cs typeface="Arial" pitchFamily="34" charset="0"/>
                </a:rPr>
                <a:t>Computer-based assessment has become more encouraged 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Arial" pitchFamily="34" charset="0"/>
                </a:rPr>
                <a:t>in ?</a:t>
              </a:r>
              <a:r>
                <a:rPr kumimoji="0" lang="en-US" altLang="ko-KR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Arial" pitchFamily="34" charset="0"/>
                </a:rPr>
                <a:t>ost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Arial" pitchFamily="34" charset="0"/>
                </a:rPr>
                <a:t> parts of the world, which saves a lot of time and effort. The Student also appreciate new patterns of evaluation, as they guarantee them fool-proof results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2767947-F1FA-4A64-8EF2-DC19B644DC63}"/>
                </a:ext>
              </a:extLst>
            </p:cNvPr>
            <p:cNvSpPr txBox="1"/>
            <p:nvPr/>
          </p:nvSpPr>
          <p:spPr>
            <a:xfrm>
              <a:off x="3022470" y="4144248"/>
              <a:ext cx="1870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Changing Patterns in Student Assessment and Evaluation</a:t>
              </a:r>
            </a:p>
          </p:txBody>
        </p:sp>
      </p:grpSp>
      <p:grpSp>
        <p:nvGrpSpPr>
          <p:cNvPr id="57" name="그룹 26">
            <a:extLst>
              <a:ext uri="{FF2B5EF4-FFF2-40B4-BE49-F238E27FC236}">
                <a16:creationId xmlns:a16="http://schemas.microsoft.com/office/drawing/2014/main" id="{3ECD66A0-921C-45BB-ACD8-7B6E3EFE9861}"/>
              </a:ext>
            </a:extLst>
          </p:cNvPr>
          <p:cNvGrpSpPr/>
          <p:nvPr/>
        </p:nvGrpSpPr>
        <p:grpSpPr>
          <a:xfrm>
            <a:off x="4809614" y="2663176"/>
            <a:ext cx="2599492" cy="2599492"/>
            <a:chOff x="4790215" y="2634079"/>
            <a:chExt cx="2599492" cy="2599492"/>
          </a:xfrm>
        </p:grpSpPr>
        <p:sp>
          <p:nvSpPr>
            <p:cNvPr id="58" name="Oval 7">
              <a:extLst>
                <a:ext uri="{FF2B5EF4-FFF2-40B4-BE49-F238E27FC236}">
                  <a16:creationId xmlns:a16="http://schemas.microsoft.com/office/drawing/2014/main" id="{E2DF920F-4403-4545-B337-09A6E6F72554}"/>
                </a:ext>
              </a:extLst>
            </p:cNvPr>
            <p:cNvSpPr/>
            <p:nvPr/>
          </p:nvSpPr>
          <p:spPr>
            <a:xfrm>
              <a:off x="4790215" y="2634079"/>
              <a:ext cx="2599492" cy="2599492"/>
            </a:xfrm>
            <a:prstGeom prst="ellipse">
              <a:avLst/>
            </a:prstGeom>
            <a:solidFill>
              <a:sysClr val="window" lastClr="FFFFFF">
                <a:lumMod val="8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59" name="그룹 28">
              <a:extLst>
                <a:ext uri="{FF2B5EF4-FFF2-40B4-BE49-F238E27FC236}">
                  <a16:creationId xmlns:a16="http://schemas.microsoft.com/office/drawing/2014/main" id="{BDFE618B-5980-4607-817D-8D0D2789747A}"/>
                </a:ext>
              </a:extLst>
            </p:cNvPr>
            <p:cNvGrpSpPr/>
            <p:nvPr/>
          </p:nvGrpSpPr>
          <p:grpSpPr>
            <a:xfrm>
              <a:off x="5045357" y="2874203"/>
              <a:ext cx="2089211" cy="2089211"/>
              <a:chOff x="5045357" y="2874203"/>
              <a:chExt cx="2089211" cy="2089211"/>
            </a:xfrm>
          </p:grpSpPr>
          <p:sp>
            <p:nvSpPr>
              <p:cNvPr id="60" name="Block Arc 8">
                <a:extLst>
                  <a:ext uri="{FF2B5EF4-FFF2-40B4-BE49-F238E27FC236}">
                    <a16:creationId xmlns:a16="http://schemas.microsoft.com/office/drawing/2014/main" id="{3F847820-630A-42D7-B513-3DA45DAC4856}"/>
                  </a:ext>
                </a:extLst>
              </p:cNvPr>
              <p:cNvSpPr/>
              <p:nvPr/>
            </p:nvSpPr>
            <p:spPr>
              <a:xfrm rot="5400000">
                <a:off x="5045357" y="2874203"/>
                <a:ext cx="2089211" cy="2089211"/>
              </a:xfrm>
              <a:prstGeom prst="blockArc">
                <a:avLst>
                  <a:gd name="adj1" fmla="val 10800000"/>
                  <a:gd name="adj2" fmla="val 16208807"/>
                  <a:gd name="adj3" fmla="val 25571"/>
                </a:avLst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1" name="Block Arc 9">
                <a:extLst>
                  <a:ext uri="{FF2B5EF4-FFF2-40B4-BE49-F238E27FC236}">
                    <a16:creationId xmlns:a16="http://schemas.microsoft.com/office/drawing/2014/main" id="{2C6B8B69-E10C-47C6-8BCE-36890A5DF93D}"/>
                  </a:ext>
                </a:extLst>
              </p:cNvPr>
              <p:cNvSpPr/>
              <p:nvPr/>
            </p:nvSpPr>
            <p:spPr>
              <a:xfrm rot="16200000">
                <a:off x="5045357" y="2874203"/>
                <a:ext cx="2089211" cy="2089211"/>
              </a:xfrm>
              <a:prstGeom prst="blockArc">
                <a:avLst>
                  <a:gd name="adj1" fmla="val 10800000"/>
                  <a:gd name="adj2" fmla="val 16208807"/>
                  <a:gd name="adj3" fmla="val 25571"/>
                </a:avLst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2" name="Block Arc 10">
                <a:extLst>
                  <a:ext uri="{FF2B5EF4-FFF2-40B4-BE49-F238E27FC236}">
                    <a16:creationId xmlns:a16="http://schemas.microsoft.com/office/drawing/2014/main" id="{1A466928-B104-4227-BBF3-AEA6372BCD78}"/>
                  </a:ext>
                </a:extLst>
              </p:cNvPr>
              <p:cNvSpPr/>
              <p:nvPr/>
            </p:nvSpPr>
            <p:spPr>
              <a:xfrm rot="10800000">
                <a:off x="5045357" y="2874203"/>
                <a:ext cx="2089211" cy="2089211"/>
              </a:xfrm>
              <a:prstGeom prst="blockArc">
                <a:avLst>
                  <a:gd name="adj1" fmla="val 10800000"/>
                  <a:gd name="adj2" fmla="val 16208807"/>
                  <a:gd name="adj3" fmla="val 25571"/>
                </a:avLst>
              </a:prstGeom>
              <a:solidFill>
                <a:schemeClr val="bg1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3" name="Block Arc 11">
                <a:extLst>
                  <a:ext uri="{FF2B5EF4-FFF2-40B4-BE49-F238E27FC236}">
                    <a16:creationId xmlns:a16="http://schemas.microsoft.com/office/drawing/2014/main" id="{7F1B2447-0090-4E46-9108-E0B4AF89C6F6}"/>
                  </a:ext>
                </a:extLst>
              </p:cNvPr>
              <p:cNvSpPr/>
              <p:nvPr/>
            </p:nvSpPr>
            <p:spPr>
              <a:xfrm>
                <a:off x="5045357" y="2874203"/>
                <a:ext cx="2089211" cy="2089211"/>
              </a:xfrm>
              <a:prstGeom prst="blockArc">
                <a:avLst>
                  <a:gd name="adj1" fmla="val 10800000"/>
                  <a:gd name="adj2" fmla="val 16208807"/>
                  <a:gd name="adj3" fmla="val 25571"/>
                </a:avLst>
              </a:prstGeom>
              <a:solidFill>
                <a:schemeClr val="bg1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7E77894-CE5A-4276-B829-9374E18557FF}"/>
              </a:ext>
            </a:extLst>
          </p:cNvPr>
          <p:cNvSpPr txBox="1"/>
          <p:nvPr/>
        </p:nvSpPr>
        <p:spPr>
          <a:xfrm>
            <a:off x="5280436" y="3161355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th-TH" altLang="ko-KR" sz="3200" b="1" dirty="0">
                <a:solidFill>
                  <a:prstClr val="white"/>
                </a:solidFill>
                <a:cs typeface="Arial" pitchFamily="34" charset="0"/>
              </a:rPr>
              <a:t>1</a:t>
            </a:r>
            <a:endParaRPr lang="ko-KR" altLang="en-US" sz="32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BACFA8-10F4-43C3-A0CF-51473DE19625}"/>
              </a:ext>
            </a:extLst>
          </p:cNvPr>
          <p:cNvSpPr txBox="1"/>
          <p:nvPr/>
        </p:nvSpPr>
        <p:spPr>
          <a:xfrm>
            <a:off x="6456388" y="3161354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th-TH" altLang="ko-KR" sz="3200" b="1" dirty="0">
                <a:solidFill>
                  <a:prstClr val="white"/>
                </a:solidFill>
                <a:cs typeface="Arial" pitchFamily="34" charset="0"/>
              </a:rPr>
              <a:t>2</a:t>
            </a:r>
            <a:endParaRPr lang="ko-KR" altLang="en-US" sz="32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2B6EC3-2081-4C3C-AE23-4701FC9846F2}"/>
              </a:ext>
            </a:extLst>
          </p:cNvPr>
          <p:cNvSpPr txBox="1"/>
          <p:nvPr/>
        </p:nvSpPr>
        <p:spPr>
          <a:xfrm>
            <a:off x="5280434" y="4120055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th-TH" altLang="ko-KR" sz="3200" b="1" dirty="0">
                <a:solidFill>
                  <a:prstClr val="white"/>
                </a:solidFill>
                <a:cs typeface="Arial" pitchFamily="34" charset="0"/>
              </a:rPr>
              <a:t>3</a:t>
            </a:r>
            <a:endParaRPr lang="ko-KR" altLang="en-US" sz="32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A3BDE96-1BFF-4166-8909-D2DF097EF9A2}"/>
              </a:ext>
            </a:extLst>
          </p:cNvPr>
          <p:cNvSpPr txBox="1"/>
          <p:nvPr/>
        </p:nvSpPr>
        <p:spPr>
          <a:xfrm>
            <a:off x="6456386" y="4120054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th-TH" altLang="ko-KR" sz="3200" b="1" dirty="0">
                <a:solidFill>
                  <a:prstClr val="white"/>
                </a:solidFill>
                <a:cs typeface="Arial" pitchFamily="34" charset="0"/>
              </a:rPr>
              <a:t>4</a:t>
            </a:r>
            <a:endParaRPr lang="ko-KR" altLang="en-US" sz="32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8" name="Rounded Rectangle 51">
            <a:extLst>
              <a:ext uri="{FF2B5EF4-FFF2-40B4-BE49-F238E27FC236}">
                <a16:creationId xmlns:a16="http://schemas.microsoft.com/office/drawing/2014/main" id="{C0BAF4FB-2562-49F9-9511-FF8C6A247DE9}"/>
              </a:ext>
            </a:extLst>
          </p:cNvPr>
          <p:cNvSpPr/>
          <p:nvPr/>
        </p:nvSpPr>
        <p:spPr>
          <a:xfrm rot="16200000" flipH="1">
            <a:off x="5861236" y="3698110"/>
            <a:ext cx="496247" cy="46734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ysClr val="windowText" lastClr="000000">
              <a:lumMod val="75000"/>
              <a:lumOff val="2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E31B44E-CE39-4649-8A5D-9EC7602BF2B4}"/>
              </a:ext>
            </a:extLst>
          </p:cNvPr>
          <p:cNvSpPr/>
          <p:nvPr/>
        </p:nvSpPr>
        <p:spPr>
          <a:xfrm>
            <a:off x="1237818" y="1262025"/>
            <a:ext cx="9800387" cy="303499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F3492"/>
                </a:solidFill>
                <a:latin typeface="+mj-lt"/>
                <a:cs typeface="TH SarabunPSK" panose="020B0500040200020003" pitchFamily="34" charset="-34"/>
              </a:rPr>
              <a:t>Key Factors Driving the Smart Education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F3492"/>
              </a:solidFill>
              <a:effectLst/>
              <a:uLnTx/>
              <a:uFillTx/>
              <a:latin typeface="+mj-lt"/>
              <a:ea typeface="+mn-ea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7434649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1453</TotalTime>
  <Words>675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SimHei</vt:lpstr>
      <vt:lpstr>Arial</vt:lpstr>
      <vt:lpstr>Bahnschrift</vt:lpstr>
      <vt:lpstr>Calibri</vt:lpstr>
      <vt:lpstr>TH SarabunPSK</vt:lpstr>
      <vt:lpstr>Wingdings</vt:lpstr>
      <vt:lpstr>TIME Consult Theme Color V2</vt:lpstr>
      <vt:lpstr>4 มาตรการสนับสนุนการใช้บริการด้านโทรคมนาคมทั้งในภาคส่วนประชาชนและผู้ประกอบการ เพื่อลดผลกระทบ การแพร่ระบาดของโรค Covid-19 ในปัจจุบัน</vt:lpstr>
      <vt:lpstr>Key Factors Driving the Smart Education for developing new types of learning tools and achieving universal access to a quality higher education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Wanisa Wannaprasit</cp:lastModifiedBy>
  <cp:revision>74</cp:revision>
  <dcterms:created xsi:type="dcterms:W3CDTF">2020-05-19T10:17:02Z</dcterms:created>
  <dcterms:modified xsi:type="dcterms:W3CDTF">2022-03-09T04:53:53Z</dcterms:modified>
</cp:coreProperties>
</file>