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2091" r:id="rId2"/>
    <p:sldId id="32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Picture 4" descr="ธกส BAAC Thailand - Home | Facebook">
            <a:extLst>
              <a:ext uri="{FF2B5EF4-FFF2-40B4-BE49-F238E27FC236}">
                <a16:creationId xmlns:a16="http://schemas.microsoft.com/office/drawing/2014/main" id="{5ED66B32-8A9A-414C-9FBB-B4B029C834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066" y="6369066"/>
            <a:ext cx="393871" cy="3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89B025-431E-4355-96D3-D756EF5624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41"/>
          <a:stretch/>
        </p:blipFill>
        <p:spPr bwMode="auto">
          <a:xfrm>
            <a:off x="1100728" y="6369066"/>
            <a:ext cx="393871" cy="4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A895CE-A9FB-4966-82DA-01E7612EC9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BEC1A39-CF9E-41E5-A57F-8F4937DDC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03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1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78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75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74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29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3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77360-2D13-409E-801C-F56928BE44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F331FF-67EF-42B4-80F6-FE6CFADAE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A0343-3BC9-4B75-AE3B-D3E244C4150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5E12047-F984-456B-BF0D-B3BDEC320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7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04857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70B7339-6A0C-4B11-9D44-6FCD140A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5259"/>
            <a:ext cx="11356133" cy="782752"/>
          </a:xfrm>
        </p:spPr>
        <p:txBody>
          <a:bodyPr>
            <a:noAutofit/>
          </a:bodyPr>
          <a:lstStyle/>
          <a:p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C3A62-D315-49D1-B67A-FF2B7D4F38BC}"/>
              </a:ext>
            </a:extLst>
          </p:cNvPr>
          <p:cNvSpPr/>
          <p:nvPr/>
        </p:nvSpPr>
        <p:spPr>
          <a:xfrm>
            <a:off x="419100" y="1516087"/>
            <a:ext cx="764274" cy="43865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6523A-E976-4166-A8FB-5AE55A1105D5}"/>
              </a:ext>
            </a:extLst>
          </p:cNvPr>
          <p:cNvSpPr/>
          <p:nvPr/>
        </p:nvSpPr>
        <p:spPr>
          <a:xfrm>
            <a:off x="1095537" y="1738217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C5AC1-8E35-4368-8B36-9A7E11C41D71}"/>
              </a:ext>
            </a:extLst>
          </p:cNvPr>
          <p:cNvSpPr/>
          <p:nvPr/>
        </p:nvSpPr>
        <p:spPr>
          <a:xfrm>
            <a:off x="1095537" y="2744575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72933-0A83-4CC2-A27A-0BF7F3F0CBBE}"/>
              </a:ext>
            </a:extLst>
          </p:cNvPr>
          <p:cNvSpPr/>
          <p:nvPr/>
        </p:nvSpPr>
        <p:spPr>
          <a:xfrm>
            <a:off x="1075440" y="3904076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4761A2-2A44-4EF2-9A21-3A2E616E972D}"/>
              </a:ext>
            </a:extLst>
          </p:cNvPr>
          <p:cNvSpPr/>
          <p:nvPr/>
        </p:nvSpPr>
        <p:spPr>
          <a:xfrm>
            <a:off x="1075440" y="5063577"/>
            <a:ext cx="580030" cy="5587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H Sarabun New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5AB14-89F0-425C-990F-2057AFE664C3}"/>
              </a:ext>
            </a:extLst>
          </p:cNvPr>
          <p:cNvSpPr/>
          <p:nvPr/>
        </p:nvSpPr>
        <p:spPr>
          <a:xfrm>
            <a:off x="1928466" y="1563756"/>
            <a:ext cx="8880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GB </a:t>
            </a: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2605C-3F66-4F24-A556-90E376253D07}"/>
              </a:ext>
            </a:extLst>
          </p:cNvPr>
          <p:cNvSpPr/>
          <p:nvPr/>
        </p:nvSpPr>
        <p:spPr>
          <a:xfrm>
            <a:off x="1928466" y="2639737"/>
            <a:ext cx="8335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D19D7-FCB6-488F-A4C5-B751411ED41C}"/>
              </a:ext>
            </a:extLst>
          </p:cNvPr>
          <p:cNvSpPr/>
          <p:nvPr/>
        </p:nvSpPr>
        <p:spPr>
          <a:xfrm>
            <a:off x="1928466" y="3709371"/>
            <a:ext cx="8102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A8D8C-11D1-4D07-9485-E17F65BFC4F3}"/>
              </a:ext>
            </a:extLst>
          </p:cNvPr>
          <p:cNvSpPr/>
          <p:nvPr/>
        </p:nvSpPr>
        <p:spPr>
          <a:xfrm>
            <a:off x="1928466" y="4984131"/>
            <a:ext cx="9256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H SarabunPSK" panose="020B0500040200020003" pitchFamily="34" charset="-34"/>
              <a:ea typeface="+mn-ea"/>
              <a:cs typeface="TH SarabunPSK" panose="020B0500040200020003" pitchFamily="34" charset="-3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5037D9-900E-4129-A261-0B169EF878A4}"/>
              </a:ext>
            </a:extLst>
          </p:cNvPr>
          <p:cNvCxnSpPr>
            <a:cxnSpLocks/>
          </p:cNvCxnSpPr>
          <p:nvPr/>
        </p:nvCxnSpPr>
        <p:spPr>
          <a:xfrm>
            <a:off x="1928466" y="2476414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F0492-E5FC-445A-9494-D5A165F8696D}"/>
              </a:ext>
            </a:extLst>
          </p:cNvPr>
          <p:cNvCxnSpPr>
            <a:cxnSpLocks/>
          </p:cNvCxnSpPr>
          <p:nvPr/>
        </p:nvCxnSpPr>
        <p:spPr>
          <a:xfrm>
            <a:off x="1928466" y="3711241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45C2EE-0D7E-4C7E-AC15-9D8AB5BEFEF0}"/>
              </a:ext>
            </a:extLst>
          </p:cNvPr>
          <p:cNvCxnSpPr>
            <a:cxnSpLocks/>
          </p:cNvCxnSpPr>
          <p:nvPr/>
        </p:nvCxnSpPr>
        <p:spPr>
          <a:xfrm>
            <a:off x="1928466" y="4885792"/>
            <a:ext cx="971148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2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AB7C28A9-23DB-414A-A375-37B68122E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09" y="2498786"/>
            <a:ext cx="5104221" cy="3190138"/>
          </a:xfrm>
          <a:prstGeom prst="rect">
            <a:avLst/>
          </a:prstGeom>
        </p:spPr>
      </p:pic>
      <p:sp>
        <p:nvSpPr>
          <p:cNvPr id="44" name="Title 43">
            <a:extLst>
              <a:ext uri="{FF2B5EF4-FFF2-40B4-BE49-F238E27FC236}">
                <a16:creationId xmlns:a16="http://schemas.microsoft.com/office/drawing/2014/main" id="{C6E66CF4-0A81-4F52-8B13-CCE68F0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Factors Driving the  Smart Education</a:t>
            </a:r>
            <a:endParaRPr lang="th-TH" dirty="0"/>
          </a:p>
        </p:txBody>
      </p:sp>
      <p:grpSp>
        <p:nvGrpSpPr>
          <p:cNvPr id="14" name="그룹 9">
            <a:extLst>
              <a:ext uri="{FF2B5EF4-FFF2-40B4-BE49-F238E27FC236}">
                <a16:creationId xmlns:a16="http://schemas.microsoft.com/office/drawing/2014/main" id="{DC5D3040-6A62-4E04-93AE-93F2FDB494D4}"/>
              </a:ext>
            </a:extLst>
          </p:cNvPr>
          <p:cNvGrpSpPr/>
          <p:nvPr/>
        </p:nvGrpSpPr>
        <p:grpSpPr>
          <a:xfrm>
            <a:off x="3731781" y="1694786"/>
            <a:ext cx="4734219" cy="4623159"/>
            <a:chOff x="924229" y="1606109"/>
            <a:chExt cx="4734219" cy="4623159"/>
          </a:xfrm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DD9C6927-E534-4466-B044-7C50750DE4AA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8816148"/>
                <a:gd name="adj2" fmla="val 2680603"/>
                <a:gd name="adj3" fmla="val 129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632754-7086-4B7F-AD92-253D3A15CD29}"/>
                </a:ext>
              </a:extLst>
            </p:cNvPr>
            <p:cNvSpPr/>
            <p:nvPr/>
          </p:nvSpPr>
          <p:spPr>
            <a:xfrm>
              <a:off x="4698452" y="2184323"/>
              <a:ext cx="288032" cy="288032"/>
            </a:xfrm>
            <a:prstGeom prst="ellipse">
              <a:avLst/>
            </a:prstGeom>
            <a:solidFill>
              <a:srgbClr val="0587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C2B4A5-B4A2-4B7F-B622-667B99A321CE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EFF61B-5EC7-4656-96AE-CC0B3981C058}"/>
                </a:ext>
              </a:extLst>
            </p:cNvPr>
            <p:cNvSpPr/>
            <p:nvPr/>
          </p:nvSpPr>
          <p:spPr>
            <a:xfrm>
              <a:off x="4698454" y="5441589"/>
              <a:ext cx="288032" cy="2880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" name="그룹 9">
            <a:extLst>
              <a:ext uri="{FF2B5EF4-FFF2-40B4-BE49-F238E27FC236}">
                <a16:creationId xmlns:a16="http://schemas.microsoft.com/office/drawing/2014/main" id="{64580186-DD6F-4AF4-998D-0A21824366E9}"/>
              </a:ext>
            </a:extLst>
          </p:cNvPr>
          <p:cNvGrpSpPr/>
          <p:nvPr/>
        </p:nvGrpSpPr>
        <p:grpSpPr>
          <a:xfrm flipH="1">
            <a:off x="3731781" y="1642034"/>
            <a:ext cx="4734219" cy="4623159"/>
            <a:chOff x="924229" y="1606109"/>
            <a:chExt cx="4734219" cy="4623159"/>
          </a:xfrm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10974F8B-9B09-41B4-A94E-0CAC9DA38E82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8816148"/>
                <a:gd name="adj2" fmla="val 2680603"/>
                <a:gd name="adj3" fmla="val 1291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06B39E-F8BF-48D6-A1AF-711703B079A6}"/>
                </a:ext>
              </a:extLst>
            </p:cNvPr>
            <p:cNvSpPr/>
            <p:nvPr/>
          </p:nvSpPr>
          <p:spPr>
            <a:xfrm>
              <a:off x="4698452" y="2184323"/>
              <a:ext cx="288032" cy="288032"/>
            </a:xfrm>
            <a:prstGeom prst="ellipse">
              <a:avLst/>
            </a:prstGeom>
            <a:solidFill>
              <a:srgbClr val="0587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6625D6-EC88-4CF8-8913-F2F9FE73F5BA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FCC6C0-3162-404E-83DA-B305C9092B95}"/>
                </a:ext>
              </a:extLst>
            </p:cNvPr>
            <p:cNvSpPr/>
            <p:nvPr/>
          </p:nvSpPr>
          <p:spPr>
            <a:xfrm>
              <a:off x="4698454" y="5441589"/>
              <a:ext cx="288032" cy="2880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716F94-ECE5-4262-8501-9BC7249074E4}"/>
              </a:ext>
            </a:extLst>
          </p:cNvPr>
          <p:cNvGrpSpPr/>
          <p:nvPr/>
        </p:nvGrpSpPr>
        <p:grpSpPr>
          <a:xfrm>
            <a:off x="8553293" y="2218601"/>
            <a:ext cx="2840856" cy="1096075"/>
            <a:chOff x="4965552" y="1941501"/>
            <a:chExt cx="3484978" cy="10960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8A085A-320E-4ED4-8D4D-8A87E3131C60}"/>
                </a:ext>
              </a:extLst>
            </p:cNvPr>
            <p:cNvSpPr txBox="1"/>
            <p:nvPr/>
          </p:nvSpPr>
          <p:spPr>
            <a:xfrm>
              <a:off x="4965552" y="2206579"/>
              <a:ext cx="3484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An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opportunity for developing new types of learning tools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such as smart school, smart classroom, AR/VR learning, and remote classroom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992BB0-64BD-413D-9485-485792BC92B2}"/>
                </a:ext>
              </a:extLst>
            </p:cNvPr>
            <p:cNvSpPr txBox="1"/>
            <p:nvPr/>
          </p:nvSpPr>
          <p:spPr>
            <a:xfrm>
              <a:off x="4965552" y="1941501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New Types of Learning Tools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34183F-939F-4A5C-8899-A697CEB801A6}"/>
              </a:ext>
            </a:extLst>
          </p:cNvPr>
          <p:cNvGrpSpPr/>
          <p:nvPr/>
        </p:nvGrpSpPr>
        <p:grpSpPr>
          <a:xfrm>
            <a:off x="8553293" y="3858797"/>
            <a:ext cx="2953219" cy="1671469"/>
            <a:chOff x="4965552" y="1530162"/>
            <a:chExt cx="3484978" cy="16714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1D1483-013D-4712-B902-5BC57ED63654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Computer-based assessment has become more encouraged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in Ost parts of the world, which saves a lot of time and effort. The Student also appreciate new patterns of evaluation, as they guarantee them fool-proof 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E94578-E613-4FE9-9A9B-72CDDDEFFD03}"/>
                </a:ext>
              </a:extLst>
            </p:cNvPr>
            <p:cNvSpPr txBox="1"/>
            <p:nvPr/>
          </p:nvSpPr>
          <p:spPr>
            <a:xfrm>
              <a:off x="4965552" y="1530162"/>
              <a:ext cx="3484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Changing Patterns in Student Assessment and Evaluation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4EA671-C3D9-499A-83E7-7F9044C818CC}"/>
              </a:ext>
            </a:extLst>
          </p:cNvPr>
          <p:cNvGrpSpPr/>
          <p:nvPr/>
        </p:nvGrpSpPr>
        <p:grpSpPr>
          <a:xfrm flipH="1">
            <a:off x="914690" y="2076703"/>
            <a:ext cx="2840856" cy="1465407"/>
            <a:chOff x="5026439" y="1906221"/>
            <a:chExt cx="3484979" cy="146540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106736-2B0A-4B51-86D8-110AFAECB5E9}"/>
                </a:ext>
              </a:extLst>
            </p:cNvPr>
            <p:cNvSpPr txBox="1"/>
            <p:nvPr/>
          </p:nvSpPr>
          <p:spPr>
            <a:xfrm>
              <a:off x="5026440" y="2171299"/>
              <a:ext cx="34849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The COVID-19 pandemic has made a substantial impact on Thailand’s education industry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and a new normal toward distant learning with a digital platform is expected to occur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to promote a safe and touch-less society. 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E304D5-BB47-413E-991D-75CA2B21B130}"/>
                </a:ext>
              </a:extLst>
            </p:cNvPr>
            <p:cNvSpPr txBox="1"/>
            <p:nvPr/>
          </p:nvSpPr>
          <p:spPr>
            <a:xfrm>
              <a:off x="5026439" y="1906221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New Normal Behavior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D1E383-31FB-4B32-AB5F-44018EFA5F53}"/>
              </a:ext>
            </a:extLst>
          </p:cNvPr>
          <p:cNvGrpSpPr/>
          <p:nvPr/>
        </p:nvGrpSpPr>
        <p:grpSpPr>
          <a:xfrm flipH="1">
            <a:off x="981551" y="3934350"/>
            <a:ext cx="2840856" cy="1495353"/>
            <a:chOff x="4965552" y="1521612"/>
            <a:chExt cx="3484978" cy="149535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361831-40BC-4251-8756-8B58769126A0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Education is one of the most powerful and proven vehicles for sustainable development. The aims of </a:t>
              </a: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pitchFamily="34" charset="0"/>
                </a:rPr>
                <a:t>achieving universal access to a quality higher education is on a rising trend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8DC2CE3-F7F7-465F-AE1D-3E10DBE09319}"/>
                </a:ext>
              </a:extLst>
            </p:cNvPr>
            <p:cNvSpPr txBox="1"/>
            <p:nvPr/>
          </p:nvSpPr>
          <p:spPr>
            <a:xfrm>
              <a:off x="4965552" y="1521612"/>
              <a:ext cx="3484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Quality Education for Sustainable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414897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TH Sarabun New</vt:lpstr>
      <vt:lpstr>TH SarabunPSK</vt:lpstr>
      <vt:lpstr>TIME Consult Theme Color V2</vt:lpstr>
      <vt:lpstr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vt:lpstr>
      <vt:lpstr>Key Factors Driving the  Smart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dc:title>
  <dc:creator>Patwarunya Setthanonwanich Jan</dc:creator>
  <cp:lastModifiedBy>Patwarunya Setthanonwanich Jan</cp:lastModifiedBy>
  <cp:revision>7</cp:revision>
  <dcterms:created xsi:type="dcterms:W3CDTF">2022-03-10T04:01:07Z</dcterms:created>
  <dcterms:modified xsi:type="dcterms:W3CDTF">2022-03-10T05:03:32Z</dcterms:modified>
</cp:coreProperties>
</file>