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678" r:id="rId2"/>
    <p:sldId id="273" r:id="rId3"/>
    <p:sldId id="271" r:id="rId4"/>
    <p:sldId id="10894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9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THAI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ENG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"/>
          <p:cNvSpPr txBox="1">
            <a:spLocks noGrp="1"/>
          </p:cNvSpPr>
          <p:nvPr>
            <p:ph type="title"/>
          </p:nvPr>
        </p:nvSpPr>
        <p:spPr>
          <a:xfrm>
            <a:off x="457094" y="221726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arabun"/>
              <a:buNone/>
            </a:pPr>
            <a:r>
              <a:rPr lang="en-US" dirty="0"/>
              <a:t>4 </a:t>
            </a:r>
            <a:r>
              <a:rPr lang="th-TH" dirty="0"/>
              <a:t>มาตรการสนับสนุนด้านโทรคมนาคมและสาธารณะสุขแก่ประชาชนและผู้ประกอบการ เพื่อลดผลกระทบการแพร่ระบาดของโรคติดเชื้อไวรัสโคโรนา 2019</a:t>
            </a:r>
            <a:endParaRPr dirty="0"/>
          </a:p>
        </p:txBody>
      </p:sp>
      <p:sp>
        <p:nvSpPr>
          <p:cNvPr id="593" name="Google Shape;593;p16"/>
          <p:cNvSpPr txBox="1"/>
          <p:nvPr/>
        </p:nvSpPr>
        <p:spPr>
          <a:xfrm>
            <a:off x="8235647" y="4362057"/>
            <a:ext cx="29373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“ไวรัส โคโรน่า”สายพันธุ์ใหม่ 2019</a:t>
            </a:r>
            <a:endParaRPr sz="1800" b="0" i="0" u="none" strike="noStrike" cap="none" dirty="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596" name="Google Shape;596;p16"/>
          <p:cNvSpPr txBox="1"/>
          <p:nvPr/>
        </p:nvSpPr>
        <p:spPr>
          <a:xfrm>
            <a:off x="1119938" y="4323539"/>
            <a:ext cx="345633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599" name="Google Shape;599;p16"/>
          <p:cNvSpPr txBox="1"/>
          <p:nvPr/>
        </p:nvSpPr>
        <p:spPr>
          <a:xfrm>
            <a:off x="8160552" y="1942141"/>
            <a:ext cx="301243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602" name="Google Shape;602;p16"/>
          <p:cNvSpPr txBox="1"/>
          <p:nvPr/>
        </p:nvSpPr>
        <p:spPr>
          <a:xfrm>
            <a:off x="1073429" y="1948388"/>
            <a:ext cx="31299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Sarabun"/>
              <a:buNone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GB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Mbps</a:t>
            </a:r>
          </a:p>
        </p:txBody>
      </p:sp>
      <p:sp>
        <p:nvSpPr>
          <p:cNvPr id="617" name="Google Shape;617;p16"/>
          <p:cNvSpPr txBox="1"/>
          <p:nvPr/>
        </p:nvSpPr>
        <p:spPr>
          <a:xfrm>
            <a:off x="5207303" y="3148676"/>
            <a:ext cx="1668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492"/>
              </a:buClr>
              <a:buSzPts val="2400"/>
              <a:buFont typeface="Sarabun"/>
              <a:buNone/>
            </a:pPr>
            <a:r>
              <a:rPr lang="en-US" sz="2400" b="1" dirty="0">
                <a:solidFill>
                  <a:srgbClr val="0F3492"/>
                </a:solidFill>
                <a:latin typeface="Sarabun"/>
                <a:ea typeface="Sarabun"/>
                <a:cs typeface="Sarabun"/>
                <a:sym typeface="Sarabun"/>
              </a:rPr>
              <a:t>4 </a:t>
            </a:r>
            <a:r>
              <a:rPr lang="th-TH" sz="2400" b="1" dirty="0">
                <a:solidFill>
                  <a:srgbClr val="0F3492"/>
                </a:solidFill>
                <a:latin typeface="Sarabun"/>
                <a:ea typeface="Sarabun"/>
                <a:cs typeface="Sarabun"/>
                <a:sym typeface="Sarabun"/>
              </a:rPr>
              <a:t>มาตรการสนับสนุน</a:t>
            </a:r>
            <a:endParaRPr sz="2400" b="1" i="0" u="none" strike="noStrike" cap="none" dirty="0">
              <a:solidFill>
                <a:srgbClr val="0F3492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A9AB3-26D8-4D9A-9933-1C32D7A69750}"/>
              </a:ext>
            </a:extLst>
          </p:cNvPr>
          <p:cNvSpPr txBox="1"/>
          <p:nvPr/>
        </p:nvSpPr>
        <p:spPr>
          <a:xfrm>
            <a:off x="1023677" y="1494980"/>
            <a:ext cx="3508622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th-TH" sz="2000" b="1" dirty="0">
                <a:solidFill>
                  <a:srgbClr val="79BAEA"/>
                </a:solidFill>
                <a:cs typeface="Sarabun"/>
              </a:rPr>
              <a:t>ด้านอินเตอร์เน็ต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D43AD-969C-4917-A086-B4B4D6A80803}"/>
              </a:ext>
            </a:extLst>
          </p:cNvPr>
          <p:cNvSpPr txBox="1"/>
          <p:nvPr/>
        </p:nvSpPr>
        <p:spPr>
          <a:xfrm>
            <a:off x="8052293" y="1494980"/>
            <a:ext cx="3508622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th-TH" sz="2000" b="1" dirty="0">
                <a:solidFill>
                  <a:srgbClr val="79BAEA"/>
                </a:solidFill>
                <a:cs typeface="Sarabun"/>
              </a:rPr>
              <a:t>ด้านค่าบริการโทรศัพท์เคลื่อนที่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B8BE6-91E0-4EF2-B608-A6EDF8F1FAD7}"/>
              </a:ext>
            </a:extLst>
          </p:cNvPr>
          <p:cNvSpPr txBox="1"/>
          <p:nvPr/>
        </p:nvSpPr>
        <p:spPr>
          <a:xfrm>
            <a:off x="975209" y="3915764"/>
            <a:ext cx="3605558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th-TH" sz="2000" b="1" dirty="0">
                <a:solidFill>
                  <a:srgbClr val="79BAEA"/>
                </a:solidFill>
                <a:cs typeface="Sarabun"/>
              </a:rPr>
              <a:t>ด้านการช่วยเหลือผู้ประกอบการ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3C986-E912-472E-896D-BBDA59ED09E4}"/>
              </a:ext>
            </a:extLst>
          </p:cNvPr>
          <p:cNvSpPr txBox="1"/>
          <p:nvPr/>
        </p:nvSpPr>
        <p:spPr>
          <a:xfrm>
            <a:off x="8160552" y="3900543"/>
            <a:ext cx="3605558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th-TH" sz="2000" b="1" dirty="0">
                <a:solidFill>
                  <a:srgbClr val="79BAEA"/>
                </a:solidFill>
                <a:cs typeface="Sarabun"/>
              </a:rPr>
              <a:t>ด้านโรงพยาบาล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8BDCF-0860-4AA8-B41B-4FCB8F9650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874" y="1457154"/>
            <a:ext cx="437936" cy="437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CF7F2-E6A7-4370-82F0-D5433078D3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58219" y="3839140"/>
            <a:ext cx="522917" cy="522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9B4BE-55EF-4E13-9E85-97820CFDCF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6557" y="1494980"/>
            <a:ext cx="536897" cy="493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0C9782-23C2-4F81-8D4D-7E223084117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6557" y="3842951"/>
            <a:ext cx="545736" cy="545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1D43-81DE-4DE1-863A-540C520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627496"/>
            <a:ext cx="11925300" cy="782752"/>
          </a:xfrm>
        </p:spPr>
        <p:txBody>
          <a:bodyPr anchor="ctr">
            <a:normAutofit fontScale="90000"/>
          </a:bodyPr>
          <a:lstStyle/>
          <a:p>
            <a:r>
              <a:rPr lang="en-US" sz="1900" dirty="0"/>
              <a:t>Key Factors Driving the  Smart Education including New Normal Behavior, New Types of Learning Tools</a:t>
            </a:r>
            <a:br>
              <a:rPr lang="en-US" sz="1900" dirty="0"/>
            </a:br>
            <a:r>
              <a:rPr lang="en-US" sz="1900" dirty="0"/>
              <a:t>Changing Patterns in Student Assessment and Evaluation and Quality Education for Sustainable Development.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6682D9BD-32F2-4E62-B424-AE848155927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237B3C00-5E4B-49F1-AF50-26D84B8EE4CC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99BC5-B419-4AB5-9E96-11DBBDAF450B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713B76BE-E104-4594-BD3B-942886EE7CDC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2AC2B-3C3B-4FF6-A748-AA08354247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AF1FB66-988F-41DC-A0C6-29847C33F3ED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046CE-1F46-432B-8DE4-C64FD0BC9B29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70E34868-939A-4959-8ED8-76E129A0B715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7DF1E-1463-4D34-9130-20CACB3ADAD9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BAE5877-9DF6-4C63-B60C-FC33C6CF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C2CCB37-C455-481C-ADAA-FB17B9B7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0DA26-D02D-463A-BAB4-955F48B55DD0}"/>
              </a:ext>
            </a:extLst>
          </p:cNvPr>
          <p:cNvGrpSpPr/>
          <p:nvPr/>
        </p:nvGrpSpPr>
        <p:grpSpPr>
          <a:xfrm>
            <a:off x="4661454" y="2122183"/>
            <a:ext cx="3071124" cy="3074563"/>
            <a:chOff x="3118600" y="2122688"/>
            <a:chExt cx="3071124" cy="30745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2158F0-85E9-415F-B987-88ACE7C44C33}"/>
                </a:ext>
              </a:extLst>
            </p:cNvPr>
            <p:cNvSpPr txBox="1"/>
            <p:nvPr/>
          </p:nvSpPr>
          <p:spPr>
            <a:xfrm rot="2979303">
              <a:off x="3836987" y="2355155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New Learning Tools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DA322-9BD0-47BC-A11F-1F98739F8C51}"/>
                </a:ext>
              </a:extLst>
            </p:cNvPr>
            <p:cNvSpPr txBox="1"/>
            <p:nvPr/>
          </p:nvSpPr>
          <p:spPr>
            <a:xfrm rot="18900000">
              <a:off x="3118600" y="252207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New Normal Behavior</a:t>
              </a:r>
            </a:p>
            <a:p>
              <a:pPr algn="ctr" defTabSz="914286"/>
              <a:endParaRPr lang="ko-KR" altLang="en-US" sz="16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A69B93-78BF-4296-ABDD-43BFD28C0FD9}"/>
                </a:ext>
              </a:extLst>
            </p:cNvPr>
            <p:cNvSpPr txBox="1"/>
            <p:nvPr/>
          </p:nvSpPr>
          <p:spPr>
            <a:xfrm rot="13500000">
              <a:off x="3118601" y="3129357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Changing Patterns in Student</a:t>
              </a:r>
            </a:p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 Assessment</a:t>
              </a:r>
            </a:p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 and Evaluation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186A09-A5D4-4D44-BDB3-E93F29FD3B0A}"/>
                </a:ext>
              </a:extLst>
            </p:cNvPr>
            <p:cNvSpPr txBox="1"/>
            <p:nvPr/>
          </p:nvSpPr>
          <p:spPr>
            <a:xfrm rot="8100000">
              <a:off x="3817216" y="3282013"/>
              <a:ext cx="2372508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Quality Education</a:t>
              </a:r>
            </a:p>
            <a:p>
              <a:pPr algn="ctr" defTabSz="914286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 for Sustainable Development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399F81-DF91-4F51-983A-76A567E6BE6C}"/>
              </a:ext>
            </a:extLst>
          </p:cNvPr>
          <p:cNvSpPr txBox="1"/>
          <p:nvPr/>
        </p:nvSpPr>
        <p:spPr>
          <a:xfrm>
            <a:off x="917642" y="4743103"/>
            <a:ext cx="2985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/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30F0A-6D07-4A10-85AA-350D63D8487E}"/>
              </a:ext>
            </a:extLst>
          </p:cNvPr>
          <p:cNvSpPr txBox="1"/>
          <p:nvPr/>
        </p:nvSpPr>
        <p:spPr>
          <a:xfrm>
            <a:off x="846075" y="1145915"/>
            <a:ext cx="3408485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 defTabSz="914286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1. The COVID-19 pandemic has made a substantial impact on Thailand’s education industry and a new normal toward distant learning with a digital platform is expected to occur to promote a safe and touch-less society.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5A6610-97A1-4EE8-B93E-1550736A6ECC}"/>
              </a:ext>
            </a:extLst>
          </p:cNvPr>
          <p:cNvSpPr txBox="1"/>
          <p:nvPr/>
        </p:nvSpPr>
        <p:spPr>
          <a:xfrm>
            <a:off x="7974080" y="4660844"/>
            <a:ext cx="304615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 defTabSz="914286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4. Education is one of the most powerful and proven vehicles for sustainable development. The aims of achieving universal access to a quality higher education is on a rising trend.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912444-8F1F-4817-B959-38DE36398B66}"/>
              </a:ext>
            </a:extLst>
          </p:cNvPr>
          <p:cNvGrpSpPr/>
          <p:nvPr/>
        </p:nvGrpSpPr>
        <p:grpSpPr>
          <a:xfrm>
            <a:off x="7937440" y="1242866"/>
            <a:ext cx="3235827" cy="1569660"/>
            <a:chOff x="2914224" y="4024516"/>
            <a:chExt cx="1974447" cy="15696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CE21B0-723C-4200-B68B-7806C0F991A4}"/>
                </a:ext>
              </a:extLst>
            </p:cNvPr>
            <p:cNvSpPr txBox="1"/>
            <p:nvPr/>
          </p:nvSpPr>
          <p:spPr>
            <a:xfrm>
              <a:off x="2914224" y="4024516"/>
              <a:ext cx="1870813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 defTabSz="914286"/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2. An opportunity for developing new types of learning tools such as smart school, smart classroom, AR/VR learning, and remote classroom.</a:t>
              </a:r>
            </a:p>
            <a:p>
              <a:pPr algn="just" defTabSz="914286"/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291FB-1689-452A-B1DE-1E742B8B237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 defTabSz="914286"/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BBD1BE4C-EBED-456E-A99A-9ED4537AD0FD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0C30B-8432-4381-8082-4C1A7D4634ED}"/>
              </a:ext>
            </a:extLst>
          </p:cNvPr>
          <p:cNvSpPr txBox="1"/>
          <p:nvPr/>
        </p:nvSpPr>
        <p:spPr>
          <a:xfrm>
            <a:off x="5155374" y="2929378"/>
            <a:ext cx="1923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4 Factors for Smart Education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61B6DB-4930-4564-8D69-3D01FAF9BC3C}"/>
              </a:ext>
            </a:extLst>
          </p:cNvPr>
          <p:cNvSpPr txBox="1"/>
          <p:nvPr/>
        </p:nvSpPr>
        <p:spPr>
          <a:xfrm>
            <a:off x="840856" y="4585620"/>
            <a:ext cx="3413704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US" sz="1600" dirty="0"/>
              <a:t>3. Computer-based assessment has become more encouraged in most parts of the world, which saves a lot of time and effort. The Student also appreciate new patterns of evaluation, as they guarantee them fool-proof results.</a:t>
            </a:r>
          </a:p>
        </p:txBody>
      </p:sp>
    </p:spTree>
    <p:extLst>
      <p:ext uri="{BB962C8B-B14F-4D97-AF65-F5344CB8AC3E}">
        <p14:creationId xmlns:p14="http://schemas.microsoft.com/office/powerpoint/2010/main" val="330916138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1408</TotalTime>
  <Words>645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SimHei</vt:lpstr>
      <vt:lpstr>Arial</vt:lpstr>
      <vt:lpstr>Bahnschrift</vt:lpstr>
      <vt:lpstr>Calibri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  <vt:lpstr>4 มาตรการสนับสนุนด้านโทรคมนาคมและสาธารณะสุขแก่ประชาชนและผู้ประกอบการ เพื่อลดผลกระทบการแพร่ระบาดของโรคติดเชื้อไวรัสโคโรนา 2019</vt:lpstr>
      <vt:lpstr>Key Factors Driving the  Smart Education including New Normal Behavior, New Types of Learning Tools Changing Patterns in Student Assessment and Evaluation and Quality Education for Sustainable Development.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Kasarn Na Manorom Dome</cp:lastModifiedBy>
  <cp:revision>79</cp:revision>
  <dcterms:created xsi:type="dcterms:W3CDTF">2020-05-19T10:17:02Z</dcterms:created>
  <dcterms:modified xsi:type="dcterms:W3CDTF">2022-03-09T04:18:29Z</dcterms:modified>
</cp:coreProperties>
</file>