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"/>
  </p:notesMasterIdLst>
  <p:handoutMasterIdLst>
    <p:handoutMasterId r:id="rId5"/>
  </p:handoutMasterIdLst>
  <p:sldIdLst>
    <p:sldId id="282" r:id="rId2"/>
    <p:sldId id="280" r:id="rId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6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44" y="52"/>
      </p:cViewPr>
      <p:guideLst>
        <p:guide pos="3840"/>
        <p:guide orient="horz" pos="213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4104"/>
    </p:cViewPr>
  </p:sorterViewPr>
  <p:notesViewPr>
    <p:cSldViewPr snapToGrid="0">
      <p:cViewPr varScale="1">
        <p:scale>
          <a:sx n="52" d="100"/>
          <a:sy n="52" d="100"/>
        </p:scale>
        <p:origin x="285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98AC48-005A-42F8-82BF-154AB83765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5678B-BACF-4630-9BA7-C957AE7B0C6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F3A78-094B-4F56-96D8-B5D1838AE94A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937ED-89E6-4FB0-9572-C2756A5BF0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46861C-665E-4A67-82A1-395344C117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4840D-E3CE-4830-94DD-7CAC1017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62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F452B-3C68-4FC9-9D11-20C7F08028CF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CDD8D-7076-4F2E-A373-17A0AEDE2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68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D2C7BDF-FD24-4406-9403-149A2AB26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2298" y="1713911"/>
            <a:ext cx="8334375" cy="14118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D8286AD-A9FB-4FF7-B52D-196825ADA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298" y="3732214"/>
            <a:ext cx="8334375" cy="6524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271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3CE25-C8A2-406F-A9C2-33BCAD010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580" y="2343104"/>
            <a:ext cx="3419955" cy="1333520"/>
          </a:xfrm>
          <a:effectLst/>
        </p:spPr>
        <p:txBody>
          <a:bodyPr lIns="0" tIns="0" rIns="0" bIns="0" anchor="t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66EF6E0-79E6-43F9-AC81-4A065C583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580" y="4326181"/>
            <a:ext cx="3419955" cy="1423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BEB97-5DA7-4C7F-943F-87DC01A0EF8B}"/>
              </a:ext>
            </a:extLst>
          </p:cNvPr>
          <p:cNvSpPr/>
          <p:nvPr userDrawn="1"/>
        </p:nvSpPr>
        <p:spPr>
          <a:xfrm>
            <a:off x="362905" y="3959280"/>
            <a:ext cx="1782493" cy="59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1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4"/>
          <p:cNvSpPr txBox="1"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4"/>
          <p:cNvSpPr/>
          <p:nvPr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64"/>
          <p:cNvSpPr txBox="1"/>
          <p:nvPr/>
        </p:nvSpPr>
        <p:spPr>
          <a:xfrm rot="-5400000">
            <a:off x="10188683" y="4310264"/>
            <a:ext cx="361261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Copyright © 2020 TIME Consulting Co., Ltd., Strictly Confidential </a:t>
            </a:r>
            <a:endParaRPr sz="9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23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4916" y="6433268"/>
            <a:ext cx="644400" cy="3080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53285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E94941-E063-4542-9CAF-3B53DB138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3315D-830E-4BB8-8B52-815465322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5F27BA57-DF97-45A9-B6D8-C9A50E139FA2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C6DCFD-442D-42B5-A072-72BC18CD5A72}"/>
              </a:ext>
            </a:extLst>
          </p:cNvPr>
          <p:cNvSpPr txBox="1"/>
          <p:nvPr userDrawn="1"/>
        </p:nvSpPr>
        <p:spPr>
          <a:xfrm rot="16200000">
            <a:off x="10385413" y="4506994"/>
            <a:ext cx="32191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460A7C2-7DE5-4B3F-84C2-6CE853073AC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6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4020" userDrawn="1">
          <p15:clr>
            <a:srgbClr val="F26B43"/>
          </p15:clr>
        </p15:guide>
        <p15:guide id="4" orient="horz" pos="696" userDrawn="1">
          <p15:clr>
            <a:srgbClr val="F26B43"/>
          </p15:clr>
        </p15:guide>
        <p15:guide id="5" pos="234" userDrawn="1">
          <p15:clr>
            <a:srgbClr val="F26B43"/>
          </p15:clr>
        </p15:guide>
        <p15:guide id="6" pos="744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27"/>
          <p:cNvSpPr txBox="1"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Sarabun"/>
              <a:buNone/>
            </a:pP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มาตรการในการสนับสนุนการใช้บริการด้านโทรคมนาคม 4 ด้าน ได้แก่ ด้านอินเตอร์เน็ต ด้านการช่วยเหลือประชาชนและผู้ประกอบการ และด้านการสนับสนุนโรงพยาบาลเพื่อลดผลกระทบการแพร่ระบาดของไวรัส โคโรน่าสายพันธุ์ใหม่ 2019</a:t>
            </a:r>
            <a:endParaRPr lang="th-TH" sz="2800" dirty="0"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994" name="Google Shape;994;p27"/>
          <p:cNvSpPr/>
          <p:nvPr/>
        </p:nvSpPr>
        <p:spPr>
          <a:xfrm>
            <a:off x="2430968" y="1729503"/>
            <a:ext cx="9174068" cy="78275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endParaRPr lang="en-US" sz="1800" dirty="0">
              <a:solidFill>
                <a:srgbClr val="053478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0"/>
            <a:r>
              <a:rPr lang="th-TH" sz="1800" dirty="0">
                <a:solidFill>
                  <a:srgbClr val="053478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มาตรการจัดให้มีอินเทอร์เน็ตบรอดแบนด์เคลื่อนที่</a:t>
            </a:r>
            <a:r>
              <a:rPr lang="en-US" sz="1800" dirty="0">
                <a:solidFill>
                  <a:srgbClr val="053478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1800" dirty="0">
                <a:solidFill>
                  <a:srgbClr val="053478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ฟรี 10 </a:t>
            </a:r>
            <a:r>
              <a:rPr lang="en-US" sz="1800" dirty="0">
                <a:solidFill>
                  <a:srgbClr val="053478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GB </a:t>
            </a:r>
            <a:r>
              <a:rPr lang="th-TH" sz="1800" dirty="0">
                <a:solidFill>
                  <a:srgbClr val="053478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และปรับเพิ่มความเร็วอินเทอร์เน็ตบรอดแบนด์ประจำที่เป็น 100 </a:t>
            </a:r>
            <a:r>
              <a:rPr lang="en-US" sz="1800" dirty="0">
                <a:solidFill>
                  <a:srgbClr val="053478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Mbps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Google Shape;995;p27"/>
          <p:cNvSpPr/>
          <p:nvPr/>
        </p:nvSpPr>
        <p:spPr>
          <a:xfrm>
            <a:off x="1836101" y="1729503"/>
            <a:ext cx="588230" cy="782752"/>
          </a:xfrm>
          <a:prstGeom prst="rect">
            <a:avLst/>
          </a:prstGeom>
          <a:solidFill>
            <a:srgbClr val="0B276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th-TH"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996" name="Google Shape;996;p27"/>
          <p:cNvSpPr/>
          <p:nvPr/>
        </p:nvSpPr>
        <p:spPr>
          <a:xfrm>
            <a:off x="2424332" y="3924338"/>
            <a:ext cx="9180704" cy="81258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endParaRPr lang="en-US" sz="1800" dirty="0">
              <a:solidFill>
                <a:schemeClr val="accent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buClr>
                <a:schemeClr val="dk1"/>
              </a:buClr>
              <a:buSzPts val="1800"/>
            </a:pPr>
            <a:r>
              <a:rPr lang="th-TH" sz="18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มาตรการช่วยเหลือผู้ประกอบการในการออกประกาศ กสทช. เรื่อง การชำระค่าธรรมเนียมและการนำส่งเงินรายปีหรือการจัดสรรรายได้เข้ากองทุนวิจัยและพัฒนากิจการกระจายเสียง กิจการโทรทัศน์ และกิจการโทรคมนาคม</a:t>
            </a:r>
            <a:endParaRPr lang="en-US" sz="1800" dirty="0">
              <a:solidFill>
                <a:schemeClr val="accent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7" name="Google Shape;997;p27"/>
          <p:cNvSpPr/>
          <p:nvPr/>
        </p:nvSpPr>
        <p:spPr>
          <a:xfrm>
            <a:off x="1841777" y="5100683"/>
            <a:ext cx="582554" cy="812584"/>
          </a:xfrm>
          <a:prstGeom prst="rect">
            <a:avLst/>
          </a:prstGeom>
          <a:solidFill>
            <a:srgbClr val="95B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4</a:t>
            </a:r>
            <a:endParaRPr dirty="0"/>
          </a:p>
        </p:txBody>
      </p:sp>
      <p:grpSp>
        <p:nvGrpSpPr>
          <p:cNvPr id="998" name="Google Shape;998;p27"/>
          <p:cNvGrpSpPr/>
          <p:nvPr/>
        </p:nvGrpSpPr>
        <p:grpSpPr>
          <a:xfrm>
            <a:off x="1828132" y="2823487"/>
            <a:ext cx="9776904" cy="1913435"/>
            <a:chOff x="399100" y="1890916"/>
            <a:chExt cx="9430654" cy="1913435"/>
          </a:xfrm>
        </p:grpSpPr>
        <p:sp>
          <p:nvSpPr>
            <p:cNvPr id="999" name="Google Shape;999;p27"/>
            <p:cNvSpPr/>
            <p:nvPr/>
          </p:nvSpPr>
          <p:spPr>
            <a:xfrm>
              <a:off x="980587" y="1890916"/>
              <a:ext cx="8849167" cy="81029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/>
              <a:endParaRPr lang="en-US" sz="18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  <a:p>
              <a:pPr lvl="0"/>
              <a:r>
                <a:rPr lang="th-TH" sz="1800" dirty="0">
                  <a:solidFill>
                    <a:schemeClr val="accent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มาตรการช่วยเหลือประชาชน โดยสนับสนุนการใช้บริการโทรศัพท์เคลื่อนที่ (โทรฟรี) จำนวน 100 นาที ทุกเครือข่ายสำหรับบุคคลธรรมดาที่มีสัญชาติไทย</a:t>
              </a:r>
              <a:endParaRPr lang="en-US" sz="18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27"/>
            <p:cNvSpPr/>
            <p:nvPr/>
          </p:nvSpPr>
          <p:spPr>
            <a:xfrm>
              <a:off x="399100" y="2991767"/>
              <a:ext cx="567398" cy="81258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lang="en-US" sz="1800" b="1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3</a:t>
              </a:r>
              <a:endParaRPr dirty="0"/>
            </a:p>
          </p:txBody>
        </p:sp>
      </p:grpSp>
      <p:sp>
        <p:nvSpPr>
          <p:cNvPr id="1011" name="Google Shape;1011;p27"/>
          <p:cNvSpPr/>
          <p:nvPr/>
        </p:nvSpPr>
        <p:spPr>
          <a:xfrm>
            <a:off x="2657621" y="1177157"/>
            <a:ext cx="687675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Sarabun"/>
              <a:buNone/>
            </a:pPr>
            <a:r>
              <a:rPr lang="th-TH" b="1" dirty="0">
                <a:solidFill>
                  <a:schemeClr val="accent1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มาตรการ </a:t>
            </a:r>
            <a:r>
              <a:rPr lang="en-US" b="1" dirty="0">
                <a:solidFill>
                  <a:schemeClr val="accent1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4 </a:t>
            </a:r>
            <a:r>
              <a:rPr lang="th-TH" b="1" dirty="0">
                <a:solidFill>
                  <a:schemeClr val="accent1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ด้าน</a:t>
            </a:r>
            <a:endParaRPr b="1" i="0" u="none" strike="noStrike" cap="none" dirty="0">
              <a:solidFill>
                <a:schemeClr val="accent1"/>
              </a:solidFill>
              <a:latin typeface="TH SarabunPSK" panose="020B0500040200020003" pitchFamily="34" charset="-34"/>
              <a:ea typeface="Sarabun"/>
              <a:cs typeface="TH SarabunPSK" panose="020B0500040200020003" pitchFamily="34" charset="-34"/>
              <a:sym typeface="Sarabun"/>
            </a:endParaRPr>
          </a:p>
        </p:txBody>
      </p:sp>
      <p:sp>
        <p:nvSpPr>
          <p:cNvPr id="22" name="Google Shape;996;p27">
            <a:extLst>
              <a:ext uri="{FF2B5EF4-FFF2-40B4-BE49-F238E27FC236}">
                <a16:creationId xmlns:a16="http://schemas.microsoft.com/office/drawing/2014/main" id="{E70C85F9-7AEF-45A5-80D7-FC41E94B0129}"/>
              </a:ext>
            </a:extLst>
          </p:cNvPr>
          <p:cNvSpPr/>
          <p:nvPr/>
        </p:nvSpPr>
        <p:spPr>
          <a:xfrm>
            <a:off x="2416362" y="5100683"/>
            <a:ext cx="9174069" cy="81258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800"/>
            </a:pPr>
            <a:endParaRPr lang="en-US" sz="1800" dirty="0">
              <a:solidFill>
                <a:schemeClr val="accent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buClr>
                <a:schemeClr val="dk1"/>
              </a:buClr>
              <a:buSzPts val="1800"/>
            </a:pPr>
            <a:r>
              <a:rPr lang="th-TH" sz="18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มาตรการให้การสนับสนุนโรงพยาบาล สถาบันทางการแพทย์ของรัฐในการต่อสู้สถานการณ์ “ไวรัส โคโรน่า”สายพันธุ์ใหม่ 2019</a:t>
            </a:r>
            <a:endParaRPr lang="en-US" sz="1800" dirty="0">
              <a:solidFill>
                <a:schemeClr val="accent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1000;p27">
            <a:extLst>
              <a:ext uri="{FF2B5EF4-FFF2-40B4-BE49-F238E27FC236}">
                <a16:creationId xmlns:a16="http://schemas.microsoft.com/office/drawing/2014/main" id="{DE729B66-A738-4DD4-90CB-E1DBC080A789}"/>
              </a:ext>
            </a:extLst>
          </p:cNvPr>
          <p:cNvSpPr/>
          <p:nvPr/>
        </p:nvSpPr>
        <p:spPr>
          <a:xfrm>
            <a:off x="1828132" y="2821201"/>
            <a:ext cx="588230" cy="8125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th-TH" sz="18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dirty="0"/>
          </a:p>
        </p:txBody>
      </p:sp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BDEFF0AC-06BC-4897-BAA0-C7433D4288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15" y="1729503"/>
            <a:ext cx="846893" cy="846893"/>
          </a:xfrm>
          <a:prstGeom prst="rect">
            <a:avLst/>
          </a:prstGeom>
        </p:spPr>
      </p:pic>
      <p:pic>
        <p:nvPicPr>
          <p:cNvPr id="28" name="Picture 27" descr="Logo&#10;&#10;Description automatically generated">
            <a:extLst>
              <a:ext uri="{FF2B5EF4-FFF2-40B4-BE49-F238E27FC236}">
                <a16:creationId xmlns:a16="http://schemas.microsoft.com/office/drawing/2014/main" id="{2D5B1B13-5292-4BD4-B3E3-A94F438DE7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15" y="3924338"/>
            <a:ext cx="846893" cy="846893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95EA665B-3600-456A-BEF7-F03E24EB37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72" y="5068444"/>
            <a:ext cx="814775" cy="814775"/>
          </a:xfrm>
          <a:prstGeom prst="rect">
            <a:avLst/>
          </a:prstGeom>
        </p:spPr>
      </p:pic>
      <p:pic>
        <p:nvPicPr>
          <p:cNvPr id="36" name="Picture 35" descr="A picture containing icon&#10;&#10;Description automatically generated">
            <a:extLst>
              <a:ext uri="{FF2B5EF4-FFF2-40B4-BE49-F238E27FC236}">
                <a16:creationId xmlns:a16="http://schemas.microsoft.com/office/drawing/2014/main" id="{7FE90E99-8696-4572-B6AD-F1E343A6A2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14" y="2826087"/>
            <a:ext cx="801037" cy="80103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25"/>
          <p:cNvSpPr txBox="1">
            <a:spLocks noGrp="1"/>
          </p:cNvSpPr>
          <p:nvPr>
            <p:ph type="title"/>
          </p:nvPr>
        </p:nvSpPr>
        <p:spPr>
          <a:xfrm>
            <a:off x="193387" y="250677"/>
            <a:ext cx="12152548" cy="573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Sarabun"/>
              <a:buNone/>
            </a:pPr>
            <a:r>
              <a:rPr lang="en-US" dirty="0">
                <a:latin typeface="+mj-lt"/>
              </a:rPr>
              <a:t>New Normal Behavior, New Types of Learning Tools, 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cs typeface="TH SarabunPSK" panose="020B0500040200020003" pitchFamily="34" charset="-34"/>
              </a:rPr>
              <a:t>Changing Patterns in Student Assessment and Evaluation, Quality Education for Sustainable Development are </a:t>
            </a:r>
            <a:r>
              <a:rPr lang="th-TH" b="1" dirty="0">
                <a:latin typeface="+mj-lt"/>
              </a:rPr>
              <a:t>4 </a:t>
            </a:r>
            <a:r>
              <a:rPr lang="en-US" dirty="0">
                <a:latin typeface="+mj-lt"/>
              </a:rPr>
              <a:t>factors </a:t>
            </a:r>
            <a:r>
              <a:rPr lang="en-US" b="1" dirty="0">
                <a:latin typeface="+mj-lt"/>
              </a:rPr>
              <a:t>for Smart Education</a:t>
            </a:r>
            <a:endParaRPr dirty="0">
              <a:latin typeface="+mj-lt"/>
            </a:endParaRPr>
          </a:p>
        </p:txBody>
      </p:sp>
      <p:grpSp>
        <p:nvGrpSpPr>
          <p:cNvPr id="904" name="Google Shape;904;p25"/>
          <p:cNvGrpSpPr/>
          <p:nvPr/>
        </p:nvGrpSpPr>
        <p:grpSpPr>
          <a:xfrm>
            <a:off x="538101" y="1519972"/>
            <a:ext cx="11334060" cy="1061829"/>
            <a:chOff x="212256" y="2898085"/>
            <a:chExt cx="11227684" cy="1061829"/>
          </a:xfrm>
        </p:grpSpPr>
        <p:sp>
          <p:nvSpPr>
            <p:cNvPr id="905" name="Google Shape;905;p25"/>
            <p:cNvSpPr/>
            <p:nvPr/>
          </p:nvSpPr>
          <p:spPr>
            <a:xfrm>
              <a:off x="8444763" y="2898085"/>
              <a:ext cx="2995177" cy="1061829"/>
            </a:xfrm>
            <a:prstGeom prst="homePlate">
              <a:avLst>
                <a:gd name="adj" fmla="val 22576"/>
              </a:avLst>
            </a:prstGeom>
            <a:solidFill>
              <a:srgbClr val="1355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Sarabun"/>
                <a:ea typeface="Sarabun"/>
                <a:cs typeface="Sarabun"/>
                <a:sym typeface="Sarabun"/>
              </a:endParaRPr>
            </a:p>
          </p:txBody>
        </p:sp>
        <p:sp>
          <p:nvSpPr>
            <p:cNvPr id="906" name="Google Shape;906;p25"/>
            <p:cNvSpPr/>
            <p:nvPr/>
          </p:nvSpPr>
          <p:spPr>
            <a:xfrm>
              <a:off x="5717412" y="2898085"/>
              <a:ext cx="2995177" cy="1061829"/>
            </a:xfrm>
            <a:prstGeom prst="homePlate">
              <a:avLst>
                <a:gd name="adj" fmla="val 22576"/>
              </a:avLst>
            </a:prstGeom>
            <a:solidFill>
              <a:srgbClr val="79BA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Sarabun"/>
                <a:ea typeface="Sarabun"/>
                <a:cs typeface="Sarabun"/>
                <a:sym typeface="Sarabun"/>
              </a:endParaRPr>
            </a:p>
          </p:txBody>
        </p:sp>
        <p:sp>
          <p:nvSpPr>
            <p:cNvPr id="907" name="Google Shape;907;p25"/>
            <p:cNvSpPr/>
            <p:nvPr/>
          </p:nvSpPr>
          <p:spPr>
            <a:xfrm>
              <a:off x="2964834" y="2898085"/>
              <a:ext cx="2995177" cy="1061829"/>
            </a:xfrm>
            <a:prstGeom prst="homePlate">
              <a:avLst>
                <a:gd name="adj" fmla="val 22576"/>
              </a:avLst>
            </a:prstGeom>
            <a:solidFill>
              <a:srgbClr val="C4D2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Sarabun"/>
                <a:ea typeface="Sarabun"/>
                <a:cs typeface="Sarabun"/>
                <a:sym typeface="Sarabun"/>
              </a:endParaRPr>
            </a:p>
          </p:txBody>
        </p:sp>
        <p:sp>
          <p:nvSpPr>
            <p:cNvPr id="908" name="Google Shape;908;p25"/>
            <p:cNvSpPr/>
            <p:nvPr/>
          </p:nvSpPr>
          <p:spPr>
            <a:xfrm>
              <a:off x="212256" y="2898085"/>
              <a:ext cx="2995177" cy="1061829"/>
            </a:xfrm>
            <a:prstGeom prst="homePlate">
              <a:avLst>
                <a:gd name="adj" fmla="val 22576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Sarabun"/>
                <a:ea typeface="Sarabun"/>
                <a:cs typeface="Sarabun"/>
                <a:sym typeface="Sarabun"/>
              </a:endParaRPr>
            </a:p>
          </p:txBody>
        </p:sp>
        <p:sp>
          <p:nvSpPr>
            <p:cNvPr id="909" name="Google Shape;909;p25"/>
            <p:cNvSpPr txBox="1"/>
            <p:nvPr/>
          </p:nvSpPr>
          <p:spPr>
            <a:xfrm>
              <a:off x="401262" y="3232327"/>
              <a:ext cx="2554546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>
                <a:buClr>
                  <a:srgbClr val="FFFFFF"/>
                </a:buClr>
                <a:buSzPts val="1800"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TH SarabunPSK" panose="020B0500040200020003" pitchFamily="34" charset="-34"/>
                </a:rPr>
                <a:t>New Normal Behavior</a:t>
              </a:r>
            </a:p>
          </p:txBody>
        </p:sp>
        <p:sp>
          <p:nvSpPr>
            <p:cNvPr id="910" name="Google Shape;910;p25"/>
            <p:cNvSpPr/>
            <p:nvPr/>
          </p:nvSpPr>
          <p:spPr>
            <a:xfrm>
              <a:off x="3025332" y="3113775"/>
              <a:ext cx="2864691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TH SarabunPSK" panose="020B0500040200020003" pitchFamily="34" charset="-34"/>
                </a:rPr>
                <a:t>New Types of Learning Tools</a:t>
              </a:r>
            </a:p>
          </p:txBody>
        </p:sp>
        <p:sp>
          <p:nvSpPr>
            <p:cNvPr id="911" name="Google Shape;911;p25"/>
            <p:cNvSpPr/>
            <p:nvPr/>
          </p:nvSpPr>
          <p:spPr>
            <a:xfrm>
              <a:off x="5950520" y="3032093"/>
              <a:ext cx="2691848" cy="923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TH SarabunPSK" panose="020B0500040200020003" pitchFamily="34" charset="-34"/>
                </a:rPr>
                <a:t>Changing Patterns in Student Assessment and Evaluation</a:t>
              </a:r>
            </a:p>
          </p:txBody>
        </p:sp>
        <p:sp>
          <p:nvSpPr>
            <p:cNvPr id="912" name="Google Shape;912;p25"/>
            <p:cNvSpPr/>
            <p:nvPr/>
          </p:nvSpPr>
          <p:spPr>
            <a:xfrm>
              <a:off x="8710330" y="3011503"/>
              <a:ext cx="2500952" cy="923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TH SarabunPSK" panose="020B0500040200020003" pitchFamily="34" charset="-34"/>
                </a:rPr>
                <a:t>Quality Education for Sustainable Development</a:t>
              </a:r>
            </a:p>
          </p:txBody>
        </p:sp>
      </p:grpSp>
      <p:sp>
        <p:nvSpPr>
          <p:cNvPr id="915" name="Google Shape;915;p25"/>
          <p:cNvSpPr/>
          <p:nvPr/>
        </p:nvSpPr>
        <p:spPr>
          <a:xfrm>
            <a:off x="693551" y="2657135"/>
            <a:ext cx="2586064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2060"/>
              </a:buClr>
              <a:buSzPts val="1600"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Arial" panose="020B0604020202020204" pitchFamily="34" charset="0"/>
              </a:rPr>
              <a:t>The COVID-19 pandemic has made a substantial impact on Thailand’s education industry and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Arial" panose="020B0604020202020204" pitchFamily="34" charset="0"/>
              </a:rPr>
              <a:t>a new normal toward distant learning with a digital platform</a:t>
            </a:r>
            <a:r>
              <a:rPr kumimoji="0" lang="th-TH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Cordia New" panose="020B0304020202020204" pitchFamily="34" charset="-34"/>
              </a:rPr>
              <a:t>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Arial" panose="020B0604020202020204" pitchFamily="34" charset="0"/>
              </a:rPr>
              <a:t>is expected to occur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Arial" panose="020B0604020202020204" pitchFamily="34" charset="0"/>
              </a:rPr>
              <a:t>to promote a safe and touch-less society</a:t>
            </a:r>
          </a:p>
        </p:txBody>
      </p:sp>
      <p:sp>
        <p:nvSpPr>
          <p:cNvPr id="920" name="Google Shape;920;p25"/>
          <p:cNvSpPr/>
          <p:nvPr/>
        </p:nvSpPr>
        <p:spPr>
          <a:xfrm>
            <a:off x="6253733" y="2636396"/>
            <a:ext cx="2594873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rPr>
              <a:t>Computer-based assessment has become more encouraged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rPr>
              <a:t>in </a:t>
            </a:r>
            <a:r>
              <a:rPr lang="en-US" sz="1600" dirty="0">
                <a:solidFill>
                  <a:schemeClr val="accent1"/>
                </a:solidFill>
              </a:rPr>
              <a:t>p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rPr>
              <a:t>ost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rPr>
              <a:t>parts of the world, which saves a lot of time and effort. The Student also appreciate new patterns of evaluation, as they guarantee them fool-proof results</a:t>
            </a:r>
          </a:p>
        </p:txBody>
      </p:sp>
      <p:sp>
        <p:nvSpPr>
          <p:cNvPr id="922" name="Google Shape;922;p25"/>
          <p:cNvSpPr/>
          <p:nvPr/>
        </p:nvSpPr>
        <p:spPr>
          <a:xfrm>
            <a:off x="9139946" y="2636396"/>
            <a:ext cx="2358503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schemeClr val="accent1"/>
                </a:solidFill>
              </a:rPr>
              <a:t>E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rPr>
              <a:t>ducation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rPr>
              <a:t> is one of the most powerful and proven vehicles for sustainable development. The aims of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rPr>
              <a:t>achieving universal access to a quality higher education is on a rising trend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cs typeface="TH SarabunPSK" panose="020B0500040200020003" pitchFamily="34" charset="-34"/>
            </a:endParaRPr>
          </a:p>
        </p:txBody>
      </p:sp>
      <p:sp>
        <p:nvSpPr>
          <p:cNvPr id="924" name="Google Shape;924;p25"/>
          <p:cNvSpPr/>
          <p:nvPr/>
        </p:nvSpPr>
        <p:spPr>
          <a:xfrm>
            <a:off x="3636359" y="2651593"/>
            <a:ext cx="2347383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rPr>
              <a:t>An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rPr>
              <a:t>opportunity for developing new types of learning tools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rPr>
              <a:t> such as smart school, smart classroom, AR/VR learning, and remote classroom</a:t>
            </a:r>
          </a:p>
        </p:txBody>
      </p:sp>
      <p:pic>
        <p:nvPicPr>
          <p:cNvPr id="940" name="Google Shape;940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44400" y="5357830"/>
            <a:ext cx="329921" cy="3299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43" name="Google Shape;943;p25"/>
          <p:cNvGrpSpPr/>
          <p:nvPr/>
        </p:nvGrpSpPr>
        <p:grpSpPr>
          <a:xfrm>
            <a:off x="419100" y="1394612"/>
            <a:ext cx="397656" cy="397656"/>
            <a:chOff x="386218" y="1304334"/>
            <a:chExt cx="397656" cy="397656"/>
          </a:xfrm>
        </p:grpSpPr>
        <p:sp>
          <p:nvSpPr>
            <p:cNvPr id="944" name="Google Shape;944;p25"/>
            <p:cNvSpPr/>
            <p:nvPr/>
          </p:nvSpPr>
          <p:spPr>
            <a:xfrm>
              <a:off x="414938" y="1333054"/>
              <a:ext cx="340217" cy="340217"/>
            </a:xfrm>
            <a:prstGeom prst="ellipse">
              <a:avLst/>
            </a:prstGeom>
            <a:solidFill>
              <a:srgbClr val="ADD9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Sarabun"/>
                <a:ea typeface="Sarabun"/>
                <a:cs typeface="Sarabun"/>
                <a:sym typeface="Sarabun"/>
              </a:endParaRPr>
            </a:p>
          </p:txBody>
        </p:sp>
        <p:sp>
          <p:nvSpPr>
            <p:cNvPr id="945" name="Google Shape;945;p25"/>
            <p:cNvSpPr/>
            <p:nvPr/>
          </p:nvSpPr>
          <p:spPr>
            <a:xfrm>
              <a:off x="386218" y="1304334"/>
              <a:ext cx="397656" cy="397656"/>
            </a:xfrm>
            <a:prstGeom prst="ellipse">
              <a:avLst/>
            </a:prstGeom>
            <a:noFill/>
            <a:ln w="19050" cap="flat" cmpd="sng">
              <a:solidFill>
                <a:srgbClr val="1A57B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Sarabun"/>
                <a:ea typeface="Sarabun"/>
                <a:cs typeface="Sarabun"/>
                <a:sym typeface="Sarabun"/>
              </a:endParaRPr>
            </a:p>
          </p:txBody>
        </p:sp>
        <p:sp>
          <p:nvSpPr>
            <p:cNvPr id="946" name="Google Shape;946;p25"/>
            <p:cNvSpPr txBox="1"/>
            <p:nvPr/>
          </p:nvSpPr>
          <p:spPr>
            <a:xfrm>
              <a:off x="414938" y="1333054"/>
              <a:ext cx="34021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44A5F"/>
                </a:buClr>
                <a:buSzPts val="1600"/>
                <a:buFont typeface="Sarabun"/>
                <a:buNone/>
              </a:pPr>
              <a:r>
                <a:rPr lang="th-TH" sz="1600" b="1" i="0" u="none" strike="noStrike" cap="none">
                  <a:solidFill>
                    <a:srgbClr val="344A5F"/>
                  </a:solidFill>
                  <a:latin typeface="Sarabun"/>
                  <a:ea typeface="Sarabun"/>
                  <a:cs typeface="Sarabun"/>
                  <a:sym typeface="Sarabun"/>
                </a:rPr>
                <a:t>1</a:t>
              </a:r>
              <a:endParaRPr/>
            </a:p>
          </p:txBody>
        </p:sp>
      </p:grpSp>
      <p:grpSp>
        <p:nvGrpSpPr>
          <p:cNvPr id="947" name="Google Shape;947;p25"/>
          <p:cNvGrpSpPr/>
          <p:nvPr/>
        </p:nvGrpSpPr>
        <p:grpSpPr>
          <a:xfrm>
            <a:off x="3160876" y="1404434"/>
            <a:ext cx="397656" cy="397656"/>
            <a:chOff x="386218" y="1304334"/>
            <a:chExt cx="397656" cy="397656"/>
          </a:xfrm>
        </p:grpSpPr>
        <p:sp>
          <p:nvSpPr>
            <p:cNvPr id="948" name="Google Shape;948;p25"/>
            <p:cNvSpPr/>
            <p:nvPr/>
          </p:nvSpPr>
          <p:spPr>
            <a:xfrm>
              <a:off x="416822" y="1325130"/>
              <a:ext cx="340217" cy="340217"/>
            </a:xfrm>
            <a:prstGeom prst="ellipse">
              <a:avLst/>
            </a:prstGeom>
            <a:solidFill>
              <a:srgbClr val="ADD9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Sarabun"/>
                <a:ea typeface="Sarabun"/>
                <a:cs typeface="Sarabun"/>
                <a:sym typeface="Sarabun"/>
              </a:endParaRPr>
            </a:p>
          </p:txBody>
        </p:sp>
        <p:sp>
          <p:nvSpPr>
            <p:cNvPr id="949" name="Google Shape;949;p25"/>
            <p:cNvSpPr/>
            <p:nvPr/>
          </p:nvSpPr>
          <p:spPr>
            <a:xfrm>
              <a:off x="386218" y="1304334"/>
              <a:ext cx="397656" cy="397656"/>
            </a:xfrm>
            <a:prstGeom prst="ellipse">
              <a:avLst/>
            </a:prstGeom>
            <a:noFill/>
            <a:ln w="19050" cap="flat" cmpd="sng">
              <a:solidFill>
                <a:srgbClr val="1A57B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Sarabun"/>
                <a:ea typeface="Sarabun"/>
                <a:cs typeface="Sarabun"/>
                <a:sym typeface="Sarabun"/>
              </a:endParaRPr>
            </a:p>
          </p:txBody>
        </p:sp>
        <p:sp>
          <p:nvSpPr>
            <p:cNvPr id="950" name="Google Shape;950;p25"/>
            <p:cNvSpPr txBox="1"/>
            <p:nvPr/>
          </p:nvSpPr>
          <p:spPr>
            <a:xfrm>
              <a:off x="423722" y="1306499"/>
              <a:ext cx="34021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44A5F"/>
                </a:buClr>
                <a:buSzPts val="1600"/>
                <a:buFont typeface="Sarabun"/>
                <a:buNone/>
              </a:pPr>
              <a:r>
                <a:rPr lang="th-TH" sz="1600" b="1" i="0" u="none" strike="noStrike" cap="none">
                  <a:solidFill>
                    <a:srgbClr val="344A5F"/>
                  </a:solidFill>
                  <a:latin typeface="Sarabun"/>
                  <a:ea typeface="Sarabun"/>
                  <a:cs typeface="Sarabun"/>
                  <a:sym typeface="Sarabun"/>
                </a:rPr>
                <a:t>2</a:t>
              </a:r>
              <a:endParaRPr/>
            </a:p>
          </p:txBody>
        </p:sp>
      </p:grpSp>
      <p:grpSp>
        <p:nvGrpSpPr>
          <p:cNvPr id="951" name="Google Shape;951;p25"/>
          <p:cNvGrpSpPr/>
          <p:nvPr/>
        </p:nvGrpSpPr>
        <p:grpSpPr>
          <a:xfrm>
            <a:off x="6070017" y="1404434"/>
            <a:ext cx="397656" cy="397656"/>
            <a:chOff x="386218" y="1304334"/>
            <a:chExt cx="397656" cy="397656"/>
          </a:xfrm>
        </p:grpSpPr>
        <p:sp>
          <p:nvSpPr>
            <p:cNvPr id="952" name="Google Shape;952;p25"/>
            <p:cNvSpPr/>
            <p:nvPr/>
          </p:nvSpPr>
          <p:spPr>
            <a:xfrm>
              <a:off x="414937" y="1323232"/>
              <a:ext cx="340217" cy="340217"/>
            </a:xfrm>
            <a:prstGeom prst="ellipse">
              <a:avLst/>
            </a:prstGeom>
            <a:solidFill>
              <a:srgbClr val="ADD9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Sarabun"/>
                <a:ea typeface="Sarabun"/>
                <a:cs typeface="Sarabun"/>
                <a:sym typeface="Sarabun"/>
              </a:endParaRPr>
            </a:p>
          </p:txBody>
        </p:sp>
        <p:sp>
          <p:nvSpPr>
            <p:cNvPr id="953" name="Google Shape;953;p25"/>
            <p:cNvSpPr/>
            <p:nvPr/>
          </p:nvSpPr>
          <p:spPr>
            <a:xfrm>
              <a:off x="386218" y="1304334"/>
              <a:ext cx="397656" cy="397656"/>
            </a:xfrm>
            <a:prstGeom prst="ellipse">
              <a:avLst/>
            </a:prstGeom>
            <a:noFill/>
            <a:ln w="19050" cap="flat" cmpd="sng">
              <a:solidFill>
                <a:srgbClr val="1A57B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Sarabun"/>
                <a:ea typeface="Sarabun"/>
                <a:cs typeface="Sarabun"/>
                <a:sym typeface="Sarabun"/>
              </a:endParaRPr>
            </a:p>
          </p:txBody>
        </p:sp>
        <p:sp>
          <p:nvSpPr>
            <p:cNvPr id="954" name="Google Shape;954;p25"/>
            <p:cNvSpPr txBox="1"/>
            <p:nvPr/>
          </p:nvSpPr>
          <p:spPr>
            <a:xfrm>
              <a:off x="414937" y="1310317"/>
              <a:ext cx="34021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44A5F"/>
                </a:buClr>
                <a:buSzPts val="1600"/>
                <a:buFont typeface="Sarabun"/>
                <a:buNone/>
              </a:pPr>
              <a:r>
                <a:rPr lang="th-TH" sz="1600" b="1" i="0" u="none" strike="noStrike" cap="none">
                  <a:solidFill>
                    <a:srgbClr val="344A5F"/>
                  </a:solidFill>
                  <a:latin typeface="Sarabun"/>
                  <a:ea typeface="Sarabun"/>
                  <a:cs typeface="Sarabun"/>
                  <a:sym typeface="Sarabun"/>
                </a:rPr>
                <a:t>3</a:t>
              </a:r>
              <a:endParaRPr/>
            </a:p>
          </p:txBody>
        </p:sp>
      </p:grpSp>
      <p:grpSp>
        <p:nvGrpSpPr>
          <p:cNvPr id="955" name="Google Shape;955;p25"/>
          <p:cNvGrpSpPr/>
          <p:nvPr/>
        </p:nvGrpSpPr>
        <p:grpSpPr>
          <a:xfrm>
            <a:off x="8742290" y="1404434"/>
            <a:ext cx="397656" cy="397656"/>
            <a:chOff x="386218" y="1304334"/>
            <a:chExt cx="397656" cy="397656"/>
          </a:xfrm>
        </p:grpSpPr>
        <p:sp>
          <p:nvSpPr>
            <p:cNvPr id="956" name="Google Shape;956;p25"/>
            <p:cNvSpPr/>
            <p:nvPr/>
          </p:nvSpPr>
          <p:spPr>
            <a:xfrm>
              <a:off x="421064" y="1332855"/>
              <a:ext cx="340217" cy="340217"/>
            </a:xfrm>
            <a:prstGeom prst="ellipse">
              <a:avLst/>
            </a:prstGeom>
            <a:solidFill>
              <a:srgbClr val="ADD9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Sarabun"/>
                <a:ea typeface="Sarabun"/>
                <a:cs typeface="Sarabun"/>
                <a:sym typeface="Sarabun"/>
              </a:endParaRPr>
            </a:p>
          </p:txBody>
        </p:sp>
        <p:sp>
          <p:nvSpPr>
            <p:cNvPr id="957" name="Google Shape;957;p25"/>
            <p:cNvSpPr/>
            <p:nvPr/>
          </p:nvSpPr>
          <p:spPr>
            <a:xfrm>
              <a:off x="386218" y="1304334"/>
              <a:ext cx="397656" cy="397656"/>
            </a:xfrm>
            <a:prstGeom prst="ellipse">
              <a:avLst/>
            </a:prstGeom>
            <a:noFill/>
            <a:ln w="19050" cap="flat" cmpd="sng">
              <a:solidFill>
                <a:srgbClr val="1A57B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Sarabun"/>
                <a:ea typeface="Sarabun"/>
                <a:cs typeface="Sarabun"/>
                <a:sym typeface="Sarabun"/>
              </a:endParaRPr>
            </a:p>
          </p:txBody>
        </p:sp>
        <p:sp>
          <p:nvSpPr>
            <p:cNvPr id="958" name="Google Shape;958;p25"/>
            <p:cNvSpPr txBox="1"/>
            <p:nvPr/>
          </p:nvSpPr>
          <p:spPr>
            <a:xfrm>
              <a:off x="420401" y="1306499"/>
              <a:ext cx="34021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44A5F"/>
                </a:buClr>
                <a:buSzPts val="1600"/>
                <a:buFont typeface="Sarabun"/>
                <a:buNone/>
              </a:pPr>
              <a:r>
                <a:rPr lang="th-TH" sz="1600" b="1" i="0" u="none" strike="noStrike" cap="none">
                  <a:solidFill>
                    <a:srgbClr val="344A5F"/>
                  </a:solidFill>
                  <a:latin typeface="Sarabun"/>
                  <a:ea typeface="Sarabun"/>
                  <a:cs typeface="Sarabun"/>
                  <a:sym typeface="Sarabun"/>
                </a:rPr>
                <a:t>4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IME Consult Theme Color V2">
  <a:themeElements>
    <a:clrScheme name="TIME Consulting">
      <a:dk1>
        <a:srgbClr val="000000"/>
      </a:dk1>
      <a:lt1>
        <a:srgbClr val="FFFFFF"/>
      </a:lt1>
      <a:dk2>
        <a:srgbClr val="228DDD"/>
      </a:dk2>
      <a:lt2>
        <a:srgbClr val="06A2BC"/>
      </a:lt2>
      <a:accent1>
        <a:srgbClr val="0F3492"/>
      </a:accent1>
      <a:accent2>
        <a:srgbClr val="0162F7"/>
      </a:accent2>
      <a:accent3>
        <a:srgbClr val="0846A1"/>
      </a:accent3>
      <a:accent4>
        <a:srgbClr val="1448CC"/>
      </a:accent4>
      <a:accent5>
        <a:srgbClr val="4E5456"/>
      </a:accent5>
      <a:accent6>
        <a:srgbClr val="ED7318"/>
      </a:accent6>
      <a:hlink>
        <a:srgbClr val="FFFFFF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IME Consult Theme Color V2" id="{850F6C03-90A6-46B5-9D54-AE4612E4C3E5}" vid="{4A25925D-5339-48AF-9A25-342B581158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TIME Consult Theme Color V2</Template>
  <TotalTime>1422</TotalTime>
  <Words>333</Words>
  <Application>Microsoft Office PowerPoint</Application>
  <PresentationFormat>Widescreen</PresentationFormat>
  <Paragraphs>27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Sarabun</vt:lpstr>
      <vt:lpstr>TH SarabunPSK</vt:lpstr>
      <vt:lpstr>TIME Consult Theme Color V2</vt:lpstr>
      <vt:lpstr>มาตรการในการสนับสนุนการใช้บริการด้านโทรคมนาคม 4 ด้าน ได้แก่ ด้านอินเตอร์เน็ต ด้านการช่วยเหลือประชาชนและผู้ประกอบการ และด้านการสนับสนุนโรงพยาบาลเพื่อลดผลกระทบการแพร่ระบาดของไวรัส โคโรน่าสายพันธุ์ใหม่ 2019</vt:lpstr>
      <vt:lpstr>New Normal Behavior, New Types of Learning Tools, Changing Patterns in Student Assessment and Evaluation, Quality Education for Sustainable Development are 4 factors for Smart Education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Pareena Rattanapranudej Parn</cp:lastModifiedBy>
  <cp:revision>74</cp:revision>
  <dcterms:created xsi:type="dcterms:W3CDTF">2020-05-19T10:17:02Z</dcterms:created>
  <dcterms:modified xsi:type="dcterms:W3CDTF">2022-03-09T04:24:50Z</dcterms:modified>
</cp:coreProperties>
</file>