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4678" r:id="rId2"/>
    <p:sldId id="273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369"/>
    <a:srgbClr val="2C5C96"/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5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999A86D-75C7-4BDD-950F-FB60CC42158D}"/>
              </a:ext>
            </a:extLst>
          </p:cNvPr>
          <p:cNvSpPr/>
          <p:nvPr/>
        </p:nvSpPr>
        <p:spPr>
          <a:xfrm>
            <a:off x="6341167" y="2345633"/>
            <a:ext cx="5162024" cy="1570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283A6-D08E-4F08-8EED-59A49A1BF094}"/>
              </a:ext>
            </a:extLst>
          </p:cNvPr>
          <p:cNvSpPr/>
          <p:nvPr/>
        </p:nvSpPr>
        <p:spPr>
          <a:xfrm>
            <a:off x="6341166" y="4315027"/>
            <a:ext cx="5162024" cy="1570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DB3B-F10F-4F3E-BC57-B0AEFFE51948}"/>
              </a:ext>
            </a:extLst>
          </p:cNvPr>
          <p:cNvSpPr/>
          <p:nvPr/>
        </p:nvSpPr>
        <p:spPr>
          <a:xfrm>
            <a:off x="725406" y="4315027"/>
            <a:ext cx="5162024" cy="1570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BDBFC9-A56C-4F7E-86E4-F8E1773DE0AF}"/>
              </a:ext>
            </a:extLst>
          </p:cNvPr>
          <p:cNvSpPr/>
          <p:nvPr/>
        </p:nvSpPr>
        <p:spPr>
          <a:xfrm>
            <a:off x="725793" y="2345633"/>
            <a:ext cx="5095226" cy="1570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03FBEB-669A-4B6E-AF0E-CE77618393FE}"/>
              </a:ext>
            </a:extLst>
          </p:cNvPr>
          <p:cNvSpPr/>
          <p:nvPr/>
        </p:nvSpPr>
        <p:spPr>
          <a:xfrm>
            <a:off x="2962946" y="2082956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B39F15-7929-4C54-AC57-480025EF9210}"/>
              </a:ext>
            </a:extLst>
          </p:cNvPr>
          <p:cNvSpPr/>
          <p:nvPr/>
        </p:nvSpPr>
        <p:spPr>
          <a:xfrm>
            <a:off x="2962945" y="404942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E62C6A-6704-4999-96AA-9A1F9FB6E054}"/>
              </a:ext>
            </a:extLst>
          </p:cNvPr>
          <p:cNvSpPr/>
          <p:nvPr/>
        </p:nvSpPr>
        <p:spPr>
          <a:xfrm>
            <a:off x="8817891" y="2082956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9D505A-E4B1-4ADD-ACFF-AFF1DAB37113}"/>
              </a:ext>
            </a:extLst>
          </p:cNvPr>
          <p:cNvSpPr txBox="1"/>
          <p:nvPr/>
        </p:nvSpPr>
        <p:spPr>
          <a:xfrm>
            <a:off x="333374" y="167962"/>
            <a:ext cx="11474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sz="28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</a:t>
            </a:r>
            <a:r>
              <a:rPr lang="en-US" sz="28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เพื่อลดผลกระทบการแพร่ระบาดของโรคติดเชื้อไวรัสโคโรนาสายพันธุ์ใหม่ 2019</a:t>
            </a:r>
            <a:r>
              <a:rPr lang="en-US" sz="28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ในปัจจุบัน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74415-9110-49F7-AE0B-7424C3940884}"/>
              </a:ext>
            </a:extLst>
          </p:cNvPr>
          <p:cNvSpPr txBox="1"/>
          <p:nvPr/>
        </p:nvSpPr>
        <p:spPr>
          <a:xfrm rot="10800000" flipV="1">
            <a:off x="896154" y="2660023"/>
            <a:ext cx="4680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th-TH" sz="1800" dirty="0">
                <a:solidFill>
                  <a:srgbClr val="113369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1800" dirty="0">
                <a:solidFill>
                  <a:srgbClr val="113369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1800" dirty="0">
                <a:solidFill>
                  <a:srgbClr val="113369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1800" dirty="0">
                <a:solidFill>
                  <a:srgbClr val="113369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BC012-BC42-42FE-8349-97BFE517D5BE}"/>
              </a:ext>
            </a:extLst>
          </p:cNvPr>
          <p:cNvSpPr txBox="1"/>
          <p:nvPr/>
        </p:nvSpPr>
        <p:spPr>
          <a:xfrm>
            <a:off x="896154" y="4688248"/>
            <a:ext cx="4680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th-TH" sz="1800" dirty="0">
                <a:solidFill>
                  <a:srgbClr val="113369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1800" dirty="0">
              <a:solidFill>
                <a:srgbClr val="113369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D66FF-043F-4BEC-B027-F3FB08F46914}"/>
              </a:ext>
            </a:extLst>
          </p:cNvPr>
          <p:cNvSpPr txBox="1"/>
          <p:nvPr/>
        </p:nvSpPr>
        <p:spPr>
          <a:xfrm>
            <a:off x="6511787" y="2660023"/>
            <a:ext cx="48868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th-TH" sz="1800" dirty="0">
                <a:solidFill>
                  <a:srgbClr val="113369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1800" dirty="0">
              <a:solidFill>
                <a:srgbClr val="113369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32C855-EE01-47B4-A842-A62534609F2F}"/>
              </a:ext>
            </a:extLst>
          </p:cNvPr>
          <p:cNvSpPr/>
          <p:nvPr/>
        </p:nvSpPr>
        <p:spPr>
          <a:xfrm>
            <a:off x="8817891" y="404942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C927CE-570F-4C8B-A45C-CE6B235D3F6D}"/>
              </a:ext>
            </a:extLst>
          </p:cNvPr>
          <p:cNvSpPr txBox="1"/>
          <p:nvPr/>
        </p:nvSpPr>
        <p:spPr>
          <a:xfrm>
            <a:off x="6511787" y="4688248"/>
            <a:ext cx="4886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th-TH" sz="1800" dirty="0">
                <a:solidFill>
                  <a:srgbClr val="113369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“ไวรัส โคโรน่า”สายพันธุ์ใหม่ 2019</a:t>
            </a:r>
            <a:endParaRPr lang="en-US" sz="1800" dirty="0">
              <a:solidFill>
                <a:srgbClr val="113369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137FF-4A4B-4B66-A791-2FD4988B42C7}"/>
              </a:ext>
            </a:extLst>
          </p:cNvPr>
          <p:cNvSpPr txBox="1"/>
          <p:nvPr/>
        </p:nvSpPr>
        <p:spPr>
          <a:xfrm>
            <a:off x="2376487" y="1445568"/>
            <a:ext cx="743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u="sng" dirty="0">
                <a:solidFill>
                  <a:srgbClr val="113369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มาตราการสนับสนุนการใช้บริการด้านโทรคมนาคม</a:t>
            </a:r>
            <a:r>
              <a:rPr lang="en-US" sz="2400" b="1" u="sng" dirty="0">
                <a:solidFill>
                  <a:srgbClr val="113369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13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634383F-BE97-462E-8AC5-E68D46C2534C}"/>
              </a:ext>
            </a:extLst>
          </p:cNvPr>
          <p:cNvSpPr/>
          <p:nvPr/>
        </p:nvSpPr>
        <p:spPr>
          <a:xfrm>
            <a:off x="6096001" y="2096926"/>
            <a:ext cx="5569376" cy="1980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C91B6F-84EA-4C72-A6F3-23206A09516C}"/>
              </a:ext>
            </a:extLst>
          </p:cNvPr>
          <p:cNvSpPr/>
          <p:nvPr/>
        </p:nvSpPr>
        <p:spPr>
          <a:xfrm>
            <a:off x="6099543" y="4374661"/>
            <a:ext cx="5565834" cy="1986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EB2A70-6608-4360-B5F1-323EC7DC3A63}"/>
              </a:ext>
            </a:extLst>
          </p:cNvPr>
          <p:cNvSpPr/>
          <p:nvPr/>
        </p:nvSpPr>
        <p:spPr>
          <a:xfrm>
            <a:off x="427234" y="2096926"/>
            <a:ext cx="5370594" cy="1980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8EB391-0935-4AB3-9865-BB5FCABFF1EA}"/>
              </a:ext>
            </a:extLst>
          </p:cNvPr>
          <p:cNvSpPr/>
          <p:nvPr/>
        </p:nvSpPr>
        <p:spPr>
          <a:xfrm>
            <a:off x="427234" y="4374661"/>
            <a:ext cx="5370594" cy="1986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945745-2F39-4BCC-B89A-19AE52EBD3C6}"/>
              </a:ext>
            </a:extLst>
          </p:cNvPr>
          <p:cNvSpPr/>
          <p:nvPr/>
        </p:nvSpPr>
        <p:spPr>
          <a:xfrm>
            <a:off x="2873347" y="4119002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9997A5E-F04A-44F7-A46A-D6D7501143EC}"/>
              </a:ext>
            </a:extLst>
          </p:cNvPr>
          <p:cNvSpPr/>
          <p:nvPr/>
        </p:nvSpPr>
        <p:spPr>
          <a:xfrm>
            <a:off x="8656818" y="1839682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41DDA2D-3505-49BE-AE50-BBD2B7D74E7A}"/>
              </a:ext>
            </a:extLst>
          </p:cNvPr>
          <p:cNvSpPr/>
          <p:nvPr/>
        </p:nvSpPr>
        <p:spPr>
          <a:xfrm>
            <a:off x="8677645" y="4119002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B66C55-9D3A-4B8C-AE4A-18E73DED2D44}"/>
              </a:ext>
            </a:extLst>
          </p:cNvPr>
          <p:cNvSpPr txBox="1"/>
          <p:nvPr/>
        </p:nvSpPr>
        <p:spPr>
          <a:xfrm>
            <a:off x="359806" y="514918"/>
            <a:ext cx="9648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  <a:cs typeface="TH SarabunPSK" panose="020B0500040200020003" pitchFamily="34" charset="-34"/>
              </a:rPr>
              <a:t>The 4 way to 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  <a:t>riving the </a:t>
            </a:r>
            <a:r>
              <a:rPr lang="en-US" sz="2000" b="1" dirty="0">
                <a:solidFill>
                  <a:schemeClr val="accent1"/>
                </a:solidFill>
                <a:latin typeface="+mj-lt"/>
                <a:cs typeface="TH SarabunPSK" panose="020B0500040200020003" pitchFamily="34" charset="-34"/>
              </a:rPr>
              <a:t>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  <a:t>mart Education 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+mj-lt"/>
              </a:rPr>
              <a:t>continue into the </a:t>
            </a:r>
            <a:r>
              <a:rPr lang="en-US" sz="2000" b="1" dirty="0">
                <a:solidFill>
                  <a:schemeClr val="accent1"/>
                </a:solidFill>
                <a:latin typeface="+mj-lt"/>
              </a:rPr>
              <a:t>N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+mj-lt"/>
              </a:rPr>
              <a:t>ew </a:t>
            </a:r>
            <a:r>
              <a:rPr lang="en-US" sz="2000" b="1" dirty="0">
                <a:solidFill>
                  <a:schemeClr val="accent1"/>
                </a:solidFill>
                <a:latin typeface="+mj-lt"/>
              </a:rPr>
              <a:t>N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+mj-lt"/>
              </a:rPr>
              <a:t>ormal</a:t>
            </a:r>
            <a:endParaRPr lang="en-US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A94B3-99B0-4633-8238-4DDE3C01E6BE}"/>
              </a:ext>
            </a:extLst>
          </p:cNvPr>
          <p:cNvSpPr txBox="1"/>
          <p:nvPr/>
        </p:nvSpPr>
        <p:spPr>
          <a:xfrm>
            <a:off x="531347" y="2886742"/>
            <a:ext cx="52122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3369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The COVID-19 pandemic has made a substantial impact on Thailand’s education industry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3369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a new normal toward distant learning with a digital platform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solidFill>
                  <a:srgbClr val="113369"/>
                </a:solidFill>
                <a:effectLst/>
                <a:uLnTx/>
                <a:uFillTx/>
                <a:latin typeface="+mj-lt"/>
                <a:cs typeface="Cordia New" panose="020B0304020202020204" pitchFamily="34" charset="-34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3369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is expected to occur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3369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to promote a safe and touch-less society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D126C0-C87F-4BDB-B69C-5DBB6DA4FF39}"/>
              </a:ext>
            </a:extLst>
          </p:cNvPr>
          <p:cNvSpPr/>
          <p:nvPr/>
        </p:nvSpPr>
        <p:spPr>
          <a:xfrm>
            <a:off x="1663861" y="4652829"/>
            <a:ext cx="28973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3369"/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  <a:t>New Types of Learning Tools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61DB1-1853-4360-82EC-29873B56C2F4}"/>
              </a:ext>
            </a:extLst>
          </p:cNvPr>
          <p:cNvSpPr txBox="1"/>
          <p:nvPr/>
        </p:nvSpPr>
        <p:spPr>
          <a:xfrm>
            <a:off x="591532" y="5192986"/>
            <a:ext cx="50070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3369"/>
                </a:solidFill>
                <a:effectLst/>
                <a:uLnTx/>
                <a:uFillTx/>
                <a:latin typeface="+mj-lt"/>
              </a:rPr>
              <a:t>An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3369"/>
                </a:solidFill>
                <a:effectLst/>
                <a:uLnTx/>
                <a:uFillTx/>
                <a:latin typeface="+mj-lt"/>
              </a:rPr>
              <a:t>opportunity for developing new types of learning tools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3369"/>
                </a:solidFill>
                <a:effectLst/>
                <a:uLnTx/>
                <a:uFillTx/>
                <a:latin typeface="+mj-lt"/>
              </a:rPr>
              <a:t> such as smart school, smart classroom, AR/VR learning, and remote classroom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21F49A-5489-4017-A0DB-7669DF191585}"/>
              </a:ext>
            </a:extLst>
          </p:cNvPr>
          <p:cNvSpPr/>
          <p:nvPr/>
        </p:nvSpPr>
        <p:spPr>
          <a:xfrm>
            <a:off x="6183101" y="2351641"/>
            <a:ext cx="54258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3369"/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  <a:t>Changing Patterns in Student Assessment and Evaluation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44CCB6-A95B-4D6B-BE66-97090C3859C4}"/>
              </a:ext>
            </a:extLst>
          </p:cNvPr>
          <p:cNvSpPr txBox="1"/>
          <p:nvPr/>
        </p:nvSpPr>
        <p:spPr>
          <a:xfrm>
            <a:off x="6239572" y="2884825"/>
            <a:ext cx="53693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3369"/>
                </a:solidFill>
                <a:effectLst/>
                <a:uLnTx/>
                <a:uFillTx/>
                <a:latin typeface="+mj-lt"/>
              </a:rPr>
              <a:t>Computer-based assessment has become more encouraged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3369"/>
                </a:solidFill>
                <a:effectLst/>
                <a:uLnTx/>
                <a:uFillTx/>
                <a:latin typeface="+mj-lt"/>
              </a:rPr>
              <a:t>in most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2EE9C8-0134-48B2-AE88-6024FAE6284B}"/>
              </a:ext>
            </a:extLst>
          </p:cNvPr>
          <p:cNvSpPr/>
          <p:nvPr/>
        </p:nvSpPr>
        <p:spPr>
          <a:xfrm>
            <a:off x="6554406" y="4652829"/>
            <a:ext cx="47248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3369"/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  <a:t>Quality Education for Sustainable Development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12B4DB-57A9-4A2D-97A7-DFDD4012FD50}"/>
              </a:ext>
            </a:extLst>
          </p:cNvPr>
          <p:cNvSpPr txBox="1"/>
          <p:nvPr/>
        </p:nvSpPr>
        <p:spPr>
          <a:xfrm>
            <a:off x="6239573" y="5192986"/>
            <a:ext cx="5200366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>
                <a:solidFill>
                  <a:srgbClr val="113369"/>
                </a:solidFill>
                <a:latin typeface="+mj-lt"/>
              </a:rPr>
              <a:t>E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3369"/>
                </a:solidFill>
                <a:effectLst/>
                <a:uLnTx/>
                <a:uFillTx/>
                <a:latin typeface="+mj-lt"/>
              </a:rPr>
              <a:t>ducation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3369"/>
                </a:solidFill>
                <a:effectLst/>
                <a:uLnTx/>
                <a:uFillTx/>
                <a:latin typeface="+mj-lt"/>
              </a:rPr>
              <a:t> is one of the most powerful and proven vehicles for sustainable development. The aims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3369"/>
                </a:solidFill>
                <a:effectLst/>
                <a:uLnTx/>
                <a:uFillTx/>
                <a:latin typeface="+mj-lt"/>
              </a:rPr>
              <a:t>achieving universal access to a quality higher education is on a rising trend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113369"/>
              </a:solidFill>
              <a:effectLst/>
              <a:uLnTx/>
              <a:uFillTx/>
              <a:latin typeface="+mj-lt"/>
              <a:cs typeface="TH SarabunPSK" panose="020B0500040200020003" pitchFamily="34" charset="-34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B92110-8E90-4C72-A67D-B9CE88950EB8}"/>
              </a:ext>
            </a:extLst>
          </p:cNvPr>
          <p:cNvSpPr/>
          <p:nvPr/>
        </p:nvSpPr>
        <p:spPr>
          <a:xfrm>
            <a:off x="2873347" y="1839682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82DF1-56E8-4B48-B1C5-5173A266C34F}"/>
              </a:ext>
            </a:extLst>
          </p:cNvPr>
          <p:cNvSpPr/>
          <p:nvPr/>
        </p:nvSpPr>
        <p:spPr>
          <a:xfrm>
            <a:off x="1899458" y="2351641"/>
            <a:ext cx="2331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3369"/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  <a:t>New Normal Behavior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BB4527-5B51-423B-9405-D99DF66ADE27}"/>
              </a:ext>
            </a:extLst>
          </p:cNvPr>
          <p:cNvSpPr txBox="1"/>
          <p:nvPr/>
        </p:nvSpPr>
        <p:spPr>
          <a:xfrm>
            <a:off x="359806" y="1277737"/>
            <a:ext cx="4401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113369"/>
                </a:solidFill>
              </a:rPr>
              <a:t>The way to</a:t>
            </a:r>
            <a:r>
              <a:rPr lang="en-US" sz="1600" u="sng" dirty="0">
                <a:solidFill>
                  <a:srgbClr val="113369"/>
                </a:solidFill>
                <a:latin typeface="+mj-lt"/>
                <a:cs typeface="TH SarabunPSK" panose="020B0500040200020003" pitchFamily="34" charset="-34"/>
              </a:rPr>
              <a:t> d</a:t>
            </a:r>
            <a:r>
              <a:rPr kumimoji="0" lang="en-US" sz="1600" i="0" u="sng" strike="noStrike" kern="1200" cap="none" spc="0" normalizeH="0" baseline="0" noProof="0" dirty="0">
                <a:ln>
                  <a:noFill/>
                </a:ln>
                <a:solidFill>
                  <a:srgbClr val="113369"/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  <a:t>riving the </a:t>
            </a:r>
            <a:r>
              <a:rPr lang="en-US" sz="1600" u="sng" dirty="0">
                <a:solidFill>
                  <a:srgbClr val="113369"/>
                </a:solidFill>
                <a:latin typeface="+mj-lt"/>
                <a:cs typeface="TH SarabunPSK" panose="020B0500040200020003" pitchFamily="34" charset="-34"/>
              </a:rPr>
              <a:t>S</a:t>
            </a:r>
            <a:r>
              <a:rPr kumimoji="0" lang="en-US" sz="1600" i="0" u="sng" strike="noStrike" kern="1200" cap="none" spc="0" normalizeH="0" baseline="0" noProof="0" dirty="0">
                <a:ln>
                  <a:noFill/>
                </a:ln>
                <a:solidFill>
                  <a:srgbClr val="113369"/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  <a:t>mart Education</a:t>
            </a:r>
            <a:r>
              <a:rPr lang="en-US" sz="1600" u="sng" dirty="0">
                <a:solidFill>
                  <a:srgbClr val="113369"/>
                </a:solidFill>
              </a:rPr>
              <a:t> </a:t>
            </a:r>
            <a:endParaRPr lang="en-US" sz="1800" u="sng" dirty="0">
              <a:solidFill>
                <a:srgbClr val="1133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434649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1427</TotalTime>
  <Words>316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TH SarabunPSK</vt:lpstr>
      <vt:lpstr>Wingdings</vt:lpstr>
      <vt:lpstr>TIME Consult Theme Color V2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Treekun Kunchorn June</cp:lastModifiedBy>
  <cp:revision>76</cp:revision>
  <dcterms:created xsi:type="dcterms:W3CDTF">2020-05-19T10:17:02Z</dcterms:created>
  <dcterms:modified xsi:type="dcterms:W3CDTF">2022-03-09T04:27:56Z</dcterms:modified>
</cp:coreProperties>
</file>