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4678" r:id="rId5"/>
    <p:sldId id="273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492"/>
    <a:srgbClr val="002066"/>
    <a:srgbClr val="1574FD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EB60-71F8-4C79-824A-C4FEC48840FD}" v="137" dt="2022-04-20T04:48:1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57" autoAdjust="0"/>
  </p:normalViewPr>
  <p:slideViewPr>
    <p:cSldViewPr>
      <p:cViewPr varScale="1">
        <p:scale>
          <a:sx n="82" d="100"/>
          <a:sy n="82" d="100"/>
        </p:scale>
        <p:origin x="691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ach _" userId="a0ccf47630222e4f" providerId="LiveId" clId="{A33AA5A7-4CE2-4396-96E6-B974566C7D31}"/>
    <pc:docChg chg="undo custSel modSld">
      <pc:chgData name="Peach _" userId="a0ccf47630222e4f" providerId="LiveId" clId="{A33AA5A7-4CE2-4396-96E6-B974566C7D31}" dt="2022-04-20T05:20:50.578" v="29" actId="20577"/>
      <pc:docMkLst>
        <pc:docMk/>
      </pc:docMkLst>
      <pc:sldChg chg="modSp mod">
        <pc:chgData name="Peach _" userId="a0ccf47630222e4f" providerId="LiveId" clId="{A33AA5A7-4CE2-4396-96E6-B974566C7D31}" dt="2022-04-20T05:17:58.913" v="24" actId="20577"/>
        <pc:sldMkLst>
          <pc:docMk/>
          <pc:sldMk cId="4257434649" sldId="273"/>
        </pc:sldMkLst>
        <pc:spChg chg="mod">
          <ac:chgData name="Peach _" userId="a0ccf47630222e4f" providerId="LiveId" clId="{A33AA5A7-4CE2-4396-96E6-B974566C7D31}" dt="2022-04-20T05:17:55.628" v="23" actId="20577"/>
          <ac:spMkLst>
            <pc:docMk/>
            <pc:sldMk cId="4257434649" sldId="273"/>
            <ac:spMk id="20" creationId="{5387ECE6-AE1F-445C-B41C-F00D688EAD81}"/>
          </ac:spMkLst>
        </pc:spChg>
        <pc:spChg chg="mod">
          <ac:chgData name="Peach _" userId="a0ccf47630222e4f" providerId="LiveId" clId="{A33AA5A7-4CE2-4396-96E6-B974566C7D31}" dt="2022-04-20T05:17:58.913" v="24" actId="20577"/>
          <ac:spMkLst>
            <pc:docMk/>
            <pc:sldMk cId="4257434649" sldId="273"/>
            <ac:spMk id="49" creationId="{CAB4E943-9E0C-44BB-A756-EF5E41C8C916}"/>
          </ac:spMkLst>
        </pc:spChg>
      </pc:sldChg>
      <pc:sldChg chg="modSp mod">
        <pc:chgData name="Peach _" userId="a0ccf47630222e4f" providerId="LiveId" clId="{A33AA5A7-4CE2-4396-96E6-B974566C7D31}" dt="2022-04-20T05:20:50.578" v="29" actId="20577"/>
        <pc:sldMkLst>
          <pc:docMk/>
          <pc:sldMk cId="531357671" sldId="4678"/>
        </pc:sldMkLst>
        <pc:spChg chg="mod">
          <ac:chgData name="Peach _" userId="a0ccf47630222e4f" providerId="LiveId" clId="{A33AA5A7-4CE2-4396-96E6-B974566C7D31}" dt="2022-04-20T05:20:50.578" v="29" actId="20577"/>
          <ac:spMkLst>
            <pc:docMk/>
            <pc:sldMk cId="531357671" sldId="4678"/>
            <ac:spMk id="13" creationId="{6003E6AC-6850-4EAF-8DF6-A99AE37A760C}"/>
          </ac:spMkLst>
        </pc:spChg>
        <pc:spChg chg="mod">
          <ac:chgData name="Peach _" userId="a0ccf47630222e4f" providerId="LiveId" clId="{A33AA5A7-4CE2-4396-96E6-B974566C7D31}" dt="2022-04-20T05:17:04.613" v="22" actId="404"/>
          <ac:spMkLst>
            <pc:docMk/>
            <pc:sldMk cId="531357671" sldId="4678"/>
            <ac:spMk id="66" creationId="{1A863995-ADB9-4112-9460-66C8C8936D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03E6AC-6850-4EAF-8DF6-A99AE37A760C}"/>
              </a:ext>
            </a:extLst>
          </p:cNvPr>
          <p:cNvSpPr txBox="1"/>
          <p:nvPr/>
        </p:nvSpPr>
        <p:spPr>
          <a:xfrm>
            <a:off x="566213" y="163361"/>
            <a:ext cx="73966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</a:t>
            </a:r>
            <a:br>
              <a:rPr lang="en-US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เพื่อลดผลกระทบการแพร่ระบาดของโรคติดเชื้อไวรัสโค</a:t>
            </a:r>
            <a:r>
              <a:rPr lang="th-TH" b="1" dirty="0" err="1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 2019</a:t>
            </a:r>
          </a:p>
        </p:txBody>
      </p:sp>
      <p:sp>
        <p:nvSpPr>
          <p:cNvPr id="62" name="Google Shape;443;p12">
            <a:extLst>
              <a:ext uri="{FF2B5EF4-FFF2-40B4-BE49-F238E27FC236}">
                <a16:creationId xmlns:a16="http://schemas.microsoft.com/office/drawing/2014/main" id="{52DDD049-354C-4B5F-BD50-8194435B2D5A}"/>
              </a:ext>
            </a:extLst>
          </p:cNvPr>
          <p:cNvSpPr/>
          <p:nvPr/>
        </p:nvSpPr>
        <p:spPr>
          <a:xfrm>
            <a:off x="4410661" y="3051168"/>
            <a:ext cx="2482906" cy="3267273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3" name="Google Shape;444;p12">
            <a:extLst>
              <a:ext uri="{FF2B5EF4-FFF2-40B4-BE49-F238E27FC236}">
                <a16:creationId xmlns:a16="http://schemas.microsoft.com/office/drawing/2014/main" id="{5BA368C4-CC66-4E99-BBED-ABD8E2FE8CE8}"/>
              </a:ext>
            </a:extLst>
          </p:cNvPr>
          <p:cNvSpPr/>
          <p:nvPr/>
        </p:nvSpPr>
        <p:spPr>
          <a:xfrm>
            <a:off x="5052306" y="3179723"/>
            <a:ext cx="3254941" cy="248962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4" name="Google Shape;445;p12">
            <a:extLst>
              <a:ext uri="{FF2B5EF4-FFF2-40B4-BE49-F238E27FC236}">
                <a16:creationId xmlns:a16="http://schemas.microsoft.com/office/drawing/2014/main" id="{8D4FC53C-CEE6-4A11-A767-A2308AA5B3CC}"/>
              </a:ext>
            </a:extLst>
          </p:cNvPr>
          <p:cNvSpPr/>
          <p:nvPr/>
        </p:nvSpPr>
        <p:spPr>
          <a:xfrm>
            <a:off x="5170399" y="1752982"/>
            <a:ext cx="2489633" cy="3267273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5" name="Google Shape;446;p12">
            <a:extLst>
              <a:ext uri="{FF2B5EF4-FFF2-40B4-BE49-F238E27FC236}">
                <a16:creationId xmlns:a16="http://schemas.microsoft.com/office/drawing/2014/main" id="{85B8FAFA-8114-4542-A3BF-5B5C4900C445}"/>
              </a:ext>
            </a:extLst>
          </p:cNvPr>
          <p:cNvSpPr/>
          <p:nvPr/>
        </p:nvSpPr>
        <p:spPr>
          <a:xfrm>
            <a:off x="3751007" y="2412135"/>
            <a:ext cx="3258713" cy="2489926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447;p12">
            <a:extLst>
              <a:ext uri="{FF2B5EF4-FFF2-40B4-BE49-F238E27FC236}">
                <a16:creationId xmlns:a16="http://schemas.microsoft.com/office/drawing/2014/main" id="{1A863995-ADB9-4112-9460-66C8C8936D15}"/>
              </a:ext>
            </a:extLst>
          </p:cNvPr>
          <p:cNvSpPr/>
          <p:nvPr/>
        </p:nvSpPr>
        <p:spPr>
          <a:xfrm>
            <a:off x="5051265" y="3051168"/>
            <a:ext cx="1958454" cy="1979375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FBFBF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มาตรการสนับสนุนการใช้บริการด้านโทรคมนาคม</a:t>
            </a:r>
          </a:p>
        </p:txBody>
      </p:sp>
      <p:sp>
        <p:nvSpPr>
          <p:cNvPr id="75" name="Google Shape;456;p12">
            <a:extLst>
              <a:ext uri="{FF2B5EF4-FFF2-40B4-BE49-F238E27FC236}">
                <a16:creationId xmlns:a16="http://schemas.microsoft.com/office/drawing/2014/main" id="{03FED35C-C65E-4C04-8525-557E26D05D10}"/>
              </a:ext>
            </a:extLst>
          </p:cNvPr>
          <p:cNvSpPr txBox="1"/>
          <p:nvPr/>
        </p:nvSpPr>
        <p:spPr>
          <a:xfrm>
            <a:off x="1519665" y="1556362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79" name="Google Shape;460;p12">
            <a:extLst>
              <a:ext uri="{FF2B5EF4-FFF2-40B4-BE49-F238E27FC236}">
                <a16:creationId xmlns:a16="http://schemas.microsoft.com/office/drawing/2014/main" id="{09B7A877-8F6D-4A7E-8DEC-389D74BF841F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Google Shape;462;p12">
            <a:extLst>
              <a:ext uri="{FF2B5EF4-FFF2-40B4-BE49-F238E27FC236}">
                <a16:creationId xmlns:a16="http://schemas.microsoft.com/office/drawing/2014/main" id="{54A22258-7848-4075-B5C6-0257DDD55425}"/>
              </a:ext>
            </a:extLst>
          </p:cNvPr>
          <p:cNvSpPr/>
          <p:nvPr/>
        </p:nvSpPr>
        <p:spPr>
          <a:xfrm>
            <a:off x="503697" y="4588354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Google Shape;463;p12">
            <a:extLst>
              <a:ext uri="{FF2B5EF4-FFF2-40B4-BE49-F238E27FC236}">
                <a16:creationId xmlns:a16="http://schemas.microsoft.com/office/drawing/2014/main" id="{B340957C-26AB-4070-B111-4819D03873F2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Google Shape;464;p12">
            <a:extLst>
              <a:ext uri="{FF2B5EF4-FFF2-40B4-BE49-F238E27FC236}">
                <a16:creationId xmlns:a16="http://schemas.microsoft.com/office/drawing/2014/main" id="{FD1BE6CE-70CB-4314-80D7-FBA7A754B805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1" name="Google Shape;456;p12">
            <a:extLst>
              <a:ext uri="{FF2B5EF4-FFF2-40B4-BE49-F238E27FC236}">
                <a16:creationId xmlns:a16="http://schemas.microsoft.com/office/drawing/2014/main" id="{4534A937-B89F-4171-9B31-043C1820FDB9}"/>
              </a:ext>
            </a:extLst>
          </p:cNvPr>
          <p:cNvSpPr txBox="1"/>
          <p:nvPr/>
        </p:nvSpPr>
        <p:spPr>
          <a:xfrm>
            <a:off x="1287189" y="4925001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93" name="Google Shape;456;p12">
            <a:extLst>
              <a:ext uri="{FF2B5EF4-FFF2-40B4-BE49-F238E27FC236}">
                <a16:creationId xmlns:a16="http://schemas.microsoft.com/office/drawing/2014/main" id="{1612CDEF-E6BF-4994-8029-9806510E03C6}"/>
              </a:ext>
            </a:extLst>
          </p:cNvPr>
          <p:cNvSpPr txBox="1"/>
          <p:nvPr/>
        </p:nvSpPr>
        <p:spPr>
          <a:xfrm>
            <a:off x="8322224" y="1525171"/>
            <a:ext cx="265057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</a:t>
            </a:r>
            <a:b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การออกประกาศ กสทช. เรื่อง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94" name="Google Shape;456;p12">
            <a:extLst>
              <a:ext uri="{FF2B5EF4-FFF2-40B4-BE49-F238E27FC236}">
                <a16:creationId xmlns:a16="http://schemas.microsoft.com/office/drawing/2014/main" id="{1683A39D-583E-426F-B0BE-53B9A7453C56}"/>
              </a:ext>
            </a:extLst>
          </p:cNvPr>
          <p:cNvSpPr txBox="1"/>
          <p:nvPr/>
        </p:nvSpPr>
        <p:spPr>
          <a:xfrm>
            <a:off x="8453223" y="4925001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“ไวรัส โค</a:t>
            </a:r>
            <a:r>
              <a:rPr lang="th-TH" sz="2000" b="1" i="0" u="none" strike="noStrike" cap="none" dirty="0" err="1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โร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น่า”สายพันธุ์ใหม่ 2019</a:t>
            </a:r>
          </a:p>
        </p:txBody>
      </p:sp>
      <p:pic>
        <p:nvPicPr>
          <p:cNvPr id="96" name="Google Shape;720;p19" descr="Coins">
            <a:extLst>
              <a:ext uri="{FF2B5EF4-FFF2-40B4-BE49-F238E27FC236}">
                <a16:creationId xmlns:a16="http://schemas.microsoft.com/office/drawing/2014/main" id="{7A92C1A7-2E8C-4D8F-BA7E-16C446E148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9776" y="2378426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729;p19" descr="Wireless router">
            <a:extLst>
              <a:ext uri="{FF2B5EF4-FFF2-40B4-BE49-F238E27FC236}">
                <a16:creationId xmlns:a16="http://schemas.microsoft.com/office/drawing/2014/main" id="{10B4F5AC-CE6C-4937-85A3-E6F1F6602B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974" y="2860894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03;p13" descr="A close up of a logo&#10;&#10;Description automatically generated">
            <a:extLst>
              <a:ext uri="{FF2B5EF4-FFF2-40B4-BE49-F238E27FC236}">
                <a16:creationId xmlns:a16="http://schemas.microsoft.com/office/drawing/2014/main" id="{A2142C53-AD55-4665-B1BC-9C613D3811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835" y="5220817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490;p13" descr="Target free icon">
            <a:extLst>
              <a:ext uri="{FF2B5EF4-FFF2-40B4-BE49-F238E27FC236}">
                <a16:creationId xmlns:a16="http://schemas.microsoft.com/office/drawing/2014/main" id="{CC8F60E4-7FFF-414C-8960-1182725C6F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7813" y="4547186"/>
            <a:ext cx="579631" cy="579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387ECE6-AE1F-445C-B41C-F00D688EAD81}"/>
              </a:ext>
            </a:extLst>
          </p:cNvPr>
          <p:cNvSpPr txBox="1"/>
          <p:nvPr/>
        </p:nvSpPr>
        <p:spPr>
          <a:xfrm>
            <a:off x="573315" y="372890"/>
            <a:ext cx="10000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Key Factors Driving the Smart Education</a:t>
            </a:r>
            <a:endParaRPr lang="en-US" sz="2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0AD4FA-FDC2-4CE8-A989-D225C4FC900F}"/>
              </a:ext>
            </a:extLst>
          </p:cNvPr>
          <p:cNvSpPr/>
          <p:nvPr/>
        </p:nvSpPr>
        <p:spPr>
          <a:xfrm>
            <a:off x="2775381" y="2860771"/>
            <a:ext cx="6468910" cy="3234456"/>
          </a:xfrm>
          <a:custGeom>
            <a:avLst/>
            <a:gdLst>
              <a:gd name="connsiteX0" fmla="*/ 3234455 w 6468910"/>
              <a:gd name="connsiteY0" fmla="*/ 0 h 3234456"/>
              <a:gd name="connsiteX1" fmla="*/ 6468910 w 6468910"/>
              <a:gd name="connsiteY1" fmla="*/ 3234455 h 3234456"/>
              <a:gd name="connsiteX2" fmla="*/ 6468910 w 6468910"/>
              <a:gd name="connsiteY2" fmla="*/ 3234456 h 3234456"/>
              <a:gd name="connsiteX3" fmla="*/ 5296549 w 6468910"/>
              <a:gd name="connsiteY3" fmla="*/ 3234456 h 3234456"/>
              <a:gd name="connsiteX4" fmla="*/ 3234456 w 6468910"/>
              <a:gd name="connsiteY4" fmla="*/ 1172363 h 3234456"/>
              <a:gd name="connsiteX5" fmla="*/ 1172363 w 6468910"/>
              <a:gd name="connsiteY5" fmla="*/ 3234456 h 3234456"/>
              <a:gd name="connsiteX6" fmla="*/ 0 w 6468910"/>
              <a:gd name="connsiteY6" fmla="*/ 3234456 h 3234456"/>
              <a:gd name="connsiteX7" fmla="*/ 0 w 6468910"/>
              <a:gd name="connsiteY7" fmla="*/ 3234455 h 3234456"/>
              <a:gd name="connsiteX8" fmla="*/ 3234455 w 6468910"/>
              <a:gd name="connsiteY8" fmla="*/ 0 h 323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8910" h="3234456">
                <a:moveTo>
                  <a:pt x="3234455" y="0"/>
                </a:moveTo>
                <a:cubicBezTo>
                  <a:pt x="5020795" y="0"/>
                  <a:pt x="6468910" y="1448115"/>
                  <a:pt x="6468910" y="3234455"/>
                </a:cubicBezTo>
                <a:lnTo>
                  <a:pt x="6468910" y="3234456"/>
                </a:lnTo>
                <a:lnTo>
                  <a:pt x="5296549" y="3234456"/>
                </a:lnTo>
                <a:cubicBezTo>
                  <a:pt x="5296549" y="2095593"/>
                  <a:pt x="4373319" y="1172363"/>
                  <a:pt x="3234456" y="1172363"/>
                </a:cubicBezTo>
                <a:cubicBezTo>
                  <a:pt x="2095593" y="1172363"/>
                  <a:pt x="1172363" y="2095593"/>
                  <a:pt x="1172363" y="3234456"/>
                </a:cubicBezTo>
                <a:lnTo>
                  <a:pt x="0" y="3234456"/>
                </a:lnTo>
                <a:lnTo>
                  <a:pt x="0" y="3234455"/>
                </a:lnTo>
                <a:cubicBezTo>
                  <a:pt x="0" y="1448115"/>
                  <a:pt x="1448115" y="0"/>
                  <a:pt x="3234455" y="0"/>
                </a:cubicBezTo>
                <a:close/>
              </a:path>
            </a:pathLst>
          </a:custGeom>
          <a:solidFill>
            <a:srgbClr val="FFFFFF">
              <a:lumMod val="85000"/>
              <a:alpha val="2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9CD340B-D352-4C8F-8E98-8912AD92696D}"/>
              </a:ext>
            </a:extLst>
          </p:cNvPr>
          <p:cNvSpPr>
            <a:spLocks/>
          </p:cNvSpPr>
          <p:nvPr/>
        </p:nvSpPr>
        <p:spPr bwMode="auto">
          <a:xfrm>
            <a:off x="6009837" y="3091677"/>
            <a:ext cx="1500188" cy="1573213"/>
          </a:xfrm>
          <a:custGeom>
            <a:avLst/>
            <a:gdLst>
              <a:gd name="T0" fmla="*/ 0 w 2407"/>
              <a:gd name="T1" fmla="*/ 0 h 2520"/>
              <a:gd name="T2" fmla="*/ 2407 w 2407"/>
              <a:gd name="T3" fmla="*/ 644 h 2520"/>
              <a:gd name="T4" fmla="*/ 1324 w 2407"/>
              <a:gd name="T5" fmla="*/ 2520 h 2520"/>
              <a:gd name="T6" fmla="*/ 0 w 2407"/>
              <a:gd name="T7" fmla="*/ 2166 h 2520"/>
              <a:gd name="T8" fmla="*/ 0 w 2407"/>
              <a:gd name="T9" fmla="*/ 0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7" h="2520">
                <a:moveTo>
                  <a:pt x="0" y="0"/>
                </a:moveTo>
                <a:cubicBezTo>
                  <a:pt x="845" y="0"/>
                  <a:pt x="1676" y="222"/>
                  <a:pt x="2407" y="644"/>
                </a:cubicBezTo>
                <a:lnTo>
                  <a:pt x="1324" y="2520"/>
                </a:lnTo>
                <a:cubicBezTo>
                  <a:pt x="922" y="2288"/>
                  <a:pt x="465" y="2166"/>
                  <a:pt x="0" y="2166"/>
                </a:cubicBezTo>
                <a:lnTo>
                  <a:pt x="0" y="0"/>
                </a:lnTo>
                <a:close/>
              </a:path>
            </a:pathLst>
          </a:custGeom>
          <a:solidFill>
            <a:srgbClr val="2174E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0552F45-19C8-443F-AFAE-82723C135712}"/>
              </a:ext>
            </a:extLst>
          </p:cNvPr>
          <p:cNvSpPr>
            <a:spLocks/>
          </p:cNvSpPr>
          <p:nvPr/>
        </p:nvSpPr>
        <p:spPr bwMode="auto">
          <a:xfrm>
            <a:off x="6835337" y="3493315"/>
            <a:ext cx="1771650" cy="1776413"/>
          </a:xfrm>
          <a:custGeom>
            <a:avLst/>
            <a:gdLst>
              <a:gd name="T0" fmla="*/ 1083 w 2845"/>
              <a:gd name="T1" fmla="*/ 0 h 2845"/>
              <a:gd name="T2" fmla="*/ 2845 w 2845"/>
              <a:gd name="T3" fmla="*/ 1762 h 2845"/>
              <a:gd name="T4" fmla="*/ 969 w 2845"/>
              <a:gd name="T5" fmla="*/ 2845 h 2845"/>
              <a:gd name="T6" fmla="*/ 0 w 2845"/>
              <a:gd name="T7" fmla="*/ 1876 h 2845"/>
              <a:gd name="T8" fmla="*/ 1083 w 2845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1083" y="0"/>
                </a:moveTo>
                <a:cubicBezTo>
                  <a:pt x="1815" y="423"/>
                  <a:pt x="2423" y="1031"/>
                  <a:pt x="2845" y="1762"/>
                </a:cubicBezTo>
                <a:lnTo>
                  <a:pt x="969" y="2845"/>
                </a:lnTo>
                <a:cubicBezTo>
                  <a:pt x="737" y="2443"/>
                  <a:pt x="403" y="2109"/>
                  <a:pt x="0" y="1876"/>
                </a:cubicBezTo>
                <a:lnTo>
                  <a:pt x="1083" y="0"/>
                </a:lnTo>
                <a:close/>
              </a:path>
            </a:pathLst>
          </a:custGeom>
          <a:solidFill>
            <a:srgbClr val="1574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04EA0A3-C02E-4293-B4F8-A834F275781C}"/>
              </a:ext>
            </a:extLst>
          </p:cNvPr>
          <p:cNvSpPr>
            <a:spLocks/>
          </p:cNvSpPr>
          <p:nvPr/>
        </p:nvSpPr>
        <p:spPr bwMode="auto">
          <a:xfrm>
            <a:off x="7438587" y="4593452"/>
            <a:ext cx="1570038" cy="1501775"/>
          </a:xfrm>
          <a:custGeom>
            <a:avLst/>
            <a:gdLst>
              <a:gd name="T0" fmla="*/ 1876 w 2521"/>
              <a:gd name="T1" fmla="*/ 0 h 2407"/>
              <a:gd name="T2" fmla="*/ 2521 w 2521"/>
              <a:gd name="T3" fmla="*/ 2407 h 2407"/>
              <a:gd name="T4" fmla="*/ 355 w 2521"/>
              <a:gd name="T5" fmla="*/ 2407 h 2407"/>
              <a:gd name="T6" fmla="*/ 0 w 2521"/>
              <a:gd name="T7" fmla="*/ 1083 h 2407"/>
              <a:gd name="T8" fmla="*/ 1876 w 2521"/>
              <a:gd name="T9" fmla="*/ 0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1876" y="0"/>
                </a:moveTo>
                <a:cubicBezTo>
                  <a:pt x="2299" y="732"/>
                  <a:pt x="2521" y="1562"/>
                  <a:pt x="2521" y="2407"/>
                </a:cubicBezTo>
                <a:lnTo>
                  <a:pt x="355" y="2407"/>
                </a:lnTo>
                <a:cubicBezTo>
                  <a:pt x="355" y="1942"/>
                  <a:pt x="233" y="1486"/>
                  <a:pt x="0" y="1083"/>
                </a:cubicBezTo>
                <a:lnTo>
                  <a:pt x="18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2E766255-1597-46FD-86D3-F45C9ED71A40}"/>
              </a:ext>
            </a:extLst>
          </p:cNvPr>
          <p:cNvSpPr>
            <a:spLocks/>
          </p:cNvSpPr>
          <p:nvPr/>
        </p:nvSpPr>
        <p:spPr bwMode="auto">
          <a:xfrm>
            <a:off x="3011049" y="4593452"/>
            <a:ext cx="1571625" cy="1501775"/>
          </a:xfrm>
          <a:custGeom>
            <a:avLst/>
            <a:gdLst>
              <a:gd name="T0" fmla="*/ 0 w 2521"/>
              <a:gd name="T1" fmla="*/ 2407 h 2407"/>
              <a:gd name="T2" fmla="*/ 645 w 2521"/>
              <a:gd name="T3" fmla="*/ 0 h 2407"/>
              <a:gd name="T4" fmla="*/ 2521 w 2521"/>
              <a:gd name="T5" fmla="*/ 1083 h 2407"/>
              <a:gd name="T6" fmla="*/ 2166 w 2521"/>
              <a:gd name="T7" fmla="*/ 2407 h 2407"/>
              <a:gd name="T8" fmla="*/ 0 w 2521"/>
              <a:gd name="T9" fmla="*/ 2407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0" y="2407"/>
                </a:moveTo>
                <a:cubicBezTo>
                  <a:pt x="0" y="1562"/>
                  <a:pt x="222" y="732"/>
                  <a:pt x="645" y="0"/>
                </a:cubicBezTo>
                <a:lnTo>
                  <a:pt x="2521" y="1083"/>
                </a:lnTo>
                <a:cubicBezTo>
                  <a:pt x="2288" y="1486"/>
                  <a:pt x="2166" y="1942"/>
                  <a:pt x="2166" y="2407"/>
                </a:cubicBezTo>
                <a:lnTo>
                  <a:pt x="0" y="2407"/>
                </a:lnTo>
                <a:close/>
              </a:path>
            </a:pathLst>
          </a:custGeom>
          <a:solidFill>
            <a:srgbClr val="082D8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C362A767-B0A6-4FB6-B08D-094DEA270BDE}"/>
              </a:ext>
            </a:extLst>
          </p:cNvPr>
          <p:cNvSpPr>
            <a:spLocks/>
          </p:cNvSpPr>
          <p:nvPr/>
        </p:nvSpPr>
        <p:spPr bwMode="auto">
          <a:xfrm>
            <a:off x="3412687" y="3493315"/>
            <a:ext cx="1773238" cy="1776413"/>
          </a:xfrm>
          <a:custGeom>
            <a:avLst/>
            <a:gdLst>
              <a:gd name="T0" fmla="*/ 0 w 2845"/>
              <a:gd name="T1" fmla="*/ 1762 h 2845"/>
              <a:gd name="T2" fmla="*/ 1762 w 2845"/>
              <a:gd name="T3" fmla="*/ 0 h 2845"/>
              <a:gd name="T4" fmla="*/ 2845 w 2845"/>
              <a:gd name="T5" fmla="*/ 1876 h 2845"/>
              <a:gd name="T6" fmla="*/ 1876 w 2845"/>
              <a:gd name="T7" fmla="*/ 2845 h 2845"/>
              <a:gd name="T8" fmla="*/ 0 w 2845"/>
              <a:gd name="T9" fmla="*/ 1762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0" y="1762"/>
                </a:moveTo>
                <a:cubicBezTo>
                  <a:pt x="422" y="1031"/>
                  <a:pt x="1030" y="423"/>
                  <a:pt x="1762" y="0"/>
                </a:cubicBezTo>
                <a:lnTo>
                  <a:pt x="2845" y="1876"/>
                </a:lnTo>
                <a:cubicBezTo>
                  <a:pt x="2442" y="2109"/>
                  <a:pt x="2108" y="2443"/>
                  <a:pt x="1876" y="2845"/>
                </a:cubicBezTo>
                <a:lnTo>
                  <a:pt x="0" y="176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8C02D6B4-F61E-413F-A724-F62215AE69D0}"/>
              </a:ext>
            </a:extLst>
          </p:cNvPr>
          <p:cNvSpPr>
            <a:spLocks/>
          </p:cNvSpPr>
          <p:nvPr/>
        </p:nvSpPr>
        <p:spPr bwMode="auto">
          <a:xfrm>
            <a:off x="4511237" y="3091677"/>
            <a:ext cx="1498600" cy="1573213"/>
          </a:xfrm>
          <a:custGeom>
            <a:avLst/>
            <a:gdLst>
              <a:gd name="T0" fmla="*/ 0 w 2406"/>
              <a:gd name="T1" fmla="*/ 644 h 2520"/>
              <a:gd name="T2" fmla="*/ 2406 w 2406"/>
              <a:gd name="T3" fmla="*/ 0 h 2520"/>
              <a:gd name="T4" fmla="*/ 2406 w 2406"/>
              <a:gd name="T5" fmla="*/ 2166 h 2520"/>
              <a:gd name="T6" fmla="*/ 1083 w 2406"/>
              <a:gd name="T7" fmla="*/ 2520 h 2520"/>
              <a:gd name="T8" fmla="*/ 0 w 2406"/>
              <a:gd name="T9" fmla="*/ 644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6" h="2520">
                <a:moveTo>
                  <a:pt x="0" y="644"/>
                </a:moveTo>
                <a:cubicBezTo>
                  <a:pt x="731" y="222"/>
                  <a:pt x="1562" y="0"/>
                  <a:pt x="2406" y="0"/>
                </a:cubicBezTo>
                <a:lnTo>
                  <a:pt x="2406" y="2166"/>
                </a:lnTo>
                <a:cubicBezTo>
                  <a:pt x="1942" y="2166"/>
                  <a:pt x="1485" y="2288"/>
                  <a:pt x="1083" y="2520"/>
                </a:cubicBezTo>
                <a:lnTo>
                  <a:pt x="0" y="64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72D1A9-3801-46B1-BEDB-10ADE15839BD}"/>
              </a:ext>
            </a:extLst>
          </p:cNvPr>
          <p:cNvSpPr/>
          <p:nvPr/>
        </p:nvSpPr>
        <p:spPr>
          <a:xfrm>
            <a:off x="1353792" y="6031353"/>
            <a:ext cx="9312088" cy="127747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3FF884-D065-40DC-9BB1-D75402BDF3E4}"/>
              </a:ext>
            </a:extLst>
          </p:cNvPr>
          <p:cNvSpPr txBox="1"/>
          <p:nvPr/>
        </p:nvSpPr>
        <p:spPr>
          <a:xfrm>
            <a:off x="920654" y="3170289"/>
            <a:ext cx="2590293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Normal Behavior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CCC64F-800C-43F6-999A-B8F15E32874E}"/>
              </a:ext>
            </a:extLst>
          </p:cNvPr>
          <p:cNvSpPr txBox="1"/>
          <p:nvPr/>
        </p:nvSpPr>
        <p:spPr>
          <a:xfrm>
            <a:off x="678730" y="3450799"/>
            <a:ext cx="2332317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The COVID-19 pandemic has made a substantial impact on Thailand’s education industry and a new normal toward distant learning with a digital platform is expected to occur to promote a safe and touch-less society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E79F48-17C1-4545-929A-EA4EDE72A6ED}"/>
              </a:ext>
            </a:extLst>
          </p:cNvPr>
          <p:cNvSpPr txBox="1"/>
          <p:nvPr/>
        </p:nvSpPr>
        <p:spPr>
          <a:xfrm>
            <a:off x="9271145" y="3003761"/>
            <a:ext cx="2130124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thaiDist"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6"/>
                </a:solidFill>
                <a:effectLst/>
                <a:uLnTx/>
                <a:uFillTx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830AB7-9F8B-41B6-9389-0BA0EA1D93D5}"/>
              </a:ext>
            </a:extLst>
          </p:cNvPr>
          <p:cNvSpPr txBox="1"/>
          <p:nvPr/>
        </p:nvSpPr>
        <p:spPr>
          <a:xfrm>
            <a:off x="9212696" y="3797063"/>
            <a:ext cx="2437957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Education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is one of the most powerful and proven vehicles for sustainable development. The aims of achieving universal access to a quality higher education is on a rising trend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4E943-9E0C-44BB-A756-EF5E41C8C916}"/>
              </a:ext>
            </a:extLst>
          </p:cNvPr>
          <p:cNvSpPr/>
          <p:nvPr/>
        </p:nvSpPr>
        <p:spPr>
          <a:xfrm>
            <a:off x="4703029" y="4879007"/>
            <a:ext cx="2676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002060"/>
                </a:solidFill>
                <a:cs typeface="TH Sarabun New" panose="020B0500040200020003" pitchFamily="34" charset="-34"/>
              </a:rPr>
              <a:t>Key Factors </a:t>
            </a:r>
            <a:br>
              <a:rPr lang="en-US" sz="2000" b="1" dirty="0">
                <a:solidFill>
                  <a:srgbClr val="002060"/>
                </a:solidFill>
                <a:cs typeface="TH Sarabun New" panose="020B0500040200020003" pitchFamily="34" charset="-34"/>
              </a:rPr>
            </a:br>
            <a:r>
              <a:rPr lang="en-US" sz="2000" b="1" dirty="0">
                <a:solidFill>
                  <a:srgbClr val="002060"/>
                </a:solidFill>
                <a:cs typeface="TH Sarabun New" panose="020B0500040200020003" pitchFamily="34" charset="-34"/>
              </a:rPr>
              <a:t>Driving the Smart 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AB814-5EF2-4789-96F0-B66BC6BA63E3}"/>
              </a:ext>
            </a:extLst>
          </p:cNvPr>
          <p:cNvSpPr txBox="1"/>
          <p:nvPr/>
        </p:nvSpPr>
        <p:spPr>
          <a:xfrm>
            <a:off x="2370447" y="1236933"/>
            <a:ext cx="301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Types of Learning Tools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5BB160-A77D-4CC4-BB8D-2E936A7EF9B5}"/>
              </a:ext>
            </a:extLst>
          </p:cNvPr>
          <p:cNvSpPr/>
          <p:nvPr/>
        </p:nvSpPr>
        <p:spPr>
          <a:xfrm>
            <a:off x="540648" y="3135277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F0C26E-375E-4374-AA19-B6FF622679D8}"/>
              </a:ext>
            </a:extLst>
          </p:cNvPr>
          <p:cNvSpPr/>
          <p:nvPr/>
        </p:nvSpPr>
        <p:spPr>
          <a:xfrm>
            <a:off x="2057400" y="1394554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45D2-9DDB-45B6-B2D2-B3CFB13E0724}"/>
              </a:ext>
            </a:extLst>
          </p:cNvPr>
          <p:cNvSpPr/>
          <p:nvPr/>
        </p:nvSpPr>
        <p:spPr>
          <a:xfrm>
            <a:off x="8811058" y="3211155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36815-62DE-4F2D-BA53-740A0D900156}"/>
              </a:ext>
            </a:extLst>
          </p:cNvPr>
          <p:cNvSpPr txBox="1"/>
          <p:nvPr/>
        </p:nvSpPr>
        <p:spPr>
          <a:xfrm>
            <a:off x="2419252" y="1652875"/>
            <a:ext cx="296753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An opportunity for developing new types of learning tools such as smart school, smart classroom, AR/VR learning, and remote classroom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585340-55FC-43E8-9D55-CEEF8CA81FD2}"/>
              </a:ext>
            </a:extLst>
          </p:cNvPr>
          <p:cNvSpPr txBox="1"/>
          <p:nvPr/>
        </p:nvSpPr>
        <p:spPr>
          <a:xfrm>
            <a:off x="6980545" y="1219200"/>
            <a:ext cx="442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24420C-C9E1-4037-B779-FD311E0F8A17}"/>
              </a:ext>
            </a:extLst>
          </p:cNvPr>
          <p:cNvSpPr/>
          <p:nvPr/>
        </p:nvSpPr>
        <p:spPr>
          <a:xfrm>
            <a:off x="6667500" y="1376821"/>
            <a:ext cx="266959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8925EF-061D-4D7B-823B-72024B9CC67F}"/>
              </a:ext>
            </a:extLst>
          </p:cNvPr>
          <p:cNvSpPr txBox="1"/>
          <p:nvPr/>
        </p:nvSpPr>
        <p:spPr>
          <a:xfrm>
            <a:off x="7029352" y="1719149"/>
            <a:ext cx="4253856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Computer-based assessment has become more encouraged in most parts of the world, which saves a lot of time and effort. The Student also appreciate new patterns of evaluation, as they guarantee them fool-proof results</a:t>
            </a:r>
          </a:p>
        </p:txBody>
      </p:sp>
      <p:pic>
        <p:nvPicPr>
          <p:cNvPr id="63" name="Google Shape;488;p13" descr="Logistics free icon">
            <a:extLst>
              <a:ext uri="{FF2B5EF4-FFF2-40B4-BE49-F238E27FC236}">
                <a16:creationId xmlns:a16="http://schemas.microsoft.com/office/drawing/2014/main" id="{021DD3F8-881E-48A1-821E-C7C4F73F64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4806" y="5274887"/>
            <a:ext cx="478971" cy="4789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61;p15">
            <a:extLst>
              <a:ext uri="{FF2B5EF4-FFF2-40B4-BE49-F238E27FC236}">
                <a16:creationId xmlns:a16="http://schemas.microsoft.com/office/drawing/2014/main" id="{79145593-DD14-435D-95C6-E619FC319EE5}"/>
              </a:ext>
            </a:extLst>
          </p:cNvPr>
          <p:cNvSpPr/>
          <p:nvPr/>
        </p:nvSpPr>
        <p:spPr>
          <a:xfrm>
            <a:off x="2672040" y="4916683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01</a:t>
            </a:r>
            <a:endParaRPr sz="1600" b="1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561;p15">
            <a:extLst>
              <a:ext uri="{FF2B5EF4-FFF2-40B4-BE49-F238E27FC236}">
                <a16:creationId xmlns:a16="http://schemas.microsoft.com/office/drawing/2014/main" id="{158A67A6-5347-4C95-85AB-B11E90EAEB13}"/>
              </a:ext>
            </a:extLst>
          </p:cNvPr>
          <p:cNvSpPr/>
          <p:nvPr/>
        </p:nvSpPr>
        <p:spPr>
          <a:xfrm>
            <a:off x="4258388" y="299229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02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7" name="Google Shape;561;p15">
            <a:extLst>
              <a:ext uri="{FF2B5EF4-FFF2-40B4-BE49-F238E27FC236}">
                <a16:creationId xmlns:a16="http://schemas.microsoft.com/office/drawing/2014/main" id="{5EBED60F-7D9B-47C5-8A57-9088B5363AA0}"/>
              </a:ext>
            </a:extLst>
          </p:cNvPr>
          <p:cNvSpPr/>
          <p:nvPr/>
        </p:nvSpPr>
        <p:spPr>
          <a:xfrm>
            <a:off x="7118372" y="302266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03</a:t>
            </a:r>
            <a:endParaRPr sz="18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8" name="Google Shape;561;p15">
            <a:extLst>
              <a:ext uri="{FF2B5EF4-FFF2-40B4-BE49-F238E27FC236}">
                <a16:creationId xmlns:a16="http://schemas.microsoft.com/office/drawing/2014/main" id="{E968E091-7F97-4C3C-B0E6-89B051761AA5}"/>
              </a:ext>
            </a:extLst>
          </p:cNvPr>
          <p:cNvSpPr/>
          <p:nvPr/>
        </p:nvSpPr>
        <p:spPr>
          <a:xfrm>
            <a:off x="8542346" y="4939015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04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69" name="Google Shape;658;p17" descr="A close up of a logo&#10;&#10;Description automatically generated">
            <a:extLst>
              <a:ext uri="{FF2B5EF4-FFF2-40B4-BE49-F238E27FC236}">
                <a16:creationId xmlns:a16="http://schemas.microsoft.com/office/drawing/2014/main" id="{99840B77-F923-4550-857A-674B4861A7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3541" y="3757507"/>
            <a:ext cx="601452" cy="65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840;p23" descr="A close up of a logo&#10;&#10;Description automatically generated">
            <a:extLst>
              <a:ext uri="{FF2B5EF4-FFF2-40B4-BE49-F238E27FC236}">
                <a16:creationId xmlns:a16="http://schemas.microsoft.com/office/drawing/2014/main" id="{AF56BB91-F971-4768-939F-6E2A0CC28F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11" y="5214556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889;p24" descr="A close up of a logo&#10;&#10;Description automatically generated">
            <a:extLst>
              <a:ext uri="{FF2B5EF4-FFF2-40B4-BE49-F238E27FC236}">
                <a16:creationId xmlns:a16="http://schemas.microsoft.com/office/drawing/2014/main" id="{94F56388-C266-40CF-8755-DE711EA1E28F}"/>
              </a:ext>
            </a:extLst>
          </p:cNvPr>
          <p:cNvPicPr preferRelativeResize="0"/>
          <p:nvPr/>
        </p:nvPicPr>
        <p:blipFill rotWithShape="1">
          <a:blip r:embed="rId5">
            <a:alphaModFix/>
            <a:lum bright="70000" contrast="-70000"/>
          </a:blip>
          <a:srcRect/>
          <a:stretch/>
        </p:blipFill>
        <p:spPr>
          <a:xfrm>
            <a:off x="6841632" y="3824139"/>
            <a:ext cx="537790" cy="537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DC2CEB88F4F20749848A93365B1EE051" ma:contentTypeVersion="2" ma:contentTypeDescription="สร้างเอกสารใหม่" ma:contentTypeScope="" ma:versionID="cbf48f226f8285816cfd54a1b9205c46">
  <xsd:schema xmlns:xsd="http://www.w3.org/2001/XMLSchema" xmlns:xs="http://www.w3.org/2001/XMLSchema" xmlns:p="http://schemas.microsoft.com/office/2006/metadata/properties" xmlns:ns3="88ead8f7-33c9-4bf5-99f6-32948314e392" targetNamespace="http://schemas.microsoft.com/office/2006/metadata/properties" ma:root="true" ma:fieldsID="844e5e7ebfc0cafa61e4e9f8a08af020" ns3:_="">
    <xsd:import namespace="88ead8f7-33c9-4bf5-99f6-32948314e3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ad8f7-33c9-4bf5-99f6-32948314e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DA1BC-7ED0-4987-A70C-3FEAB8CED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ad8f7-33c9-4bf5-99f6-32948314e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C5B7F-525E-4123-98BE-F34338641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B0064-0B7F-444B-81D8-09B5A358E554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88ead8f7-33c9-4bf5-99f6-32948314e39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102</TotalTime>
  <Words>309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Pitchayapak Pettes</cp:lastModifiedBy>
  <cp:revision>2</cp:revision>
  <dcterms:created xsi:type="dcterms:W3CDTF">2020-05-19T10:17:02Z</dcterms:created>
  <dcterms:modified xsi:type="dcterms:W3CDTF">2022-04-20T05:20:55Z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0x010100DC2CEB88F4F20749848A93365B1EE051</vt:lpwstr>
  </property>
</Properties>
</file>