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handoutMasterIdLst>
    <p:handoutMasterId r:id="rId7"/>
  </p:handoutMasterIdLst>
  <p:sldIdLst>
    <p:sldId id="345" r:id="rId2"/>
    <p:sldId id="10892" r:id="rId3"/>
    <p:sldId id="10887" r:id="rId4"/>
    <p:sldId id="292" r:id="rId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6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B148FE-07A2-4DC5-9BF4-E042B588262A}" v="8" dt="2022-04-20T04:39:52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64" y="56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104"/>
    </p:cViewPr>
  </p:sorterViewPr>
  <p:notesViewPr>
    <p:cSldViewPr snapToGrid="0">
      <p:cViewPr varScale="1">
        <p:scale>
          <a:sx n="52" d="100"/>
          <a:sy n="52" d="100"/>
        </p:scale>
        <p:origin x="285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ritsawan Saejeang" userId="28461118-790e-42ef-b6a1-d77ddddd9e9f" providerId="ADAL" clId="{CDB88E58-3A7D-4E0C-BF13-2BE17F86582E}"/>
    <pc:docChg chg="modSld">
      <pc:chgData name="Tharitsawan Saejeang" userId="28461118-790e-42ef-b6a1-d77ddddd9e9f" providerId="ADAL" clId="{CDB88E58-3A7D-4E0C-BF13-2BE17F86582E}" dt="2022-04-20T06:01:33.698" v="14" actId="14100"/>
      <pc:docMkLst>
        <pc:docMk/>
      </pc:docMkLst>
      <pc:sldChg chg="modSp mod">
        <pc:chgData name="Tharitsawan Saejeang" userId="28461118-790e-42ef-b6a1-d77ddddd9e9f" providerId="ADAL" clId="{CDB88E58-3A7D-4E0C-BF13-2BE17F86582E}" dt="2022-04-20T06:01:16.398" v="7" actId="20577"/>
        <pc:sldMkLst>
          <pc:docMk/>
          <pc:sldMk cId="2314047089" sldId="292"/>
        </pc:sldMkLst>
        <pc:spChg chg="mod">
          <ac:chgData name="Tharitsawan Saejeang" userId="28461118-790e-42ef-b6a1-d77ddddd9e9f" providerId="ADAL" clId="{CDB88E58-3A7D-4E0C-BF13-2BE17F86582E}" dt="2022-04-20T06:01:16.398" v="7" actId="20577"/>
          <ac:spMkLst>
            <pc:docMk/>
            <pc:sldMk cId="2314047089" sldId="292"/>
            <ac:spMk id="19" creationId="{970B7339-6A0C-4B11-9D44-6FCD140A1561}"/>
          </ac:spMkLst>
        </pc:spChg>
      </pc:sldChg>
      <pc:sldChg chg="modSp mod">
        <pc:chgData name="Tharitsawan Saejeang" userId="28461118-790e-42ef-b6a1-d77ddddd9e9f" providerId="ADAL" clId="{CDB88E58-3A7D-4E0C-BF13-2BE17F86582E}" dt="2022-04-20T06:01:33.698" v="14" actId="14100"/>
        <pc:sldMkLst>
          <pc:docMk/>
          <pc:sldMk cId="1103654409" sldId="10887"/>
        </pc:sldMkLst>
        <pc:spChg chg="mod">
          <ac:chgData name="Tharitsawan Saejeang" userId="28461118-790e-42ef-b6a1-d77ddddd9e9f" providerId="ADAL" clId="{CDB88E58-3A7D-4E0C-BF13-2BE17F86582E}" dt="2022-04-20T06:01:33.698" v="14" actId="14100"/>
          <ac:spMkLst>
            <pc:docMk/>
            <pc:sldMk cId="1103654409" sldId="10887"/>
            <ac:spMk id="4" creationId="{F6B54285-732B-457F-BC78-11A3982B406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98AC48-005A-42F8-82BF-154AB83765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5678B-BACF-4630-9BA7-C957AE7B0C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3A78-094B-4F56-96D8-B5D1838AE94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937ED-89E6-4FB0-9572-C2756A5BF0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6861C-665E-4A67-82A1-395344C117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4840D-E3CE-4830-94DD-7CAC1017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62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F452B-3C68-4FC9-9D11-20C7F08028C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CDD8D-7076-4F2E-A373-17A0AEDE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6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27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1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A2AF107-4134-4BBE-8F2E-793F5AD8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8F1AA8-40B0-4909-8D47-7C88E2E18C09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554B45-1B74-463A-ABC4-471C359524EF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CEE50A-31BF-4507-9EB8-12A90B5897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4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Cover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577360-2D13-409E-801C-F56928BE4435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BF331FF-67EF-42B4-80F6-FE6CFADAE7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0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7A0343-3BC9-4B75-AE3B-D3E244C41505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5E12047-F984-456B-BF0D-B3BDEC3205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9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94941-E063-4542-9CAF-3B53DB13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315D-830E-4BB8-8B52-81546532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F27BA57-DF97-45A9-B6D8-C9A50E139FA2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6DCFD-442D-42B5-A072-72BC18CD5A72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460A7C2-7DE5-4B3F-84C2-6CE853073AC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6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78" r:id="rId4"/>
    <p:sldLayoutId id="214748367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  <p15:guide id="4" orient="horz" pos="696" userDrawn="1">
          <p15:clr>
            <a:srgbClr val="F26B43"/>
          </p15:clr>
        </p15:guide>
        <p15:guide id="5" pos="234" userDrawn="1">
          <p15:clr>
            <a:srgbClr val="F26B43"/>
          </p15:clr>
        </p15:guide>
        <p15:guide id="6" pos="74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F8D0F8-CC47-43E4-B1A4-4A21B2AA2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7">
            <a:extLst>
              <a:ext uri="{FF2B5EF4-FFF2-40B4-BE49-F238E27FC236}">
                <a16:creationId xmlns:a16="http://schemas.microsoft.com/office/drawing/2014/main" id="{3FC2C692-FC85-4F74-B6D5-F219CEB77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669" y="4762885"/>
            <a:ext cx="6942274" cy="865098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th-TH" sz="4000" b="1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การเพิ่มศักยภาพสนับสนุนการใช้บริการด้านโทรคมนาคมเพื่อลดผลกระทบการแพร่ระบาด</a:t>
            </a:r>
            <a:b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ของโรคติดเชื้อไวรัสโคโรนา 2019</a:t>
            </a:r>
            <a:endParaRPr lang="th-TH" sz="2800" dirty="0">
              <a:solidFill>
                <a:schemeClr val="accen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A0DE7A-8062-4B36-B355-7DD1BE696AD8}"/>
              </a:ext>
            </a:extLst>
          </p:cNvPr>
          <p:cNvSpPr/>
          <p:nvPr/>
        </p:nvSpPr>
        <p:spPr>
          <a:xfrm>
            <a:off x="492669" y="6055366"/>
            <a:ext cx="549447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39E2082-F2B0-4A07-A277-01B8163F5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2669" y="4376142"/>
            <a:ext cx="644400" cy="30802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937478-AA0F-44CA-A3C6-EF5D23AC849E}"/>
              </a:ext>
            </a:extLst>
          </p:cNvPr>
          <p:cNvCxnSpPr/>
          <p:nvPr/>
        </p:nvCxnSpPr>
        <p:spPr>
          <a:xfrm>
            <a:off x="1319983" y="4684169"/>
            <a:ext cx="45502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69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538B-4027-4D88-8F07-DECA37881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0339" y="138113"/>
            <a:ext cx="13749539" cy="782752"/>
          </a:xfrm>
        </p:spPr>
        <p:txBody>
          <a:bodyPr>
            <a:noAutofit/>
          </a:bodyPr>
          <a:lstStyle/>
          <a:p>
            <a:pPr algn="ctr"/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การเพิ่มศักยภาพสนับสนุนการใช้บริการด้านโทรคมนาคมเพื่อลดผลกระทบการแพร่ระบาด</a:t>
            </a:r>
            <a:b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ของโรคติดเชื้อไวรัสโคโรนา 2019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787EC1-40D2-4F9D-AAA2-80661A726A2A}"/>
              </a:ext>
            </a:extLst>
          </p:cNvPr>
          <p:cNvSpPr/>
          <p:nvPr/>
        </p:nvSpPr>
        <p:spPr>
          <a:xfrm>
            <a:off x="2379755" y="1666883"/>
            <a:ext cx="9243961" cy="829265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0F9539-F72D-48A1-A460-6389AEEA4FDC}"/>
              </a:ext>
            </a:extLst>
          </p:cNvPr>
          <p:cNvSpPr/>
          <p:nvPr/>
        </p:nvSpPr>
        <p:spPr>
          <a:xfrm>
            <a:off x="1815718" y="1666883"/>
            <a:ext cx="588230" cy="8292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AEC35C-9222-4942-9675-4F1D8AF7DCF3}"/>
              </a:ext>
            </a:extLst>
          </p:cNvPr>
          <p:cNvSpPr/>
          <p:nvPr/>
        </p:nvSpPr>
        <p:spPr>
          <a:xfrm>
            <a:off x="2379754" y="2643417"/>
            <a:ext cx="9243961" cy="871425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03934E-7F16-4308-AA82-91ABE4138ACE}"/>
              </a:ext>
            </a:extLst>
          </p:cNvPr>
          <p:cNvSpPr/>
          <p:nvPr/>
        </p:nvSpPr>
        <p:spPr>
          <a:xfrm>
            <a:off x="1810544" y="4842019"/>
            <a:ext cx="588230" cy="871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B4BB15E-6BF1-4D66-AB0E-B75F0FCC2C59}"/>
              </a:ext>
            </a:extLst>
          </p:cNvPr>
          <p:cNvGrpSpPr/>
          <p:nvPr/>
        </p:nvGrpSpPr>
        <p:grpSpPr>
          <a:xfrm>
            <a:off x="1816138" y="3720383"/>
            <a:ext cx="9807577" cy="871425"/>
            <a:chOff x="394961" y="3378488"/>
            <a:chExt cx="9460239" cy="13062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66C16B8-1590-4339-9E54-B5E5993BA932}"/>
                </a:ext>
              </a:extLst>
            </p:cNvPr>
            <p:cNvSpPr/>
            <p:nvPr/>
          </p:nvSpPr>
          <p:spPr>
            <a:xfrm>
              <a:off x="938616" y="3378488"/>
              <a:ext cx="8916584" cy="1306286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47A985A-2D51-49D8-AC72-EC1CE5DC15CE}"/>
                </a:ext>
              </a:extLst>
            </p:cNvPr>
            <p:cNvSpPr/>
            <p:nvPr/>
          </p:nvSpPr>
          <p:spPr>
            <a:xfrm>
              <a:off x="394961" y="3378488"/>
              <a:ext cx="567398" cy="13062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kern="0" dirty="0">
                  <a:solidFill>
                    <a:srgbClr val="FFFFFF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3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C531F3A3-D83D-4B8B-A9AE-CC9BC11FBE73}"/>
              </a:ext>
            </a:extLst>
          </p:cNvPr>
          <p:cNvSpPr/>
          <p:nvPr/>
        </p:nvSpPr>
        <p:spPr>
          <a:xfrm>
            <a:off x="2552850" y="1913858"/>
            <a:ext cx="85275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th-TH" sz="18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</a:t>
            </a:r>
            <a:r>
              <a:rPr lang="th-TH" sz="18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จัดให้มีอินเทอร์เน็ตบรอดแบนด์เคลื่อนที่ฟรี 10 </a:t>
            </a:r>
            <a:r>
              <a:rPr lang="en-US" sz="18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GB </a:t>
            </a:r>
            <a:r>
              <a:rPr lang="th-TH" sz="18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และปรับเพิ่มความเร็วอินเทอร์เน็ตบรอดแบนด์ประจำที่เป็น 100 </a:t>
            </a:r>
            <a:r>
              <a:rPr lang="en-US" sz="18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Mbps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A139EC-FEFA-43A5-BE39-3ABBA6E563F8}"/>
              </a:ext>
            </a:extLst>
          </p:cNvPr>
          <p:cNvSpPr/>
          <p:nvPr/>
        </p:nvSpPr>
        <p:spPr>
          <a:xfrm>
            <a:off x="2552849" y="2732954"/>
            <a:ext cx="8527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th-TH" sz="18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มาตรการช่วยเหลือประชาชนโดยสนับสนุนการใช้บริการโทรศัพท์เคลื่อนที่ </a:t>
            </a:r>
            <a:r>
              <a:rPr lang="th-TH" sz="18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(โทรฟรี) จำนวน 100 นาทีทุกเครือข่าย</a:t>
            </a:r>
            <a:r>
              <a:rPr lang="th-TH" sz="18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สำหรับบุคคลธรรมดาที่มีสัญชาติไทย</a:t>
            </a:r>
            <a:endParaRPr lang="en-US" sz="1800" dirty="0">
              <a:solidFill>
                <a:srgbClr val="00206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BC3CE7-3841-48EB-A6E7-8D1AEFC397AF}"/>
              </a:ext>
            </a:extLst>
          </p:cNvPr>
          <p:cNvSpPr/>
          <p:nvPr/>
        </p:nvSpPr>
        <p:spPr>
          <a:xfrm>
            <a:off x="2552849" y="3832931"/>
            <a:ext cx="8527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th-TH" sz="18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</a:t>
            </a:r>
            <a:r>
              <a:rPr lang="th-TH" sz="18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ช่วยเหลือผู้ประกอบการในการออกประกาศ กสทช</a:t>
            </a:r>
            <a:r>
              <a:rPr lang="th-TH" sz="18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เรื่อง การชำระค่าธรรมเนียมและการนำส่งเงินรายปีหรือการจัดสรรรายได้เข้ากองทุนวิจัยและพัฒนากิจการกระจายเสียง กิจการโทรทัศน์ และกิจการโทรคมนาคม</a:t>
            </a:r>
            <a:endParaRPr lang="en-US" sz="1800" dirty="0">
              <a:solidFill>
                <a:srgbClr val="00206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EE94D2F-CF36-4FDA-B544-1FEC873A12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506" y="5026671"/>
            <a:ext cx="743610" cy="74361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033A03F4-2CBA-4CB5-ADAA-16EF63FD6F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621" y="3882513"/>
            <a:ext cx="709295" cy="70929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21876D8-DD14-46B8-A260-36D9EF06AF11}"/>
              </a:ext>
            </a:extLst>
          </p:cNvPr>
          <p:cNvGrpSpPr/>
          <p:nvPr/>
        </p:nvGrpSpPr>
        <p:grpSpPr>
          <a:xfrm>
            <a:off x="683700" y="1738501"/>
            <a:ext cx="942691" cy="709296"/>
            <a:chOff x="757548" y="2166799"/>
            <a:chExt cx="731509" cy="61980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323B621-01B6-4EF3-AE5E-431D497F8023}"/>
                </a:ext>
              </a:extLst>
            </p:cNvPr>
            <p:cNvSpPr/>
            <p:nvPr/>
          </p:nvSpPr>
          <p:spPr>
            <a:xfrm>
              <a:off x="892555" y="2301806"/>
              <a:ext cx="484795" cy="484795"/>
            </a:xfrm>
            <a:prstGeom prst="ellipse">
              <a:avLst/>
            </a:prstGeom>
            <a:noFill/>
            <a:ln w="28575" cap="flat" cmpd="sng" algn="ctr">
              <a:solidFill>
                <a:srgbClr val="00337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CF094251-A3D6-4C83-A433-517EE7D7F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7548" y="2502807"/>
              <a:ext cx="270014" cy="270014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C3F57CDF-8EF0-4643-B925-94EE56E5E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9945" y="2166799"/>
              <a:ext cx="270014" cy="270014"/>
            </a:xfrm>
            <a:prstGeom prst="rect">
              <a:avLst/>
            </a:prstGeom>
          </p:spPr>
        </p:pic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61031A6C-64A6-4EEF-B946-3B63AFA7A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19043" y="2502807"/>
              <a:ext cx="270014" cy="270014"/>
            </a:xfrm>
            <a:prstGeom prst="rect">
              <a:avLst/>
            </a:prstGeom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4880A03E-4D8E-44B8-A5CD-564983119D80}"/>
              </a:ext>
            </a:extLst>
          </p:cNvPr>
          <p:cNvSpPr/>
          <p:nvPr/>
        </p:nvSpPr>
        <p:spPr>
          <a:xfrm>
            <a:off x="2411879" y="1246652"/>
            <a:ext cx="68767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th-TH" sz="24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มาตรการสนับสนุนการใช้บริการด้านโทรคมนาคม</a:t>
            </a:r>
            <a:endParaRPr lang="en-US" sz="24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BCFC24-D606-42DD-B424-55B209C8D2DA}"/>
              </a:ext>
            </a:extLst>
          </p:cNvPr>
          <p:cNvSpPr/>
          <p:nvPr/>
        </p:nvSpPr>
        <p:spPr>
          <a:xfrm>
            <a:off x="2398774" y="4842018"/>
            <a:ext cx="9243961" cy="871425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/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3D5243-5DCB-4FEB-9135-2A9A55DD5C42}"/>
              </a:ext>
            </a:extLst>
          </p:cNvPr>
          <p:cNvSpPr/>
          <p:nvPr/>
        </p:nvSpPr>
        <p:spPr>
          <a:xfrm>
            <a:off x="1810544" y="2643417"/>
            <a:ext cx="588230" cy="8714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C34159-A9F6-4152-A3BA-19C172E72792}"/>
              </a:ext>
            </a:extLst>
          </p:cNvPr>
          <p:cNvSpPr txBox="1"/>
          <p:nvPr/>
        </p:nvSpPr>
        <p:spPr>
          <a:xfrm>
            <a:off x="2552849" y="5067775"/>
            <a:ext cx="857077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th-TH" sz="18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มาตรการให้การ</a:t>
            </a:r>
            <a:r>
              <a:rPr lang="th-TH" sz="18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สนับสนุนโรงพยาบาล </a:t>
            </a:r>
            <a:r>
              <a:rPr lang="th-TH" sz="1800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สถาบันทางการแพทย์ของรัฐในการต่อสู้สถานการณ์ “ไวรัส โคโรน่า”สายพันธุ์ใหม่ 2019</a:t>
            </a:r>
            <a:endParaRPr lang="en-US" sz="1800" dirty="0">
              <a:solidFill>
                <a:srgbClr val="00206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/>
          </a:p>
        </p:txBody>
      </p:sp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5A71D4C7-B6BE-446B-87EA-949635C32B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25" y="2753923"/>
            <a:ext cx="625362" cy="62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62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29B29D-9EEA-4E9F-B0F7-BDC84C845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2" b="678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6B54285-732B-457F-BC78-11A3982B406B}"/>
              </a:ext>
            </a:extLst>
          </p:cNvPr>
          <p:cNvSpPr/>
          <p:nvPr/>
        </p:nvSpPr>
        <p:spPr>
          <a:xfrm>
            <a:off x="0" y="1432558"/>
            <a:ext cx="8567057" cy="714185"/>
          </a:xfrm>
          <a:prstGeom prst="rect">
            <a:avLst/>
          </a:prstGeom>
          <a:solidFill>
            <a:srgbClr val="001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538163" algn="l"/>
              </a:tabLst>
            </a:pPr>
            <a:r>
              <a:rPr lang="en-US" sz="3200" b="1" dirty="0">
                <a:latin typeface="+mj-lt"/>
              </a:rPr>
              <a:t>Road To Build Smart Education</a:t>
            </a:r>
            <a:endParaRPr lang="th-TH" sz="3200" b="1" dirty="0">
              <a:solidFill>
                <a:schemeClr val="bg1"/>
              </a:solidFill>
              <a:latin typeface="+mj-lt"/>
              <a:cs typeface="TH SarabunPSK" panose="020B05000402000200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E7C863-0989-4175-A0B0-08633564B4ED}"/>
              </a:ext>
            </a:extLst>
          </p:cNvPr>
          <p:cNvSpPr/>
          <p:nvPr/>
        </p:nvSpPr>
        <p:spPr>
          <a:xfrm>
            <a:off x="0" y="1432559"/>
            <a:ext cx="1078302" cy="7141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538163" algn="l"/>
              </a:tabLst>
            </a:pPr>
            <a:endParaRPr lang="th-TH" sz="2400" b="1" dirty="0">
              <a:solidFill>
                <a:schemeClr val="bg1"/>
              </a:solidFill>
              <a:latin typeface="+mj-lt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03654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970B7339-6A0C-4B11-9D44-6FCD140A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74199"/>
            <a:ext cx="11658600" cy="782752"/>
          </a:xfrm>
        </p:spPr>
        <p:txBody>
          <a:bodyPr/>
          <a:lstStyle/>
          <a:p>
            <a:r>
              <a:rPr lang="en-US" dirty="0"/>
              <a:t>Road To Build Smart Education</a:t>
            </a:r>
            <a:endParaRPr lang="th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EC3A62-D315-49D1-B67A-FF2B7D4F38BC}"/>
              </a:ext>
            </a:extLst>
          </p:cNvPr>
          <p:cNvSpPr/>
          <p:nvPr/>
        </p:nvSpPr>
        <p:spPr>
          <a:xfrm>
            <a:off x="419100" y="1768020"/>
            <a:ext cx="764274" cy="438656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A6523A-E976-4166-A8FB-5AE55A1105D5}"/>
              </a:ext>
            </a:extLst>
          </p:cNvPr>
          <p:cNvSpPr/>
          <p:nvPr/>
        </p:nvSpPr>
        <p:spPr>
          <a:xfrm>
            <a:off x="1095537" y="1971488"/>
            <a:ext cx="580030" cy="5587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EC5AC1-8E35-4368-8B36-9A7E11C41D71}"/>
              </a:ext>
            </a:extLst>
          </p:cNvPr>
          <p:cNvSpPr/>
          <p:nvPr/>
        </p:nvSpPr>
        <p:spPr>
          <a:xfrm>
            <a:off x="1095537" y="2977846"/>
            <a:ext cx="580030" cy="5587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872933-0A83-4CC2-A27A-0BF7F3F0CBBE}"/>
              </a:ext>
            </a:extLst>
          </p:cNvPr>
          <p:cNvSpPr/>
          <p:nvPr/>
        </p:nvSpPr>
        <p:spPr>
          <a:xfrm>
            <a:off x="1075440" y="4137347"/>
            <a:ext cx="580030" cy="5587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4761A2-2A44-4EF2-9A21-3A2E616E972D}"/>
              </a:ext>
            </a:extLst>
          </p:cNvPr>
          <p:cNvSpPr/>
          <p:nvPr/>
        </p:nvSpPr>
        <p:spPr>
          <a:xfrm>
            <a:off x="1075440" y="5296848"/>
            <a:ext cx="580030" cy="5587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C5AB14-89F0-425C-990F-2057AFE664C3}"/>
              </a:ext>
            </a:extLst>
          </p:cNvPr>
          <p:cNvSpPr/>
          <p:nvPr/>
        </p:nvSpPr>
        <p:spPr>
          <a:xfrm>
            <a:off x="1928466" y="1808699"/>
            <a:ext cx="88809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The COVID-19 pandemic has made a substantial impact on Thailand’s education industry and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a new normal toward distant learning with a digital platform</a:t>
            </a:r>
            <a:r>
              <a:rPr kumimoji="0" lang="th-TH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j-lt"/>
                <a:cs typeface="Cordia New" panose="020B0304020202020204" pitchFamily="34" charset="-34"/>
              </a:rPr>
              <a:t>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is expected to occur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to promote a safe and touch-less society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j-lt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2605C-3F66-4F24-A556-90E376253D07}"/>
              </a:ext>
            </a:extLst>
          </p:cNvPr>
          <p:cNvSpPr/>
          <p:nvPr/>
        </p:nvSpPr>
        <p:spPr>
          <a:xfrm>
            <a:off x="1928466" y="2937839"/>
            <a:ext cx="83350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Bahnschrift" panose="020B0502040204020203" pitchFamily="34" charset="0"/>
              </a:rPr>
              <a:t>An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Bahnschrift" panose="020B0502040204020203" pitchFamily="34" charset="0"/>
              </a:rPr>
              <a:t>opportunity for developing new types </a:t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Bahnschrift" panose="020B0502040204020203" pitchFamily="34" charset="0"/>
              </a:rPr>
            </a:b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Bahnschrift" panose="020B0502040204020203" pitchFamily="34" charset="0"/>
              </a:rPr>
              <a:t>of learning tools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Bahnschrift" panose="020B0502040204020203" pitchFamily="34" charset="0"/>
              </a:rPr>
              <a:t> such as smart school, smart classroom, AR/VR learning, and remote classroom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1D19D7-FCB6-488F-A4C5-B751411ED41C}"/>
              </a:ext>
            </a:extLst>
          </p:cNvPr>
          <p:cNvSpPr/>
          <p:nvPr/>
        </p:nvSpPr>
        <p:spPr>
          <a:xfrm>
            <a:off x="1928465" y="4264808"/>
            <a:ext cx="81022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Bahnschrift" panose="020B0502040204020203" pitchFamily="34" charset="0"/>
              </a:rPr>
              <a:t>Computer-based assessment has become more encouraged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Bahnschrift" panose="020B0502040204020203" pitchFamily="34" charset="0"/>
              </a:rPr>
              <a:t>in </a:t>
            </a:r>
            <a:r>
              <a:rPr kumimoji="0" lang="th-TH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Bahnschrift" panose="020B0502040204020203" pitchFamily="34" charset="0"/>
              </a:rPr>
              <a:t>?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Bahnschrift" panose="020B0502040204020203" pitchFamily="34" charset="0"/>
              </a:rPr>
              <a:t>ost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Bahnschrift" panose="020B0502040204020203" pitchFamily="34" charset="0"/>
              </a:rPr>
              <a:t> parts of the world, which saves a lot of time and effort. The Student also appreciate new patterns of evaluation, as they guarantee them fool-proof results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BA8D8C-11D1-4D07-9485-E17F65BFC4F3}"/>
              </a:ext>
            </a:extLst>
          </p:cNvPr>
          <p:cNvSpPr/>
          <p:nvPr/>
        </p:nvSpPr>
        <p:spPr>
          <a:xfrm>
            <a:off x="1928466" y="5606202"/>
            <a:ext cx="9256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E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Bahnschrift" panose="020B0502040204020203" pitchFamily="34" charset="0"/>
              </a:rPr>
              <a:t>ducation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Bahnschrift" panose="020B0502040204020203" pitchFamily="34" charset="0"/>
              </a:rPr>
              <a:t> is one of the most powerful and proven vehicles for sustainable development. The aims of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Bahnschrift" panose="020B0502040204020203" pitchFamily="34" charset="0"/>
              </a:rPr>
              <a:t>achieving universal access to a quality higher education is on a rising trend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Bahnschrift" panose="020B0502040204020203" pitchFamily="34" charset="0"/>
              <a:cs typeface="TH SarabunPSK" panose="020B0500040200020003" pitchFamily="34" charset="-3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5037D9-900E-4129-A261-0B169EF878A4}"/>
              </a:ext>
            </a:extLst>
          </p:cNvPr>
          <p:cNvCxnSpPr>
            <a:cxnSpLocks/>
          </p:cNvCxnSpPr>
          <p:nvPr/>
        </p:nvCxnSpPr>
        <p:spPr>
          <a:xfrm>
            <a:off x="1928466" y="2607048"/>
            <a:ext cx="9711489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FF0492-E5FC-445A-9494-D5A165F8696D}"/>
              </a:ext>
            </a:extLst>
          </p:cNvPr>
          <p:cNvCxnSpPr>
            <a:cxnSpLocks/>
          </p:cNvCxnSpPr>
          <p:nvPr/>
        </p:nvCxnSpPr>
        <p:spPr>
          <a:xfrm>
            <a:off x="1928466" y="3841875"/>
            <a:ext cx="9711489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45C2EE-0D7E-4C7E-AC15-9D8AB5BEFEF0}"/>
              </a:ext>
            </a:extLst>
          </p:cNvPr>
          <p:cNvCxnSpPr>
            <a:cxnSpLocks/>
          </p:cNvCxnSpPr>
          <p:nvPr/>
        </p:nvCxnSpPr>
        <p:spPr>
          <a:xfrm>
            <a:off x="1928465" y="5179712"/>
            <a:ext cx="9711489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604EB76-E955-497E-BD7C-9B9AF6B599CE}"/>
              </a:ext>
            </a:extLst>
          </p:cNvPr>
          <p:cNvSpPr/>
          <p:nvPr/>
        </p:nvSpPr>
        <p:spPr>
          <a:xfrm>
            <a:off x="11163300" y="6362700"/>
            <a:ext cx="685800" cy="408762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1200" b="1" kern="0" dirty="0">
                <a:solidFill>
                  <a:srgbClr val="FFFFFF"/>
                </a:solidFill>
                <a:latin typeface="Arial" panose="020B0604020202020204"/>
              </a:rPr>
              <a:t>Client Logo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C862B1-9409-4EAD-B345-BA5DBEEAB780}"/>
              </a:ext>
            </a:extLst>
          </p:cNvPr>
          <p:cNvSpPr txBox="1"/>
          <p:nvPr/>
        </p:nvSpPr>
        <p:spPr>
          <a:xfrm>
            <a:off x="2080699" y="1534188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New Normal Behavior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8311AA-433F-4056-86D3-C84902070822}"/>
              </a:ext>
            </a:extLst>
          </p:cNvPr>
          <p:cNvSpPr txBox="1"/>
          <p:nvPr/>
        </p:nvSpPr>
        <p:spPr>
          <a:xfrm>
            <a:off x="2080699" y="269863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New Types of Learning Tools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ECA6E8-76B6-45E1-9C55-B21417B09136}"/>
              </a:ext>
            </a:extLst>
          </p:cNvPr>
          <p:cNvSpPr txBox="1"/>
          <p:nvPr/>
        </p:nvSpPr>
        <p:spPr>
          <a:xfrm>
            <a:off x="2086337" y="3939299"/>
            <a:ext cx="86950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Changing Patterns in Student Assessment and Evaluation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CE2DA3-3B66-4AFC-A84C-3E98C19FBC47}"/>
              </a:ext>
            </a:extLst>
          </p:cNvPr>
          <p:cNvSpPr txBox="1"/>
          <p:nvPr/>
        </p:nvSpPr>
        <p:spPr>
          <a:xfrm>
            <a:off x="2080699" y="5293737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Quality Education for Sustainable Development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8EE9EE-F64D-4597-B150-31F3F62A6003}"/>
              </a:ext>
            </a:extLst>
          </p:cNvPr>
          <p:cNvSpPr/>
          <p:nvPr/>
        </p:nvSpPr>
        <p:spPr>
          <a:xfrm>
            <a:off x="419100" y="1189048"/>
            <a:ext cx="4908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Key Factors Driving the  Smart Education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047089"/>
      </p:ext>
    </p:extLst>
  </p:cSld>
  <p:clrMapOvr>
    <a:masterClrMapping/>
  </p:clrMapOvr>
</p:sld>
</file>

<file path=ppt/theme/theme1.xml><?xml version="1.0" encoding="utf-8"?>
<a:theme xmlns:a="http://schemas.openxmlformats.org/drawingml/2006/main" name="TIME Consult Theme Color V2">
  <a:themeElements>
    <a:clrScheme name="TIME Consulting">
      <a:dk1>
        <a:srgbClr val="000000"/>
      </a:dk1>
      <a:lt1>
        <a:srgbClr val="FFFFFF"/>
      </a:lt1>
      <a:dk2>
        <a:srgbClr val="228DDD"/>
      </a:dk2>
      <a:lt2>
        <a:srgbClr val="06A2BC"/>
      </a:lt2>
      <a:accent1>
        <a:srgbClr val="0F3492"/>
      </a:accent1>
      <a:accent2>
        <a:srgbClr val="0162F7"/>
      </a:accent2>
      <a:accent3>
        <a:srgbClr val="0846A1"/>
      </a:accent3>
      <a:accent4>
        <a:srgbClr val="1448CC"/>
      </a:accent4>
      <a:accent5>
        <a:srgbClr val="4E5456"/>
      </a:accent5>
      <a:accent6>
        <a:srgbClr val="ED731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 Consult Theme Color V2" id="{850F6C03-90A6-46B5-9D54-AE4612E4C3E5}" vid="{4A25925D-5339-48AF-9A25-342B581158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 Consult Theme Color V2</Template>
  <TotalTime>1467</TotalTime>
  <Words>338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Bahnschrift</vt:lpstr>
      <vt:lpstr>Calibri</vt:lpstr>
      <vt:lpstr>TH Sarabun New</vt:lpstr>
      <vt:lpstr>TH SarabunPSK</vt:lpstr>
      <vt:lpstr>Wingdings</vt:lpstr>
      <vt:lpstr>TIME Consult Theme Color V2</vt:lpstr>
      <vt:lpstr>การเพิ่มศักยภาพสนับสนุนการใช้บริการด้านโทรคมนาคมเพื่อลดผลกระทบการแพร่ระบาด ของโรคติดเชื้อไวรัสโคโรนา 2019</vt:lpstr>
      <vt:lpstr>การเพิ่มศักยภาพสนับสนุนการใช้บริการด้านโทรคมนาคมเพื่อลดผลกระทบการแพร่ระบาด ของโรคติดเชื้อไวรัสโคโรนา 2019</vt:lpstr>
      <vt:lpstr>PowerPoint Presentation</vt:lpstr>
      <vt:lpstr>Road To Build Smart Education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Tharitsawan Saejeang</cp:lastModifiedBy>
  <cp:revision>75</cp:revision>
  <dcterms:created xsi:type="dcterms:W3CDTF">2020-05-19T10:17:02Z</dcterms:created>
  <dcterms:modified xsi:type="dcterms:W3CDTF">2022-04-20T06:01:42Z</dcterms:modified>
</cp:coreProperties>
</file>