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679" r:id="rId2"/>
    <p:sldId id="4680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A0F2"/>
    <a:srgbClr val="002060"/>
    <a:srgbClr val="2993D5"/>
    <a:srgbClr val="0F3492"/>
    <a:srgbClr val="0846A1"/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48" y="4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nnarin Thuranikorn" userId="50c0513e-06c3-4e76-a1fe-abeaf2123329" providerId="ADAL" clId="{2CBC55EA-F406-46F3-A43B-BFBC0B72FF87}"/>
    <pc:docChg chg="modSld">
      <pc:chgData name="Pinnarin Thuranikorn" userId="50c0513e-06c3-4e76-a1fe-abeaf2123329" providerId="ADAL" clId="{2CBC55EA-F406-46F3-A43B-BFBC0B72FF87}" dt="2022-04-20T05:50:46.271" v="32" actId="14100"/>
      <pc:docMkLst>
        <pc:docMk/>
      </pc:docMkLst>
      <pc:sldChg chg="modSp mod">
        <pc:chgData name="Pinnarin Thuranikorn" userId="50c0513e-06c3-4e76-a1fe-abeaf2123329" providerId="ADAL" clId="{2CBC55EA-F406-46F3-A43B-BFBC0B72FF87}" dt="2022-04-20T05:50:46.271" v="32" actId="14100"/>
        <pc:sldMkLst>
          <pc:docMk/>
          <pc:sldMk cId="2928727455" sldId="4680"/>
        </pc:sldMkLst>
        <pc:spChg chg="mod">
          <ac:chgData name="Pinnarin Thuranikorn" userId="50c0513e-06c3-4e76-a1fe-abeaf2123329" providerId="ADAL" clId="{2CBC55EA-F406-46F3-A43B-BFBC0B72FF87}" dt="2022-04-20T05:50:14.404" v="29" actId="207"/>
          <ac:spMkLst>
            <pc:docMk/>
            <pc:sldMk cId="2928727455" sldId="4680"/>
            <ac:spMk id="13" creationId="{D800F8FD-72E2-43F4-8EEC-D5F226201ED5}"/>
          </ac:spMkLst>
        </pc:spChg>
        <pc:spChg chg="mod">
          <ac:chgData name="Pinnarin Thuranikorn" userId="50c0513e-06c3-4e76-a1fe-abeaf2123329" providerId="ADAL" clId="{2CBC55EA-F406-46F3-A43B-BFBC0B72FF87}" dt="2022-04-20T05:50:26.691" v="30" actId="20577"/>
          <ac:spMkLst>
            <pc:docMk/>
            <pc:sldMk cId="2928727455" sldId="4680"/>
            <ac:spMk id="22" creationId="{0DD1D4BB-CFB8-49A9-AE2C-9DF11ECD9BE1}"/>
          </ac:spMkLst>
        </pc:spChg>
        <pc:spChg chg="mod">
          <ac:chgData name="Pinnarin Thuranikorn" userId="50c0513e-06c3-4e76-a1fe-abeaf2123329" providerId="ADAL" clId="{2CBC55EA-F406-46F3-A43B-BFBC0B72FF87}" dt="2022-04-20T05:50:46.271" v="32" actId="14100"/>
          <ac:spMkLst>
            <pc:docMk/>
            <pc:sldMk cId="2928727455" sldId="4680"/>
            <ac:spMk id="40" creationId="{5FF39726-6953-437D-A09D-3E7B2AF1B18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F3492">
                  <a:lumMod val="40000"/>
                  <a:lumOff val="6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29-4BE4-8D29-C600541AEA63}"/>
              </c:ext>
            </c:extLst>
          </c:dPt>
          <c:dPt>
            <c:idx val="1"/>
            <c:bubble3D val="0"/>
            <c:spPr>
              <a:solidFill>
                <a:srgbClr val="0F349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29-4BE4-8D29-C600541AEA63}"/>
              </c:ext>
            </c:extLst>
          </c:dPt>
          <c:dPt>
            <c:idx val="2"/>
            <c:bubble3D val="0"/>
            <c:spPr>
              <a:solidFill>
                <a:srgbClr val="2993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29-4BE4-8D29-C600541AEA63}"/>
              </c:ext>
            </c:extLst>
          </c:dPt>
          <c:dPt>
            <c:idx val="3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29-4BE4-8D29-C600541AEA63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0.16666666666666666</c:v>
                </c:pt>
                <c:pt idx="1">
                  <c:v>0.16666666666666666</c:v>
                </c:pt>
                <c:pt idx="2">
                  <c:v>0.16666666666666666</c:v>
                </c:pt>
                <c:pt idx="3">
                  <c:v>0.16666666666666666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D29-4BE4-8D29-C600541AE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F3492">
                  <a:lumMod val="40000"/>
                  <a:lumOff val="6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29-4BE4-8D29-C600541AEA63}"/>
              </c:ext>
            </c:extLst>
          </c:dPt>
          <c:dPt>
            <c:idx val="1"/>
            <c:bubble3D val="0"/>
            <c:spPr>
              <a:solidFill>
                <a:srgbClr val="0F349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29-4BE4-8D29-C600541AEA63}"/>
              </c:ext>
            </c:extLst>
          </c:dPt>
          <c:dPt>
            <c:idx val="2"/>
            <c:bubble3D val="0"/>
            <c:spPr>
              <a:solidFill>
                <a:srgbClr val="2993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29-4BE4-8D29-C600541AEA63}"/>
              </c:ext>
            </c:extLst>
          </c:dPt>
          <c:dPt>
            <c:idx val="3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29-4BE4-8D29-C600541AEA63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0.16666666666666666</c:v>
                </c:pt>
                <c:pt idx="1">
                  <c:v>0.16666666666666666</c:v>
                </c:pt>
                <c:pt idx="2">
                  <c:v>0.16666666666666666</c:v>
                </c:pt>
                <c:pt idx="3">
                  <c:v>0.16666666666666666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D29-4BE4-8D29-C600541AE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12299723" y="177004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SimHei" panose="02010609060101010101" pitchFamily="49" charset="-122"/>
                <a:ea typeface="SimHei" panose="02010609060101010101" pitchFamily="49" charset="-122"/>
                <a:cs typeface="TH SarabunPSK" panose="020B0500040200020003" pitchFamily="34" charset="-34"/>
              </a:rPr>
              <a:t>Topic: 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12873867" y="96145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14217780" y="215203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12854815" y="371158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12274845" y="1471468"/>
            <a:ext cx="4728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12192000" y="2641288"/>
            <a:ext cx="4452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2299723" y="4175283"/>
            <a:ext cx="4728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12854814" y="551640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12274845" y="5979057"/>
            <a:ext cx="422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0F8FD-72E2-43F4-8EEC-D5F226201ED5}"/>
              </a:ext>
            </a:extLst>
          </p:cNvPr>
          <p:cNvSpPr txBox="1"/>
          <p:nvPr/>
        </p:nvSpPr>
        <p:spPr>
          <a:xfrm>
            <a:off x="366486" y="91252"/>
            <a:ext cx="114446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เนื่องจากสถาณการณ์การแพร่ระบาดของโรคติดเชื้อไวรัสโคโรนา 2019 ทำให้มีการออกมาตรการสนับสนุนการใช้บริการด้านโทรคมนาคมเพื่อลดผลกระทบที่มีต่อประชาชน ผู้ประกอบการ และสถาณพยาบาล</a:t>
            </a:r>
          </a:p>
        </p:txBody>
      </p:sp>
      <p:graphicFrame>
        <p:nvGraphicFramePr>
          <p:cNvPr id="14" name="Google Shape;478;p13">
            <a:extLst>
              <a:ext uri="{FF2B5EF4-FFF2-40B4-BE49-F238E27FC236}">
                <a16:creationId xmlns:a16="http://schemas.microsoft.com/office/drawing/2014/main" id="{41BF5BF2-1F6C-4D3C-830E-627EFAFD6F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338978"/>
              </p:ext>
            </p:extLst>
          </p:nvPr>
        </p:nvGraphicFramePr>
        <p:xfrm>
          <a:off x="3290209" y="2182004"/>
          <a:ext cx="5653619" cy="3406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7295E4E-1B31-4A84-99D8-6EEFCF66B831}"/>
              </a:ext>
            </a:extLst>
          </p:cNvPr>
          <p:cNvSpPr txBox="1"/>
          <p:nvPr/>
        </p:nvSpPr>
        <p:spPr>
          <a:xfrm>
            <a:off x="518192" y="2147715"/>
            <a:ext cx="37356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rgbClr val="0846A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rgbClr val="0846A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rgbClr val="0846A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rgbClr val="0846A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57092C-A8D3-4078-AB6E-5192E2876577}"/>
              </a:ext>
            </a:extLst>
          </p:cNvPr>
          <p:cNvSpPr txBox="1"/>
          <p:nvPr/>
        </p:nvSpPr>
        <p:spPr>
          <a:xfrm>
            <a:off x="966568" y="1654018"/>
            <a:ext cx="3034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chemeClr val="accent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มาตรการอินเทอร์เน็ตบรอดแบนด์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D1D4BB-CFB8-49A9-AE2C-9DF11ECD9BE1}"/>
              </a:ext>
            </a:extLst>
          </p:cNvPr>
          <p:cNvSpPr txBox="1"/>
          <p:nvPr/>
        </p:nvSpPr>
        <p:spPr>
          <a:xfrm>
            <a:off x="8073407" y="2129760"/>
            <a:ext cx="36244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solidFill>
                  <a:srgbClr val="0846A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rgbClr val="0846A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B2BAD2-31F2-4FC4-A1DF-1BD66A9CD293}"/>
              </a:ext>
            </a:extLst>
          </p:cNvPr>
          <p:cNvSpPr txBox="1"/>
          <p:nvPr/>
        </p:nvSpPr>
        <p:spPr>
          <a:xfrm>
            <a:off x="592696" y="4680120"/>
            <a:ext cx="40555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solidFill>
                  <a:srgbClr val="0846A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rgbClr val="0846A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114C34-8DB1-4562-A649-360AD0AECB6E}"/>
              </a:ext>
            </a:extLst>
          </p:cNvPr>
          <p:cNvSpPr txBox="1"/>
          <p:nvPr/>
        </p:nvSpPr>
        <p:spPr>
          <a:xfrm>
            <a:off x="8154266" y="4680120"/>
            <a:ext cx="36568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rgbClr val="0846A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rgbClr val="0846A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rgbClr val="0846A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C50A48-6B47-4D89-A6AB-8140BD35F020}"/>
              </a:ext>
            </a:extLst>
          </p:cNvPr>
          <p:cNvSpPr txBox="1"/>
          <p:nvPr/>
        </p:nvSpPr>
        <p:spPr>
          <a:xfrm>
            <a:off x="1003296" y="4183122"/>
            <a:ext cx="29572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>
              <a:defRPr sz="2400" b="1">
                <a:solidFill>
                  <a:schemeClr val="accent3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th-TH" dirty="0"/>
              <a:t>มาตรการช่วยเหลือผู้ประกอบการ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198B56-03D0-44AC-B98D-F5CB97C734E9}"/>
              </a:ext>
            </a:extLst>
          </p:cNvPr>
          <p:cNvSpPr txBox="1"/>
          <p:nvPr/>
        </p:nvSpPr>
        <p:spPr>
          <a:xfrm>
            <a:off x="8447502" y="1650417"/>
            <a:ext cx="2598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>
              <a:defRPr sz="2400" b="1">
                <a:solidFill>
                  <a:schemeClr val="accent3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th-TH" dirty="0"/>
              <a:t>มาตรการช่วยเหลือประชาชน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8997AB-BDB8-47F5-B79C-9E65B1F11135}"/>
              </a:ext>
            </a:extLst>
          </p:cNvPr>
          <p:cNvSpPr txBox="1"/>
          <p:nvPr/>
        </p:nvSpPr>
        <p:spPr>
          <a:xfrm>
            <a:off x="8519864" y="4182507"/>
            <a:ext cx="3029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846A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มาตรการสนับสนุนโรงพยาบาล </a:t>
            </a:r>
            <a:endParaRPr lang="en-US" sz="2400" b="1" dirty="0">
              <a:solidFill>
                <a:srgbClr val="0846A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BE3A44-5682-4954-89C5-F1E0A15671C5}"/>
              </a:ext>
            </a:extLst>
          </p:cNvPr>
          <p:cNvSpPr txBox="1"/>
          <p:nvPr/>
        </p:nvSpPr>
        <p:spPr>
          <a:xfrm>
            <a:off x="5261798" y="3429000"/>
            <a:ext cx="18301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4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</a:t>
            </a:r>
            <a:endParaRPr lang="en-US" sz="24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24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สนับสนุน</a:t>
            </a:r>
            <a:endParaRPr lang="en-US" sz="24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FFA6E1-4111-4D1C-AD70-802948824816}"/>
              </a:ext>
            </a:extLst>
          </p:cNvPr>
          <p:cNvSpPr/>
          <p:nvPr/>
        </p:nvSpPr>
        <p:spPr>
          <a:xfrm>
            <a:off x="573172" y="1709856"/>
            <a:ext cx="372168" cy="37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FC337EF-BD44-41DE-8990-625BDDF2333A}"/>
              </a:ext>
            </a:extLst>
          </p:cNvPr>
          <p:cNvSpPr/>
          <p:nvPr/>
        </p:nvSpPr>
        <p:spPr>
          <a:xfrm>
            <a:off x="612078" y="4227634"/>
            <a:ext cx="372168" cy="378438"/>
          </a:xfrm>
          <a:prstGeom prst="ellipse">
            <a:avLst/>
          </a:prstGeom>
          <a:solidFill>
            <a:srgbClr val="299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7FFFF3-0716-45B0-87E1-9C377BFCB944}"/>
              </a:ext>
            </a:extLst>
          </p:cNvPr>
          <p:cNvSpPr/>
          <p:nvPr/>
        </p:nvSpPr>
        <p:spPr>
          <a:xfrm>
            <a:off x="8075905" y="1709856"/>
            <a:ext cx="372168" cy="378438"/>
          </a:xfrm>
          <a:prstGeom prst="ellipse">
            <a:avLst/>
          </a:prstGeom>
          <a:solidFill>
            <a:srgbClr val="80A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8BE19A-D7BD-4F6E-90AA-EABD100AA696}"/>
              </a:ext>
            </a:extLst>
          </p:cNvPr>
          <p:cNvSpPr/>
          <p:nvPr/>
        </p:nvSpPr>
        <p:spPr>
          <a:xfrm>
            <a:off x="8135216" y="4221897"/>
            <a:ext cx="372168" cy="378438"/>
          </a:xfrm>
          <a:prstGeom prst="ellipse">
            <a:avLst/>
          </a:prstGeom>
          <a:solidFill>
            <a:srgbClr val="0F3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pic>
        <p:nvPicPr>
          <p:cNvPr id="44" name="Google Shape;729;p19" descr="Wireless router">
            <a:extLst>
              <a:ext uri="{FF2B5EF4-FFF2-40B4-BE49-F238E27FC236}">
                <a16:creationId xmlns:a16="http://schemas.microsoft.com/office/drawing/2014/main" id="{9A3DDD67-9B00-4984-8798-9B0DE76D873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0450" y="2795520"/>
            <a:ext cx="525724" cy="52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540;p14" descr="A close up of a logo&#10;&#10;Description automatically generated">
            <a:extLst>
              <a:ext uri="{FF2B5EF4-FFF2-40B4-BE49-F238E27FC236}">
                <a16:creationId xmlns:a16="http://schemas.microsoft.com/office/drawing/2014/main" id="{81A3C92B-E7EE-43EB-B4DB-615D2A5E5C5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31592" y="4371788"/>
            <a:ext cx="368635" cy="381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546579C5-EA1E-4CED-A30C-BD316A171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55" y="4367752"/>
            <a:ext cx="429450" cy="497913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04A6D70-071D-4C5E-AF96-DF911CD83F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502" y="2820374"/>
            <a:ext cx="497913" cy="49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0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12299723" y="177004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SimHei" panose="02010609060101010101" pitchFamily="49" charset="-122"/>
                <a:ea typeface="SimHei" panose="02010609060101010101" pitchFamily="49" charset="-122"/>
                <a:cs typeface="TH SarabunPSK" panose="020B0500040200020003" pitchFamily="34" charset="-34"/>
              </a:rPr>
              <a:t>Topic: 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12873867" y="96145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14217780" y="215203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12854815" y="371158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12274845" y="1471468"/>
            <a:ext cx="4728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12192000" y="2641288"/>
            <a:ext cx="4452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2299723" y="4175283"/>
            <a:ext cx="4728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12854814" y="551640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12274845" y="5979057"/>
            <a:ext cx="422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0F8FD-72E2-43F4-8EEC-D5F226201ED5}"/>
              </a:ext>
            </a:extLst>
          </p:cNvPr>
          <p:cNvSpPr txBox="1"/>
          <p:nvPr/>
        </p:nvSpPr>
        <p:spPr>
          <a:xfrm>
            <a:off x="366486" y="265420"/>
            <a:ext cx="114446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1"/>
                </a:solidFill>
                <a:latin typeface="+mj-lt"/>
              </a:rPr>
              <a:t>Thailand’s education industry have to transform their learning and teaching methods by adopt new technology and digital flatform to cop with the new normal</a:t>
            </a:r>
            <a:endParaRPr lang="en-US" sz="2000" b="1" i="0" dirty="0">
              <a:solidFill>
                <a:schemeClr val="accent1"/>
              </a:solidFill>
              <a:effectLst/>
              <a:latin typeface="+mj-lt"/>
            </a:endParaRPr>
          </a:p>
        </p:txBody>
      </p:sp>
      <p:graphicFrame>
        <p:nvGraphicFramePr>
          <p:cNvPr id="14" name="Google Shape;478;p13">
            <a:extLst>
              <a:ext uri="{FF2B5EF4-FFF2-40B4-BE49-F238E27FC236}">
                <a16:creationId xmlns:a16="http://schemas.microsoft.com/office/drawing/2014/main" id="{41BF5BF2-1F6C-4D3C-830E-627EFAFD6F64}"/>
              </a:ext>
            </a:extLst>
          </p:cNvPr>
          <p:cNvGraphicFramePr/>
          <p:nvPr/>
        </p:nvGraphicFramePr>
        <p:xfrm>
          <a:off x="3290209" y="2182004"/>
          <a:ext cx="5653619" cy="3406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7295E4E-1B31-4A84-99D8-6EEFCF66B831}"/>
              </a:ext>
            </a:extLst>
          </p:cNvPr>
          <p:cNvSpPr txBox="1"/>
          <p:nvPr/>
        </p:nvSpPr>
        <p:spPr>
          <a:xfrm>
            <a:off x="518192" y="2147715"/>
            <a:ext cx="37356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to promote a safe and touch-less society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57092C-A8D3-4078-AB6E-5192E2876577}"/>
              </a:ext>
            </a:extLst>
          </p:cNvPr>
          <p:cNvSpPr txBox="1"/>
          <p:nvPr/>
        </p:nvSpPr>
        <p:spPr>
          <a:xfrm>
            <a:off x="984246" y="1749740"/>
            <a:ext cx="35699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accent3"/>
                </a:solidFill>
                <a:latin typeface="+mj-lt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D1D4BB-CFB8-49A9-AE2C-9DF11ECD9BE1}"/>
              </a:ext>
            </a:extLst>
          </p:cNvPr>
          <p:cNvSpPr txBox="1"/>
          <p:nvPr/>
        </p:nvSpPr>
        <p:spPr>
          <a:xfrm>
            <a:off x="8073407" y="2129760"/>
            <a:ext cx="36244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</a:rPr>
              <a:t>opportunity for developing new types 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</a:rPr>
              <a:t> such as smart school, smart classroom, AR/VR learning, and remote classroom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C50A48-6B47-4D89-A6AB-8140BD35F020}"/>
              </a:ext>
            </a:extLst>
          </p:cNvPr>
          <p:cNvSpPr txBox="1"/>
          <p:nvPr/>
        </p:nvSpPr>
        <p:spPr>
          <a:xfrm>
            <a:off x="1003296" y="4183122"/>
            <a:ext cx="36573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>
              <a:defRPr sz="2400" b="1">
                <a:solidFill>
                  <a:schemeClr val="accent3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pPr>
              <a:defRPr/>
            </a:pPr>
            <a:r>
              <a:rPr lang="en-US" sz="1600" dirty="0">
                <a:latin typeface="+mj-lt"/>
              </a:rPr>
              <a:t>Changing Patterns in Student Assessment and Evaluation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198B56-03D0-44AC-B98D-F5CB97C734E9}"/>
              </a:ext>
            </a:extLst>
          </p:cNvPr>
          <p:cNvSpPr txBox="1"/>
          <p:nvPr/>
        </p:nvSpPr>
        <p:spPr>
          <a:xfrm>
            <a:off x="8497262" y="1748848"/>
            <a:ext cx="3363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>
              <a:defRPr sz="2400" b="1">
                <a:solidFill>
                  <a:schemeClr val="accent3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pPr>
              <a:defRPr/>
            </a:pPr>
            <a:r>
              <a:rPr lang="en-US" sz="1600" dirty="0">
                <a:latin typeface="+mj-lt"/>
              </a:rPr>
              <a:t>New Types of Learning Tools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8997AB-BDB8-47F5-B79C-9E65B1F11135}"/>
              </a:ext>
            </a:extLst>
          </p:cNvPr>
          <p:cNvSpPr txBox="1"/>
          <p:nvPr/>
        </p:nvSpPr>
        <p:spPr>
          <a:xfrm>
            <a:off x="8519864" y="4182507"/>
            <a:ext cx="30299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accent3"/>
                </a:solidFill>
                <a:latin typeface="+mj-lt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BE3A44-5682-4954-89C5-F1E0A15671C5}"/>
              </a:ext>
            </a:extLst>
          </p:cNvPr>
          <p:cNvSpPr txBox="1"/>
          <p:nvPr/>
        </p:nvSpPr>
        <p:spPr>
          <a:xfrm>
            <a:off x="5233312" y="3656951"/>
            <a:ext cx="18301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  <a:cs typeface="TH SarabunPSK" panose="020B0500040200020003" pitchFamily="34" charset="-34"/>
              </a:rPr>
              <a:t>Key Factors</a:t>
            </a:r>
            <a:endParaRPr lang="en-US" sz="1600" dirty="0">
              <a:latin typeface="+mj-lt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FFA6E1-4111-4D1C-AD70-802948824816}"/>
              </a:ext>
            </a:extLst>
          </p:cNvPr>
          <p:cNvSpPr/>
          <p:nvPr/>
        </p:nvSpPr>
        <p:spPr>
          <a:xfrm>
            <a:off x="573172" y="1709856"/>
            <a:ext cx="372168" cy="37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FC337EF-BD44-41DE-8990-625BDDF2333A}"/>
              </a:ext>
            </a:extLst>
          </p:cNvPr>
          <p:cNvSpPr/>
          <p:nvPr/>
        </p:nvSpPr>
        <p:spPr>
          <a:xfrm>
            <a:off x="612078" y="4151434"/>
            <a:ext cx="372168" cy="378438"/>
          </a:xfrm>
          <a:prstGeom prst="ellipse">
            <a:avLst/>
          </a:prstGeom>
          <a:solidFill>
            <a:srgbClr val="299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7FFFF3-0716-45B0-87E1-9C377BFCB944}"/>
              </a:ext>
            </a:extLst>
          </p:cNvPr>
          <p:cNvSpPr/>
          <p:nvPr/>
        </p:nvSpPr>
        <p:spPr>
          <a:xfrm>
            <a:off x="8075905" y="1709856"/>
            <a:ext cx="372168" cy="378438"/>
          </a:xfrm>
          <a:prstGeom prst="ellipse">
            <a:avLst/>
          </a:prstGeom>
          <a:solidFill>
            <a:srgbClr val="80A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8BE19A-D7BD-4F6E-90AA-EABD100AA696}"/>
              </a:ext>
            </a:extLst>
          </p:cNvPr>
          <p:cNvSpPr/>
          <p:nvPr/>
        </p:nvSpPr>
        <p:spPr>
          <a:xfrm>
            <a:off x="8135216" y="4145697"/>
            <a:ext cx="372168" cy="378438"/>
          </a:xfrm>
          <a:prstGeom prst="ellipse">
            <a:avLst/>
          </a:prstGeom>
          <a:solidFill>
            <a:srgbClr val="0F3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pic>
        <p:nvPicPr>
          <p:cNvPr id="44" name="Google Shape;729;p19" descr="Wireless router">
            <a:extLst>
              <a:ext uri="{FF2B5EF4-FFF2-40B4-BE49-F238E27FC236}">
                <a16:creationId xmlns:a16="http://schemas.microsoft.com/office/drawing/2014/main" id="{9A3DDD67-9B00-4984-8798-9B0DE76D873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0450" y="2795520"/>
            <a:ext cx="525724" cy="52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540;p14" descr="A close up of a logo&#10;&#10;Description automatically generated">
            <a:extLst>
              <a:ext uri="{FF2B5EF4-FFF2-40B4-BE49-F238E27FC236}">
                <a16:creationId xmlns:a16="http://schemas.microsoft.com/office/drawing/2014/main" id="{81A3C92B-E7EE-43EB-B4DB-615D2A5E5C5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31592" y="4371788"/>
            <a:ext cx="368635" cy="381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546579C5-EA1E-4CED-A30C-BD316A171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55" y="4367752"/>
            <a:ext cx="429450" cy="497913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04A6D70-071D-4C5E-AF96-DF911CD83F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502" y="2820374"/>
            <a:ext cx="497913" cy="49791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FF39726-6953-437D-A09D-3E7B2AF1B18D}"/>
              </a:ext>
            </a:extLst>
          </p:cNvPr>
          <p:cNvSpPr txBox="1"/>
          <p:nvPr/>
        </p:nvSpPr>
        <p:spPr>
          <a:xfrm>
            <a:off x="536169" y="4814786"/>
            <a:ext cx="40180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</a:rPr>
              <a:t>in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22016C-0634-490F-B5B8-349ED57CB366}"/>
              </a:ext>
            </a:extLst>
          </p:cNvPr>
          <p:cNvSpPr txBox="1"/>
          <p:nvPr/>
        </p:nvSpPr>
        <p:spPr>
          <a:xfrm>
            <a:off x="8075448" y="4814786"/>
            <a:ext cx="373564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solidFill>
                  <a:schemeClr val="accent3"/>
                </a:solidFill>
                <a:latin typeface="+mj-lt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</a:rPr>
              <a:t>ducation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</a:rPr>
              <a:t>achieving universal access to a quality higher education is on a rising trend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8727455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C3CFE1"/>
    </a:dk2>
    <a:lt2>
      <a:srgbClr val="E6E6E6"/>
    </a:lt2>
    <a:accent1>
      <a:srgbClr val="6685B3"/>
    </a:accent1>
    <a:accent2>
      <a:srgbClr val="FFAA1F"/>
    </a:accent2>
    <a:accent3>
      <a:srgbClr val="969696"/>
    </a:accent3>
    <a:accent4>
      <a:srgbClr val="BEBEBE"/>
    </a:accent4>
    <a:accent5>
      <a:srgbClr val="00337F"/>
    </a:accent5>
    <a:accent6>
      <a:srgbClr val="4F4F4F"/>
    </a:accent6>
    <a:hlink>
      <a:srgbClr val="00337F"/>
    </a:hlink>
    <a:folHlink>
      <a:srgbClr val="4F4F4F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C3CFE1"/>
    </a:dk2>
    <a:lt2>
      <a:srgbClr val="E6E6E6"/>
    </a:lt2>
    <a:accent1>
      <a:srgbClr val="6685B3"/>
    </a:accent1>
    <a:accent2>
      <a:srgbClr val="FFAA1F"/>
    </a:accent2>
    <a:accent3>
      <a:srgbClr val="969696"/>
    </a:accent3>
    <a:accent4>
      <a:srgbClr val="BEBEBE"/>
    </a:accent4>
    <a:accent5>
      <a:srgbClr val="00337F"/>
    </a:accent5>
    <a:accent6>
      <a:srgbClr val="4F4F4F"/>
    </a:accent6>
    <a:hlink>
      <a:srgbClr val="00337F"/>
    </a:hlink>
    <a:folHlink>
      <a:srgbClr val="4F4F4F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1474</TotalTime>
  <Words>609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SimHei</vt:lpstr>
      <vt:lpstr>Arial</vt:lpstr>
      <vt:lpstr>Calibri</vt:lpstr>
      <vt:lpstr>TH SarabunPSK</vt:lpstr>
      <vt:lpstr>Wingdings</vt:lpstr>
      <vt:lpstr>TIME Consult Theme Color V2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Pinnarin Thuranikorn</cp:lastModifiedBy>
  <cp:revision>74</cp:revision>
  <dcterms:created xsi:type="dcterms:W3CDTF">2020-05-19T10:17:02Z</dcterms:created>
  <dcterms:modified xsi:type="dcterms:W3CDTF">2022-04-20T05:50:51Z</dcterms:modified>
</cp:coreProperties>
</file>