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10897" r:id="rId2"/>
    <p:sldId id="12094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8F8"/>
    <a:srgbClr val="D9D9D9"/>
    <a:srgbClr val="0846A1"/>
    <a:srgbClr val="0F3492"/>
    <a:srgbClr val="0162F7"/>
    <a:srgbClr val="228DDD"/>
    <a:srgbClr val="1448CC"/>
    <a:srgbClr val="4E5456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C16759BD-567F-4B7F-85D4-EEFA84CC8109}"/>
              </a:ext>
            </a:extLst>
          </p:cNvPr>
          <p:cNvSpPr/>
          <p:nvPr/>
        </p:nvSpPr>
        <p:spPr>
          <a:xfrm>
            <a:off x="3297552" y="3497150"/>
            <a:ext cx="2670819" cy="262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596EB7-112A-48B9-9FA6-FDD667F2C1F4}"/>
              </a:ext>
            </a:extLst>
          </p:cNvPr>
          <p:cNvSpPr/>
          <p:nvPr/>
        </p:nvSpPr>
        <p:spPr>
          <a:xfrm>
            <a:off x="6223629" y="3497150"/>
            <a:ext cx="2670819" cy="262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9236A0-8BAD-486C-9A8A-C4B4DED63B25}"/>
              </a:ext>
            </a:extLst>
          </p:cNvPr>
          <p:cNvSpPr/>
          <p:nvPr/>
        </p:nvSpPr>
        <p:spPr>
          <a:xfrm>
            <a:off x="9149706" y="3497150"/>
            <a:ext cx="2670819" cy="262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0142-2FF1-463B-A1BD-A441E90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0033514" cy="782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h-TH" dirty="0"/>
              <a:t>ประเทศไทยได้มีมาตรการสนับสนุนบริการในด้านโทรคมนาคมแก่ประชาชน </a:t>
            </a:r>
            <a:br>
              <a:rPr lang="en-US" dirty="0"/>
            </a:br>
            <a:r>
              <a:rPr lang="th-TH" dirty="0"/>
              <a:t>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9D6AAC-891D-423F-93EB-0A3B3E8CE855}"/>
              </a:ext>
            </a:extLst>
          </p:cNvPr>
          <p:cNvSpPr/>
          <p:nvPr/>
        </p:nvSpPr>
        <p:spPr>
          <a:xfrm>
            <a:off x="371475" y="3497150"/>
            <a:ext cx="2670819" cy="262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75597F0-8190-4199-B790-162C0072AC86}"/>
              </a:ext>
            </a:extLst>
          </p:cNvPr>
          <p:cNvSpPr/>
          <p:nvPr/>
        </p:nvSpPr>
        <p:spPr>
          <a:xfrm>
            <a:off x="4133271" y="1376924"/>
            <a:ext cx="1015500" cy="1015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C89CC07-F29D-46FA-A8C7-8BA90E78554D}"/>
              </a:ext>
            </a:extLst>
          </p:cNvPr>
          <p:cNvSpPr/>
          <p:nvPr/>
        </p:nvSpPr>
        <p:spPr>
          <a:xfrm>
            <a:off x="9999806" y="1376924"/>
            <a:ext cx="1015500" cy="1015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FC24D2A-9893-4902-8880-B8FC751D1905}"/>
              </a:ext>
            </a:extLst>
          </p:cNvPr>
          <p:cNvSpPr/>
          <p:nvPr/>
        </p:nvSpPr>
        <p:spPr>
          <a:xfrm>
            <a:off x="7066538" y="1376924"/>
            <a:ext cx="1015500" cy="10155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6" name="Chevron 25">
            <a:extLst>
              <a:ext uri="{FF2B5EF4-FFF2-40B4-BE49-F238E27FC236}">
                <a16:creationId xmlns:a16="http://schemas.microsoft.com/office/drawing/2014/main" id="{ADD1378F-959C-450E-A220-E60239BA3FC5}"/>
              </a:ext>
            </a:extLst>
          </p:cNvPr>
          <p:cNvSpPr/>
          <p:nvPr/>
        </p:nvSpPr>
        <p:spPr>
          <a:xfrm>
            <a:off x="6032189" y="1717483"/>
            <a:ext cx="273351" cy="27335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9" name="Chevron 28">
            <a:extLst>
              <a:ext uri="{FF2B5EF4-FFF2-40B4-BE49-F238E27FC236}">
                <a16:creationId xmlns:a16="http://schemas.microsoft.com/office/drawing/2014/main" id="{CDA1F14C-C401-4C52-AB46-7DE004E1F9E8}"/>
              </a:ext>
            </a:extLst>
          </p:cNvPr>
          <p:cNvSpPr/>
          <p:nvPr/>
        </p:nvSpPr>
        <p:spPr>
          <a:xfrm>
            <a:off x="8970294" y="1725548"/>
            <a:ext cx="273351" cy="27335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" name="Chevron 25">
            <a:extLst>
              <a:ext uri="{FF2B5EF4-FFF2-40B4-BE49-F238E27FC236}">
                <a16:creationId xmlns:a16="http://schemas.microsoft.com/office/drawing/2014/main" id="{6972B5B9-C224-4CCC-A60F-4401A7E3AAE9}"/>
              </a:ext>
            </a:extLst>
          </p:cNvPr>
          <p:cNvSpPr/>
          <p:nvPr/>
        </p:nvSpPr>
        <p:spPr>
          <a:xfrm>
            <a:off x="2976254" y="1740041"/>
            <a:ext cx="273351" cy="27335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FF90048-8BFE-453C-A142-EE80A70D5B65}"/>
              </a:ext>
            </a:extLst>
          </p:cNvPr>
          <p:cNvSpPr/>
          <p:nvPr/>
        </p:nvSpPr>
        <p:spPr>
          <a:xfrm>
            <a:off x="1200004" y="1376924"/>
            <a:ext cx="1015500" cy="1015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8C9954-86C0-4891-8C04-E6C78D1A61F2}"/>
              </a:ext>
            </a:extLst>
          </p:cNvPr>
          <p:cNvCxnSpPr>
            <a:cxnSpLocks/>
          </p:cNvCxnSpPr>
          <p:nvPr/>
        </p:nvCxnSpPr>
        <p:spPr>
          <a:xfrm flipH="1">
            <a:off x="1697322" y="2389400"/>
            <a:ext cx="10431" cy="1306300"/>
          </a:xfrm>
          <a:prstGeom prst="straightConnector1">
            <a:avLst/>
          </a:prstGeom>
          <a:solidFill>
            <a:schemeClr val="accent6"/>
          </a:solidFill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2459547-D73B-4E57-AD13-913334577284}"/>
              </a:ext>
            </a:extLst>
          </p:cNvPr>
          <p:cNvSpPr txBox="1"/>
          <p:nvPr/>
        </p:nvSpPr>
        <p:spPr>
          <a:xfrm>
            <a:off x="1017715" y="2708364"/>
            <a:ext cx="1455648" cy="369332"/>
          </a:xfrm>
          <a:prstGeom prst="rect">
            <a:avLst/>
          </a:prstGeom>
          <a:solidFill>
            <a:srgbClr val="228DDD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ด้านอินเทอร์เน็ต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6721F2-48D4-4697-AC4B-BB76F28FF300}"/>
              </a:ext>
            </a:extLst>
          </p:cNvPr>
          <p:cNvSpPr txBox="1"/>
          <p:nvPr/>
        </p:nvSpPr>
        <p:spPr>
          <a:xfrm>
            <a:off x="3514725" y="3800132"/>
            <a:ext cx="2236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AD8C91-238B-4D36-AA7D-E1E8F5E53701}"/>
              </a:ext>
            </a:extLst>
          </p:cNvPr>
          <p:cNvSpPr txBox="1"/>
          <p:nvPr/>
        </p:nvSpPr>
        <p:spPr>
          <a:xfrm>
            <a:off x="588648" y="3800132"/>
            <a:ext cx="2236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C2DEF-1B64-4C82-B8EA-8115B662E2A4}"/>
              </a:ext>
            </a:extLst>
          </p:cNvPr>
          <p:cNvSpPr txBox="1"/>
          <p:nvPr/>
        </p:nvSpPr>
        <p:spPr>
          <a:xfrm>
            <a:off x="6440802" y="3800132"/>
            <a:ext cx="2236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9B987-6364-4ADA-909C-920D3DD54597}"/>
              </a:ext>
            </a:extLst>
          </p:cNvPr>
          <p:cNvSpPr txBox="1"/>
          <p:nvPr/>
        </p:nvSpPr>
        <p:spPr>
          <a:xfrm>
            <a:off x="9365089" y="3800132"/>
            <a:ext cx="2238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 algn="thaiDist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ECD53DDD-BBF3-4827-A269-352EC9F22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14" y="1486498"/>
            <a:ext cx="768016" cy="76801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D7D82D3-D789-40BD-A6EC-B608D69E80E5}"/>
              </a:ext>
            </a:extLst>
          </p:cNvPr>
          <p:cNvGrpSpPr/>
          <p:nvPr/>
        </p:nvGrpSpPr>
        <p:grpSpPr>
          <a:xfrm>
            <a:off x="4373724" y="1567132"/>
            <a:ext cx="534591" cy="670777"/>
            <a:chOff x="4533830" y="5556607"/>
            <a:chExt cx="688523" cy="1046330"/>
          </a:xfrm>
        </p:grpSpPr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92E64025-6C56-48F7-8DB6-5F03C641B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830" y="5914414"/>
              <a:ext cx="688523" cy="688523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ED249C47-21DA-43C4-8443-61523B337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084" y="5556607"/>
              <a:ext cx="514368" cy="514368"/>
            </a:xfrm>
            <a:prstGeom prst="rect">
              <a:avLst/>
            </a:prstGeom>
          </p:spPr>
        </p:pic>
      </p:grp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2C7792AD-386B-4833-8F42-2FC9D1593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27" y="1538604"/>
            <a:ext cx="760120" cy="76012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BB0690D-CE2A-4A5A-9490-920AABE8D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89" y="1523171"/>
            <a:ext cx="762655" cy="76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D9645C-64CF-4CE5-AAD6-D9600848EC38}"/>
              </a:ext>
            </a:extLst>
          </p:cNvPr>
          <p:cNvCxnSpPr>
            <a:cxnSpLocks/>
          </p:cNvCxnSpPr>
          <p:nvPr/>
        </p:nvCxnSpPr>
        <p:spPr>
          <a:xfrm flipH="1">
            <a:off x="4666003" y="2389400"/>
            <a:ext cx="10431" cy="1306300"/>
          </a:xfrm>
          <a:prstGeom prst="straightConnector1">
            <a:avLst/>
          </a:prstGeom>
          <a:solidFill>
            <a:schemeClr val="accent6"/>
          </a:solidFill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8BE000-E781-49FC-B944-99AE3780EF24}"/>
              </a:ext>
            </a:extLst>
          </p:cNvPr>
          <p:cNvCxnSpPr>
            <a:cxnSpLocks/>
          </p:cNvCxnSpPr>
          <p:nvPr/>
        </p:nvCxnSpPr>
        <p:spPr>
          <a:xfrm flipH="1">
            <a:off x="10595030" y="2389400"/>
            <a:ext cx="10431" cy="1306300"/>
          </a:xfrm>
          <a:prstGeom prst="straightConnector1">
            <a:avLst/>
          </a:prstGeom>
          <a:solidFill>
            <a:schemeClr val="accent6"/>
          </a:solidFill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9EF82F9-A712-4AD8-AA74-BCA5CFD00295}"/>
              </a:ext>
            </a:extLst>
          </p:cNvPr>
          <p:cNvSpPr txBox="1"/>
          <p:nvPr/>
        </p:nvSpPr>
        <p:spPr>
          <a:xfrm>
            <a:off x="9977013" y="2576473"/>
            <a:ext cx="1455648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ด้านการสนับสนุน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โรงพยาบาล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D94CA3-D1EB-4DF5-9B2C-E802997910B0}"/>
              </a:ext>
            </a:extLst>
          </p:cNvPr>
          <p:cNvCxnSpPr>
            <a:cxnSpLocks/>
          </p:cNvCxnSpPr>
          <p:nvPr/>
        </p:nvCxnSpPr>
        <p:spPr>
          <a:xfrm flipH="1">
            <a:off x="7563856" y="2389400"/>
            <a:ext cx="10431" cy="1306300"/>
          </a:xfrm>
          <a:prstGeom prst="straightConnector1">
            <a:avLst/>
          </a:prstGeom>
          <a:solidFill>
            <a:schemeClr val="accent6"/>
          </a:solidFill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314C281-ABE7-4489-BE15-261E626A84AC}"/>
              </a:ext>
            </a:extLst>
          </p:cNvPr>
          <p:cNvSpPr txBox="1"/>
          <p:nvPr/>
        </p:nvSpPr>
        <p:spPr>
          <a:xfrm>
            <a:off x="6925880" y="2565658"/>
            <a:ext cx="145564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ด้านการช่วยเหลือผู้ประกอบการ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D02A57-C5D4-447B-BB80-88AA27D1BB03}"/>
              </a:ext>
            </a:extLst>
          </p:cNvPr>
          <p:cNvSpPr txBox="1"/>
          <p:nvPr/>
        </p:nvSpPr>
        <p:spPr>
          <a:xfrm>
            <a:off x="3905137" y="2570756"/>
            <a:ext cx="145564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ด้านการช่วยเหลือ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ea typeface="굴림" panose="020B0600000101010101" pitchFamily="34" charset="-127"/>
                <a:cs typeface="TH SarabunPSK" panose="020B0500040200020003" pitchFamily="34" charset="-34"/>
              </a:rPr>
              <a:t>ประชาชน</a:t>
            </a:r>
          </a:p>
        </p:txBody>
      </p:sp>
    </p:spTree>
    <p:extLst>
      <p:ext uri="{BB962C8B-B14F-4D97-AF65-F5344CB8AC3E}">
        <p14:creationId xmlns:p14="http://schemas.microsoft.com/office/powerpoint/2010/main" val="14339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75">
            <a:extLst>
              <a:ext uri="{FF2B5EF4-FFF2-40B4-BE49-F238E27FC236}">
                <a16:creationId xmlns:a16="http://schemas.microsoft.com/office/drawing/2014/main" id="{6C4C49EC-26A5-4A6C-9262-42302B81315D}"/>
              </a:ext>
            </a:extLst>
          </p:cNvPr>
          <p:cNvSpPr/>
          <p:nvPr/>
        </p:nvSpPr>
        <p:spPr>
          <a:xfrm rot="2700000" flipH="1">
            <a:off x="3458772" y="2882373"/>
            <a:ext cx="738962" cy="738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101A73-2B58-415D-92AE-46283E75FA63}"/>
              </a:ext>
            </a:extLst>
          </p:cNvPr>
          <p:cNvSpPr/>
          <p:nvPr/>
        </p:nvSpPr>
        <p:spPr>
          <a:xfrm rot="2700000" flipH="1">
            <a:off x="6798913" y="4457665"/>
            <a:ext cx="738962" cy="738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7" name="Oval 75">
            <a:extLst>
              <a:ext uri="{FF2B5EF4-FFF2-40B4-BE49-F238E27FC236}">
                <a16:creationId xmlns:a16="http://schemas.microsoft.com/office/drawing/2014/main" id="{4D97913B-353D-4013-9954-188A7242F985}"/>
              </a:ext>
            </a:extLst>
          </p:cNvPr>
          <p:cNvSpPr/>
          <p:nvPr/>
        </p:nvSpPr>
        <p:spPr>
          <a:xfrm rot="2700000" flipH="1">
            <a:off x="8011873" y="2882373"/>
            <a:ext cx="738962" cy="738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0C66B4-E2C4-4524-B133-31A94F6ED66E}"/>
              </a:ext>
            </a:extLst>
          </p:cNvPr>
          <p:cNvSpPr/>
          <p:nvPr/>
        </p:nvSpPr>
        <p:spPr>
          <a:xfrm rot="2700000" flipH="1">
            <a:off x="4617980" y="4457665"/>
            <a:ext cx="738962" cy="738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128158-864A-4890-A632-0F4DE277863A}"/>
              </a:ext>
            </a:extLst>
          </p:cNvPr>
          <p:cNvSpPr txBox="1"/>
          <p:nvPr/>
        </p:nvSpPr>
        <p:spPr>
          <a:xfrm>
            <a:off x="4979888" y="2670115"/>
            <a:ext cx="2323365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H SarabunPSK" panose="020B0500040200020003" pitchFamily="34" charset="-34"/>
              </a:rPr>
              <a:t>Key Factors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H SarabunPSK" panose="020B0500040200020003" pitchFamily="34" charset="-34"/>
              </a:rPr>
              <a:t>Driving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H SarabunPSK" panose="020B0500040200020003" pitchFamily="34" charset="-34"/>
              </a:rPr>
              <a:t>the Education Industry</a:t>
            </a: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2793E68B-8BF6-4DA6-B1A1-2F6EFD000726}"/>
              </a:ext>
            </a:extLst>
          </p:cNvPr>
          <p:cNvSpPr/>
          <p:nvPr/>
        </p:nvSpPr>
        <p:spPr>
          <a:xfrm rot="12351581">
            <a:off x="7149947" y="3058916"/>
            <a:ext cx="464473" cy="1142732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rgbClr val="228DD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61D2406B-FD51-47E1-849B-8D6EA20408FD}"/>
              </a:ext>
            </a:extLst>
          </p:cNvPr>
          <p:cNvSpPr/>
          <p:nvPr/>
        </p:nvSpPr>
        <p:spPr>
          <a:xfrm rot="14211581">
            <a:off x="6333192" y="3576966"/>
            <a:ext cx="474807" cy="1117862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rgbClr val="0846A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6A72B176-3BA3-4642-AF93-743C485495E8}"/>
              </a:ext>
            </a:extLst>
          </p:cNvPr>
          <p:cNvSpPr/>
          <p:nvPr/>
        </p:nvSpPr>
        <p:spPr>
          <a:xfrm rot="16131581">
            <a:off x="5365627" y="3563174"/>
            <a:ext cx="474807" cy="1117862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rgbClr val="228DD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77127641-50E1-45D3-BDF0-9292ACF230B9}"/>
              </a:ext>
            </a:extLst>
          </p:cNvPr>
          <p:cNvSpPr/>
          <p:nvPr/>
        </p:nvSpPr>
        <p:spPr>
          <a:xfrm rot="18051581">
            <a:off x="4560449" y="3034343"/>
            <a:ext cx="474807" cy="1117862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rgbClr val="0846A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08FCD-5DFA-4D99-BDC5-803BEAF38A72}"/>
              </a:ext>
            </a:extLst>
          </p:cNvPr>
          <p:cNvGrpSpPr/>
          <p:nvPr/>
        </p:nvGrpSpPr>
        <p:grpSpPr>
          <a:xfrm>
            <a:off x="674767" y="1417125"/>
            <a:ext cx="3676011" cy="1772979"/>
            <a:chOff x="414243" y="2460316"/>
            <a:chExt cx="3690618" cy="177297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851004-F589-48C9-87CB-63C11A7A2978}"/>
                </a:ext>
              </a:extLst>
            </p:cNvPr>
            <p:cNvSpPr/>
            <p:nvPr/>
          </p:nvSpPr>
          <p:spPr>
            <a:xfrm>
              <a:off x="586748" y="2460316"/>
              <a:ext cx="21528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TH SarabunPSK" panose="020B0500040200020003" pitchFamily="34" charset="-34"/>
                </a:rPr>
                <a:t>New Normal Behavior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701249-C52C-4D01-8909-1FAADCDD657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8" y="2787135"/>
              <a:ext cx="3518113" cy="25223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40FD5C-BAF5-46F5-B591-024652DA5962}"/>
                </a:ext>
              </a:extLst>
            </p:cNvPr>
            <p:cNvSpPr txBox="1"/>
            <p:nvPr/>
          </p:nvSpPr>
          <p:spPr>
            <a:xfrm>
              <a:off x="414243" y="2848300"/>
              <a:ext cx="361166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COVID-19 pandemic has made substantial impact on Thailand’s education industry 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 new normal toward distant learning with digital platform</a:t>
              </a:r>
              <a:r>
                <a:rPr kumimoji="0" lang="th-TH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Cordia New" panose="020B0304020202020204" pitchFamily="34" charset="-34"/>
                </a:rPr>
                <a:t>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expected to occur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promote a safe and touch-less society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37A44A-3277-4558-B65E-3E07D6587651}"/>
              </a:ext>
            </a:extLst>
          </p:cNvPr>
          <p:cNvGrpSpPr/>
          <p:nvPr/>
        </p:nvGrpSpPr>
        <p:grpSpPr>
          <a:xfrm>
            <a:off x="7840377" y="1417125"/>
            <a:ext cx="3518113" cy="1218981"/>
            <a:chOff x="414243" y="2460316"/>
            <a:chExt cx="3690618" cy="12189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8F9550-9A9E-4A5B-90C5-9490D08DEEA3}"/>
                </a:ext>
              </a:extLst>
            </p:cNvPr>
            <p:cNvSpPr/>
            <p:nvPr/>
          </p:nvSpPr>
          <p:spPr>
            <a:xfrm>
              <a:off x="586748" y="2460316"/>
              <a:ext cx="32561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C264A6-4E1D-4E97-A3FB-4FAAABED4E0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8" y="2787135"/>
              <a:ext cx="3518113" cy="25223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157AC8-7562-4245-BD45-7187FCD64C2B}"/>
                </a:ext>
              </a:extLst>
            </p:cNvPr>
            <p:cNvSpPr txBox="1"/>
            <p:nvPr/>
          </p:nvSpPr>
          <p:spPr>
            <a:xfrm>
              <a:off x="414243" y="2848300"/>
              <a:ext cx="361166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opportunity for developing new types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of learning tools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such as smart school, smart classroom, AR/VR learning, and remote classroom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5D8AEFD-D502-433B-BB58-BC9EAFF4AD54}"/>
              </a:ext>
            </a:extLst>
          </p:cNvPr>
          <p:cNvGrpSpPr/>
          <p:nvPr/>
        </p:nvGrpSpPr>
        <p:grpSpPr>
          <a:xfrm>
            <a:off x="674768" y="4173781"/>
            <a:ext cx="3518114" cy="1830105"/>
            <a:chOff x="414243" y="2218524"/>
            <a:chExt cx="3690618" cy="18301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B3BA0D-B9A1-4B79-8F85-3B69C9AAE0B9}"/>
                </a:ext>
              </a:extLst>
            </p:cNvPr>
            <p:cNvSpPr/>
            <p:nvPr/>
          </p:nvSpPr>
          <p:spPr>
            <a:xfrm>
              <a:off x="586748" y="2218524"/>
              <a:ext cx="31783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863360-963F-43CD-8B8C-283A64FBDA20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8" y="2787135"/>
              <a:ext cx="3518113" cy="25223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D011614-2C9E-4226-A354-FF39350DAFCE}"/>
                </a:ext>
              </a:extLst>
            </p:cNvPr>
            <p:cNvSpPr txBox="1"/>
            <p:nvPr/>
          </p:nvSpPr>
          <p:spPr>
            <a:xfrm>
              <a:off x="414243" y="2848300"/>
              <a:ext cx="361166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Computer-based assessment has become more encouraged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in most parts of the world, which saves a lot of time and effort. The Student also appreciate new patterns of evaluation, as they guarantee them fool-proof results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8DCE73-CD7F-4742-BC75-48D4DB93AB82}"/>
              </a:ext>
            </a:extLst>
          </p:cNvPr>
          <p:cNvGrpSpPr/>
          <p:nvPr/>
        </p:nvGrpSpPr>
        <p:grpSpPr>
          <a:xfrm>
            <a:off x="7840377" y="4173781"/>
            <a:ext cx="3518113" cy="1451324"/>
            <a:chOff x="414243" y="2227973"/>
            <a:chExt cx="3690618" cy="145132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0C64DA3-AD10-4ADC-BB01-DCA60F33842F}"/>
                </a:ext>
              </a:extLst>
            </p:cNvPr>
            <p:cNvSpPr/>
            <p:nvPr/>
          </p:nvSpPr>
          <p:spPr>
            <a:xfrm>
              <a:off x="586748" y="2227973"/>
              <a:ext cx="29307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94559A4-CAE0-42A3-9F6F-BC966045A45C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8" y="2787135"/>
              <a:ext cx="3518113" cy="25223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2484A4-26ED-4FFF-AA28-66D037FC3720}"/>
                </a:ext>
              </a:extLst>
            </p:cNvPr>
            <p:cNvSpPr txBox="1"/>
            <p:nvPr/>
          </p:nvSpPr>
          <p:spPr>
            <a:xfrm>
              <a:off x="414243" y="2848300"/>
              <a:ext cx="361166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Education is one of the most powerful and proven vehicles for sustainable development. The aims of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achieving universal access to a quality higher education is on a rising trend</a:t>
              </a:r>
            </a:p>
          </p:txBody>
        </p:sp>
      </p:grp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6FC7646E-5559-402C-9AD6-DE42F5EC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44" y="2962459"/>
            <a:ext cx="550448" cy="550448"/>
          </a:xfrm>
          <a:prstGeom prst="rect">
            <a:avLst/>
          </a:prstGeom>
          <a:ln>
            <a:noFill/>
          </a:ln>
        </p:spPr>
      </p:pic>
      <p:pic>
        <p:nvPicPr>
          <p:cNvPr id="81" name="Picture 80" descr="A picture containing icon&#10;&#10;Description automatically generated">
            <a:extLst>
              <a:ext uri="{FF2B5EF4-FFF2-40B4-BE49-F238E27FC236}">
                <a16:creationId xmlns:a16="http://schemas.microsoft.com/office/drawing/2014/main" id="{CF9DCFC5-5093-4D0C-BAC1-33DDD50A4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706" y="2971984"/>
            <a:ext cx="510316" cy="510316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427BBD4-2A39-4E0C-A56E-2E4B7D350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29" y="4486359"/>
            <a:ext cx="562511" cy="562511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61C8C526-B71A-432B-B8B6-5ADA44CD8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65" y="4519635"/>
            <a:ext cx="560258" cy="560258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CD8EFF74-3D70-490D-8F18-4F2C0741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65100"/>
            <a:ext cx="11658600" cy="7826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j-lt"/>
              </a:rPr>
              <a:t>The Behavior, Learning Tools, Patterns in Student Assessment and Evaluation and Quality Education for Sustainable Development for Smart Education in the COVID-19 pandemic Situation</a:t>
            </a:r>
          </a:p>
        </p:txBody>
      </p:sp>
    </p:spTree>
    <p:extLst>
      <p:ext uri="{BB962C8B-B14F-4D97-AF65-F5344CB8AC3E}">
        <p14:creationId xmlns:p14="http://schemas.microsoft.com/office/powerpoint/2010/main" val="97638772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1454</TotalTime>
  <Words>336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ประเทศไทยได้มีมาตรการสนับสนุนบริการในด้านโทรคมนาคมแก่ประชาชน  เพื่อลดผลกระทบการแพร่ระบาดของโรคติดเชื้อไวรัสโคโรนา 2019</vt:lpstr>
      <vt:lpstr>The Behavior, Learning Tools, Patterns in Student Assessment and Evaluation and Quality Education for Sustainable Development for Smart Education in the COVID-19 pandemic 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Kulnida Phatinawin</cp:lastModifiedBy>
  <cp:revision>76</cp:revision>
  <dcterms:created xsi:type="dcterms:W3CDTF">2020-05-19T10:17:02Z</dcterms:created>
  <dcterms:modified xsi:type="dcterms:W3CDTF">2022-04-20T05:09:43Z</dcterms:modified>
</cp:coreProperties>
</file>