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-1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7A92C5-81EF-CFB2-DD08-8F51C4E7E2E4}"/>
              </a:ext>
            </a:extLst>
          </p:cNvPr>
          <p:cNvGrpSpPr/>
          <p:nvPr/>
        </p:nvGrpSpPr>
        <p:grpSpPr>
          <a:xfrm>
            <a:off x="10381131" y="1581203"/>
            <a:ext cx="877362" cy="4381477"/>
            <a:chOff x="10680482" y="1516413"/>
            <a:chExt cx="877362" cy="438147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9C9BE3-C0F2-24F7-B072-E99415707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0482" y="1516413"/>
              <a:ext cx="877362" cy="877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54187FB-D321-E486-52C9-98DEDE84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6668" y="2839226"/>
              <a:ext cx="723780" cy="72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6E854D9-6003-0CD7-9FF3-0192FDE3A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4269" y="4011217"/>
              <a:ext cx="805655" cy="80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3ACD953-2BE7-E84E-1FBD-AB71DEE1E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5440" y="5130635"/>
              <a:ext cx="767255" cy="767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71475" y="391813"/>
            <a:ext cx="1144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4C1BD9-9D0C-CDFC-8951-B7E4DA152B78}"/>
              </a:ext>
            </a:extLst>
          </p:cNvPr>
          <p:cNvGrpSpPr/>
          <p:nvPr/>
        </p:nvGrpSpPr>
        <p:grpSpPr>
          <a:xfrm>
            <a:off x="892276" y="1592489"/>
            <a:ext cx="9435996" cy="4386568"/>
            <a:chOff x="580015" y="1586559"/>
            <a:chExt cx="9435996" cy="43865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5E92E8-BE99-5A88-93E0-3F33C2A29B29}"/>
                </a:ext>
              </a:extLst>
            </p:cNvPr>
            <p:cNvGrpSpPr/>
            <p:nvPr/>
          </p:nvGrpSpPr>
          <p:grpSpPr>
            <a:xfrm>
              <a:off x="580015" y="1586559"/>
              <a:ext cx="982264" cy="4386568"/>
              <a:chOff x="580015" y="1586559"/>
              <a:chExt cx="982264" cy="438656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F32B2C2-BFA4-32A9-EBE8-669E9982335D}"/>
                  </a:ext>
                </a:extLst>
              </p:cNvPr>
              <p:cNvSpPr/>
              <p:nvPr/>
            </p:nvSpPr>
            <p:spPr>
              <a:xfrm>
                <a:off x="580015" y="1586559"/>
                <a:ext cx="764274" cy="438656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B44B855-197A-4CCA-8024-0AAAE28C494A}"/>
                  </a:ext>
                </a:extLst>
              </p:cNvPr>
              <p:cNvSpPr/>
              <p:nvPr/>
            </p:nvSpPr>
            <p:spPr>
              <a:xfrm>
                <a:off x="982249" y="1807898"/>
                <a:ext cx="580030" cy="5587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4163D50-0CBF-D1D8-0F9A-AE64A5455FA6}"/>
                  </a:ext>
                </a:extLst>
              </p:cNvPr>
              <p:cNvSpPr/>
              <p:nvPr/>
            </p:nvSpPr>
            <p:spPr>
              <a:xfrm>
                <a:off x="982249" y="2814256"/>
                <a:ext cx="580030" cy="5587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6B7313-741E-B35A-1327-B273B8013822}"/>
                  </a:ext>
                </a:extLst>
              </p:cNvPr>
              <p:cNvSpPr/>
              <p:nvPr/>
            </p:nvSpPr>
            <p:spPr>
              <a:xfrm>
                <a:off x="962152" y="3973757"/>
                <a:ext cx="580030" cy="5587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4AA7F74-B22B-DB10-5A69-353287EC664C}"/>
                  </a:ext>
                </a:extLst>
              </p:cNvPr>
              <p:cNvSpPr/>
              <p:nvPr/>
            </p:nvSpPr>
            <p:spPr>
              <a:xfrm>
                <a:off x="962152" y="5133258"/>
                <a:ext cx="580030" cy="5587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70EB1D-30EE-B74A-FE39-E724A098F6A8}"/>
                </a:ext>
              </a:extLst>
            </p:cNvPr>
            <p:cNvSpPr/>
            <p:nvPr/>
          </p:nvSpPr>
          <p:spPr>
            <a:xfrm>
              <a:off x="1851625" y="1661858"/>
              <a:ext cx="77999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มาตรการจัดให้มีอินเทอร์เน็ตบรอดแบนด์เคลื่อนที่ฟรี 10 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 </a:t>
              </a:r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และปรับเพิ่มความเร็วอินเทอร์เน็ต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บรอดแบนด์ประจำที่เป็น 100 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Mbps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5BC5E1-1F29-A53D-815B-D0C2658579B4}"/>
                </a:ext>
              </a:extLst>
            </p:cNvPr>
            <p:cNvSpPr/>
            <p:nvPr/>
          </p:nvSpPr>
          <p:spPr>
            <a:xfrm>
              <a:off x="1920280" y="2727869"/>
              <a:ext cx="71531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8349B8-4416-17F6-3E71-A3722028EC00}"/>
                </a:ext>
              </a:extLst>
            </p:cNvPr>
            <p:cNvSpPr/>
            <p:nvPr/>
          </p:nvSpPr>
          <p:spPr>
            <a:xfrm>
              <a:off x="1920279" y="3897965"/>
              <a:ext cx="80957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1ADFBE-311A-DC5D-BD3A-1649F4A7D6E6}"/>
                </a:ext>
              </a:extLst>
            </p:cNvPr>
            <p:cNvSpPr/>
            <p:nvPr/>
          </p:nvSpPr>
          <p:spPr>
            <a:xfrm>
              <a:off x="1851624" y="5072515"/>
              <a:ext cx="795756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มาตรการให้การสนับสนุนโรงพยาบาล สถาบันทางการแพทย์ของรัฐในการต่อสู้สถานการณ์ </a:t>
              </a:r>
            </a:p>
            <a:p>
              <a:pPr lvl="0"/>
              <a:r>
                <a:rPr lang="th-TH" sz="2400" dirty="0">
                  <a:solidFill>
                    <a:schemeClr val="accent1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“ไวรัส โคโรน่า”สายพันธุ์ใหม่ 2019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5721EA-D8C1-91A0-4D6D-BB6DD8DC00F4}"/>
              </a:ext>
            </a:extLst>
          </p:cNvPr>
          <p:cNvCxnSpPr>
            <a:cxnSpLocks/>
          </p:cNvCxnSpPr>
          <p:nvPr/>
        </p:nvCxnSpPr>
        <p:spPr>
          <a:xfrm>
            <a:off x="1928466" y="2607048"/>
            <a:ext cx="940162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0A01B4-3D4D-DDBB-BE9B-8A2C976130BE}"/>
              </a:ext>
            </a:extLst>
          </p:cNvPr>
          <p:cNvCxnSpPr>
            <a:cxnSpLocks/>
          </p:cNvCxnSpPr>
          <p:nvPr/>
        </p:nvCxnSpPr>
        <p:spPr>
          <a:xfrm>
            <a:off x="1928466" y="3841875"/>
            <a:ext cx="9401628" cy="868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7824DA-389F-E644-D370-915FAA3325D2}"/>
              </a:ext>
            </a:extLst>
          </p:cNvPr>
          <p:cNvCxnSpPr>
            <a:cxnSpLocks/>
          </p:cNvCxnSpPr>
          <p:nvPr/>
        </p:nvCxnSpPr>
        <p:spPr>
          <a:xfrm>
            <a:off x="1928466" y="5016426"/>
            <a:ext cx="940162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371475" y="465223"/>
            <a:ext cx="73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Factors Driving the  Smart Education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A69EC6-CD7F-5C15-C4BC-A2201A137BA4}"/>
              </a:ext>
            </a:extLst>
          </p:cNvPr>
          <p:cNvGrpSpPr/>
          <p:nvPr/>
        </p:nvGrpSpPr>
        <p:grpSpPr>
          <a:xfrm>
            <a:off x="617292" y="1242026"/>
            <a:ext cx="10076751" cy="5088486"/>
            <a:chOff x="1006175" y="1251741"/>
            <a:chExt cx="10076751" cy="508848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1BB7A1B-5022-1B1D-2F1D-EE068AB062D2}"/>
                </a:ext>
              </a:extLst>
            </p:cNvPr>
            <p:cNvGrpSpPr/>
            <p:nvPr/>
          </p:nvGrpSpPr>
          <p:grpSpPr>
            <a:xfrm>
              <a:off x="1012597" y="1251741"/>
              <a:ext cx="10070329" cy="1394277"/>
              <a:chOff x="412838" y="1425909"/>
              <a:chExt cx="10070329" cy="139427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519AA8D-C1D1-5B23-81B1-26A689668595}"/>
                  </a:ext>
                </a:extLst>
              </p:cNvPr>
              <p:cNvSpPr/>
              <p:nvPr/>
            </p:nvSpPr>
            <p:spPr>
              <a:xfrm>
                <a:off x="634211" y="1639085"/>
                <a:ext cx="1821687" cy="10479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Bahnschrift" panose="020B0502040204020203" pitchFamily="34" charset="0"/>
                    <a:cs typeface="TH SarabunPSK" panose="020B0500040200020003" pitchFamily="34" charset="-34"/>
                  </a:rPr>
                  <a:t>New Normal Behavior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54EEAB-EC74-C901-E170-AC32F922160E}"/>
                  </a:ext>
                </a:extLst>
              </p:cNvPr>
              <p:cNvSpPr/>
              <p:nvPr/>
            </p:nvSpPr>
            <p:spPr>
              <a:xfrm>
                <a:off x="2645860" y="1772267"/>
                <a:ext cx="7837307" cy="1047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The COVID-19 pandemic has made a substantial impact on Thailand’s education industry and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 new normal toward distant learning with a digital platform</a:t>
                </a:r>
                <a:r>
                  <a:rPr kumimoji="0" lang="th-TH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cs typeface="Cordia New" panose="020B0304020202020204" pitchFamily="34" charset="-34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is expected to occur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to promote a safe and touch-less society</a:t>
                </a:r>
              </a:p>
              <a:p>
                <a:pPr algn="ctr"/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1419FF7-2148-2D37-562D-0C1B70C45D7C}"/>
                  </a:ext>
                </a:extLst>
              </p:cNvPr>
              <p:cNvSpPr/>
              <p:nvPr/>
            </p:nvSpPr>
            <p:spPr>
              <a:xfrm>
                <a:off x="412838" y="1425909"/>
                <a:ext cx="478369" cy="4636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136793-2284-23EA-04E0-1A8A6C0BC590}"/>
                </a:ext>
              </a:extLst>
            </p:cNvPr>
            <p:cNvGrpSpPr/>
            <p:nvPr/>
          </p:nvGrpSpPr>
          <p:grpSpPr>
            <a:xfrm>
              <a:off x="1012597" y="2634747"/>
              <a:ext cx="9619103" cy="1138306"/>
              <a:chOff x="412837" y="2578099"/>
              <a:chExt cx="9619103" cy="11383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F1A72B-7116-D0EC-57EA-0CEEBEA68BBD}"/>
                  </a:ext>
                </a:extLst>
              </p:cNvPr>
              <p:cNvSpPr/>
              <p:nvPr/>
            </p:nvSpPr>
            <p:spPr>
              <a:xfrm>
                <a:off x="634213" y="2785246"/>
                <a:ext cx="1821686" cy="9311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Bahnschrift" panose="020B0502040204020203" pitchFamily="34" charset="0"/>
                    <a:cs typeface="TH SarabunPSK" panose="020B0500040200020003" pitchFamily="34" charset="-34"/>
                  </a:rPr>
                  <a:t>New Types of Learning Tools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BC3FEB7-24BB-1446-9071-E0F1BC61C560}"/>
                  </a:ext>
                </a:extLst>
              </p:cNvPr>
              <p:cNvSpPr/>
              <p:nvPr/>
            </p:nvSpPr>
            <p:spPr>
              <a:xfrm>
                <a:off x="2657088" y="2784868"/>
                <a:ext cx="7374852" cy="9311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An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opportunity for developing new types </a:t>
                </a:r>
                <a:b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</a:b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of learning tools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 such as smart school, smart classroom, AR/VR learning, and remote classroom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B8F7AC9-3ABE-3B78-AD17-1C7CD1C9C344}"/>
                  </a:ext>
                </a:extLst>
              </p:cNvPr>
              <p:cNvSpPr/>
              <p:nvPr/>
            </p:nvSpPr>
            <p:spPr>
              <a:xfrm>
                <a:off x="412837" y="2578099"/>
                <a:ext cx="478369" cy="4636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5FE145-D1FB-F152-DC70-16232AB2198E}"/>
                </a:ext>
              </a:extLst>
            </p:cNvPr>
            <p:cNvGrpSpPr/>
            <p:nvPr/>
          </p:nvGrpSpPr>
          <p:grpSpPr>
            <a:xfrm>
              <a:off x="1012597" y="3910041"/>
              <a:ext cx="9607873" cy="1163548"/>
              <a:chOff x="357295" y="3583813"/>
              <a:chExt cx="9607873" cy="116354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BDB13E-9F3D-825B-1B2E-9675B1A385C2}"/>
                  </a:ext>
                </a:extLst>
              </p:cNvPr>
              <p:cNvSpPr/>
              <p:nvPr/>
            </p:nvSpPr>
            <p:spPr>
              <a:xfrm>
                <a:off x="634214" y="3816202"/>
                <a:ext cx="1821686" cy="9311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Bahnschrift" panose="020B0502040204020203" pitchFamily="34" charset="0"/>
                    <a:cs typeface="TH SarabunPSK" panose="020B0500040200020003" pitchFamily="34" charset="-34"/>
                  </a:rPr>
                  <a:t>Changing Patterns in Student Assessment and Evaluation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E78921-D0D2-9618-C3B1-3C7D98D6C568}"/>
                  </a:ext>
                </a:extLst>
              </p:cNvPr>
              <p:cNvSpPr/>
              <p:nvPr/>
            </p:nvSpPr>
            <p:spPr>
              <a:xfrm>
                <a:off x="2590317" y="3762750"/>
                <a:ext cx="7374851" cy="9311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Computer-based assessment has become more encouraged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in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ost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 parts of the world, which saves a lot of time and effort. The Student also appreciate new patterns of evaluation, as they guarantee them fool-proof results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09A9F5-4EB8-825F-5C24-BD932CCE4F03}"/>
                  </a:ext>
                </a:extLst>
              </p:cNvPr>
              <p:cNvSpPr/>
              <p:nvPr/>
            </p:nvSpPr>
            <p:spPr>
              <a:xfrm>
                <a:off x="357295" y="3583813"/>
                <a:ext cx="478369" cy="4636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747C97-0410-4334-4C23-D242C1E35824}"/>
                </a:ext>
              </a:extLst>
            </p:cNvPr>
            <p:cNvGrpSpPr/>
            <p:nvPr/>
          </p:nvGrpSpPr>
          <p:grpSpPr>
            <a:xfrm>
              <a:off x="1006175" y="5187442"/>
              <a:ext cx="9515475" cy="1152785"/>
              <a:chOff x="406562" y="4628863"/>
              <a:chExt cx="9515475" cy="115278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FFDF6D0-8776-428D-DC81-E998560BEE6A}"/>
                  </a:ext>
                </a:extLst>
              </p:cNvPr>
              <p:cNvSpPr/>
              <p:nvPr/>
            </p:nvSpPr>
            <p:spPr>
              <a:xfrm>
                <a:off x="652023" y="4850489"/>
                <a:ext cx="1803875" cy="9311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Bahnschrift" panose="020B0502040204020203" pitchFamily="34" charset="0"/>
                    <a:cs typeface="TH SarabunPSK" panose="020B0500040200020003" pitchFamily="34" charset="-34"/>
                  </a:rPr>
                  <a:t>Quality Education for Sustainable Development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E5B8F81-BA52-5603-AF77-C559463DCC1A}"/>
                  </a:ext>
                </a:extLst>
              </p:cNvPr>
              <p:cNvSpPr/>
              <p:nvPr/>
            </p:nvSpPr>
            <p:spPr>
              <a:xfrm>
                <a:off x="2631268" y="4796249"/>
                <a:ext cx="7290769" cy="9311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ducation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 is one of the most powerful and proven vehicles for sustainable development. The aims of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achieving universal access to a quality higher education is on a rising trend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TH SarabunPSK" panose="020B0500040200020003" pitchFamily="34" charset="-34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64542EB-3D62-0BB3-DD68-6BD3A7916FE7}"/>
                  </a:ext>
                </a:extLst>
              </p:cNvPr>
              <p:cNvSpPr/>
              <p:nvPr/>
            </p:nvSpPr>
            <p:spPr>
              <a:xfrm>
                <a:off x="406562" y="4628863"/>
                <a:ext cx="478369" cy="4636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3D61D4-B1C6-F971-DE6A-162E5A9F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844" y="1460245"/>
            <a:ext cx="924910" cy="9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A12139-2716-EA84-C580-AA2B93BB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76" y="2813939"/>
            <a:ext cx="924910" cy="9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4F8655-C602-2568-459F-6F4E871C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803" y="4167633"/>
            <a:ext cx="831390" cy="8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DAA834-F129-F47F-7AFD-62357FB3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76" y="5246072"/>
            <a:ext cx="931159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1408</TotalTime>
  <Words>585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Patcharapol Sitlaothaworn</cp:lastModifiedBy>
  <cp:revision>78</cp:revision>
  <dcterms:created xsi:type="dcterms:W3CDTF">2020-05-19T10:17:02Z</dcterms:created>
  <dcterms:modified xsi:type="dcterms:W3CDTF">2022-06-20T03:39:42Z</dcterms:modified>
</cp:coreProperties>
</file>