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handoutMasterIdLst>
    <p:handoutMasterId r:id="rId5"/>
  </p:handoutMasterIdLst>
  <p:sldIdLst>
    <p:sldId id="4678" r:id="rId2"/>
    <p:sldId id="273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28" y="-1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104"/>
    </p:cViewPr>
  </p:sorterViewPr>
  <p:notesViewPr>
    <p:cSldViewPr snapToGrid="0">
      <p:cViewPr varScale="1">
        <p:scale>
          <a:sx n="52" d="100"/>
          <a:sy n="52" d="100"/>
        </p:scale>
        <p:origin x="285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98AC48-005A-42F8-82BF-154AB83765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5678B-BACF-4630-9BA7-C957AE7B0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3A78-094B-4F56-96D8-B5D1838AE94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937ED-89E6-4FB0-9572-C2756A5BF0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6861C-665E-4A67-82A1-395344C117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4840D-E3CE-4830-94DD-7CAC1017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2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F452B-3C68-4FC9-9D11-20C7F08028C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CDD8D-7076-4F2E-A373-17A0AEDE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27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70805-F264-4014-89E0-FC5D2FD10BD6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00F674-7D3A-4972-8A15-D48B2A1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800" b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73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F27BA57-DF97-45A9-B6D8-C9A50E139FA2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6DCFD-442D-42B5-A072-72BC18CD5A72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460A7C2-7DE5-4B3F-84C2-6CE853073A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6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orient="horz" pos="696" userDrawn="1">
          <p15:clr>
            <a:srgbClr val="F26B43"/>
          </p15:clr>
        </p15:guide>
        <p15:guide id="5" pos="234" userDrawn="1">
          <p15:clr>
            <a:srgbClr val="F26B43"/>
          </p15:clr>
        </p15:guide>
        <p15:guide id="6" pos="74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57F7CB-A3C2-4672-A22F-9FF53CFE3928}"/>
              </a:ext>
            </a:extLst>
          </p:cNvPr>
          <p:cNvSpPr/>
          <p:nvPr/>
        </p:nvSpPr>
        <p:spPr>
          <a:xfrm>
            <a:off x="12299723" y="177004"/>
            <a:ext cx="571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u="sng" dirty="0">
                <a:latin typeface="SimHei" panose="02010609060101010101" pitchFamily="49" charset="-122"/>
                <a:ea typeface="SimHei" panose="02010609060101010101" pitchFamily="49" charset="-122"/>
                <a:cs typeface="TH SarabunPSK" panose="020B0500040200020003" pitchFamily="34" charset="-34"/>
              </a:rPr>
              <a:t>Topic: </a:t>
            </a:r>
            <a:r>
              <a:rPr lang="th-TH" sz="1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มาตรการสนับสนุนการใช้บริการด้านโทรคมนาคมเพื่อลดผลกระทบการแพร่ระบาดของโรคติดเชื้อไวรัสโคโรนา 2019</a:t>
            </a:r>
          </a:p>
          <a:p>
            <a:endParaRPr lang="en-US" sz="1800" b="1" u="sng" dirty="0">
              <a:latin typeface="SimHei" panose="02010609060101010101" pitchFamily="49" charset="-122"/>
              <a:ea typeface="SimHei" panose="02010609060101010101" pitchFamily="49" charset="-122"/>
              <a:cs typeface="TH SarabunPSK" panose="020B0500040200020003" pitchFamily="34" charset="-34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03FBEB-669A-4B6E-AF0E-CE77618393FE}"/>
              </a:ext>
            </a:extLst>
          </p:cNvPr>
          <p:cNvSpPr/>
          <p:nvPr/>
        </p:nvSpPr>
        <p:spPr>
          <a:xfrm>
            <a:off x="12873867" y="961457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0B39F15-7929-4C54-AC57-480025EF9210}"/>
              </a:ext>
            </a:extLst>
          </p:cNvPr>
          <p:cNvSpPr/>
          <p:nvPr/>
        </p:nvSpPr>
        <p:spPr>
          <a:xfrm>
            <a:off x="12873866" y="220960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DE62C6A-6704-4999-96AA-9A1F9FB6E054}"/>
              </a:ext>
            </a:extLst>
          </p:cNvPr>
          <p:cNvSpPr/>
          <p:nvPr/>
        </p:nvSpPr>
        <p:spPr>
          <a:xfrm>
            <a:off x="12854815" y="3711584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9D505A-E4B1-4ADD-ACFF-AFF1DAB37113}"/>
              </a:ext>
            </a:extLst>
          </p:cNvPr>
          <p:cNvSpPr txBox="1"/>
          <p:nvPr/>
        </p:nvSpPr>
        <p:spPr>
          <a:xfrm>
            <a:off x="371475" y="391813"/>
            <a:ext cx="1144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มาตรการสนับสนุนการใช้บริการด้านโทรคมนาคมเพื่อลดผลกระทบการแพร่ระบาดของโรคติดเชื้อไวรัสโคโรนา 2019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A74415-9110-49F7-AE0B-7424C3940884}"/>
              </a:ext>
            </a:extLst>
          </p:cNvPr>
          <p:cNvSpPr txBox="1"/>
          <p:nvPr/>
        </p:nvSpPr>
        <p:spPr>
          <a:xfrm rot="10800000" flipV="1">
            <a:off x="12274845" y="1471468"/>
            <a:ext cx="47280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มาตรการจัดให้มีอินเทอร์เน็ตบรอดแบนด์เคลื่อนที่ฟรี 10 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 </a:t>
            </a:r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และปรับเพิ่มความเร็วอินเทอร์เน็ตบรอดแบนด์ประจำที่เป็น 100 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Mbps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5BC012-BC42-42FE-8349-97BFE517D5BE}"/>
              </a:ext>
            </a:extLst>
          </p:cNvPr>
          <p:cNvSpPr txBox="1"/>
          <p:nvPr/>
        </p:nvSpPr>
        <p:spPr>
          <a:xfrm>
            <a:off x="12192000" y="2641288"/>
            <a:ext cx="44522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มาตรการช่วยเหลือประชาชนโดยสนับสนุนการใช้บริการโทรศัพท์เคลื่อนที่ (โทรฟรี) จำนวน 100 นาทีทุกเครือข่ายสำหรับบุคคลธรรมดาที่มีสัญชาติไทย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8D66FF-043F-4BEC-B027-F3FB08F46914}"/>
              </a:ext>
            </a:extLst>
          </p:cNvPr>
          <p:cNvSpPr txBox="1"/>
          <p:nvPr/>
        </p:nvSpPr>
        <p:spPr>
          <a:xfrm>
            <a:off x="12299723" y="4175283"/>
            <a:ext cx="47280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มาตรการช่วยเหลือผู้ประกอบการในการออกประกาศ กสทช. เรื่อง 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32C855-EE01-47B4-A842-A62534609F2F}"/>
              </a:ext>
            </a:extLst>
          </p:cNvPr>
          <p:cNvSpPr/>
          <p:nvPr/>
        </p:nvSpPr>
        <p:spPr>
          <a:xfrm>
            <a:off x="12854814" y="5516407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C927CE-570F-4C8B-A45C-CE6B235D3F6D}"/>
              </a:ext>
            </a:extLst>
          </p:cNvPr>
          <p:cNvSpPr txBox="1"/>
          <p:nvPr/>
        </p:nvSpPr>
        <p:spPr>
          <a:xfrm>
            <a:off x="12274845" y="5979057"/>
            <a:ext cx="42269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มาตรการให้การสนับสนุนโรงพยาบาล สถาบันทางการแพทย์ของรัฐในการต่อสู้สถานการณ์ </a:t>
            </a:r>
          </a:p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“ไวรัส โคโรน่า”สายพันธุ์ใหม่ 2019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F32B2C2-BFA4-32A9-EBE8-669E9982335D}"/>
              </a:ext>
            </a:extLst>
          </p:cNvPr>
          <p:cNvSpPr/>
          <p:nvPr/>
        </p:nvSpPr>
        <p:spPr>
          <a:xfrm>
            <a:off x="580015" y="1586559"/>
            <a:ext cx="764274" cy="438656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B44B855-197A-4CCA-8024-0AAAE28C494A}"/>
              </a:ext>
            </a:extLst>
          </p:cNvPr>
          <p:cNvSpPr/>
          <p:nvPr/>
        </p:nvSpPr>
        <p:spPr>
          <a:xfrm>
            <a:off x="982249" y="1807898"/>
            <a:ext cx="580030" cy="5587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163D50-0CBF-D1D8-0F9A-AE64A5455FA6}"/>
              </a:ext>
            </a:extLst>
          </p:cNvPr>
          <p:cNvSpPr/>
          <p:nvPr/>
        </p:nvSpPr>
        <p:spPr>
          <a:xfrm>
            <a:off x="982249" y="2814256"/>
            <a:ext cx="580030" cy="5587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D6B7313-741E-B35A-1327-B273B8013822}"/>
              </a:ext>
            </a:extLst>
          </p:cNvPr>
          <p:cNvSpPr/>
          <p:nvPr/>
        </p:nvSpPr>
        <p:spPr>
          <a:xfrm>
            <a:off x="962152" y="3973757"/>
            <a:ext cx="580030" cy="5587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4AA7F74-B22B-DB10-5A69-353287EC664C}"/>
              </a:ext>
            </a:extLst>
          </p:cNvPr>
          <p:cNvSpPr/>
          <p:nvPr/>
        </p:nvSpPr>
        <p:spPr>
          <a:xfrm>
            <a:off x="962152" y="5133258"/>
            <a:ext cx="580030" cy="5587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C70EB1D-30EE-B74A-FE39-E724A098F6A8}"/>
              </a:ext>
            </a:extLst>
          </p:cNvPr>
          <p:cNvSpPr/>
          <p:nvPr/>
        </p:nvSpPr>
        <p:spPr>
          <a:xfrm>
            <a:off x="1746523" y="1651348"/>
            <a:ext cx="91001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h-TH" sz="2400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มาตรการจัดให้มีอินเทอร์เน็ตบรอดแบนด์เคลื่อนที่ฟรี 10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 </a:t>
            </a:r>
            <a:r>
              <a:rPr lang="th-TH" sz="2400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และปรับเพิ่มความเร็วอินเทอร์เน็ตบรอดแบนด์ประจำที่เป็น 100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Mbps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35BC5E1-1F29-A53D-815B-D0C2658579B4}"/>
              </a:ext>
            </a:extLst>
          </p:cNvPr>
          <p:cNvSpPr/>
          <p:nvPr/>
        </p:nvSpPr>
        <p:spPr>
          <a:xfrm>
            <a:off x="1815178" y="2675319"/>
            <a:ext cx="83350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h-TH" sz="2400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มาตรการช่วยเหลือประชาชนโดยสนับสนุนการใช้บริการโทรศัพท์เคลื่อนที่ (โทรฟรี) จำนวน 100 นาทีทุกเครือข่ายสำหรับบุคคลธรรมดาที่มีสัญชาติไทย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D8349B8-4416-17F6-3E71-A3722028EC00}"/>
              </a:ext>
            </a:extLst>
          </p:cNvPr>
          <p:cNvSpPr/>
          <p:nvPr/>
        </p:nvSpPr>
        <p:spPr>
          <a:xfrm>
            <a:off x="1815178" y="3887455"/>
            <a:ext cx="90314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h-TH" sz="2400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มาตรการช่วยเหลือผู้ประกอบการในการออกประกาศ กสทช. เรื่อง 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1ADFBE-311A-DC5D-BD3A-1649F4A7D6E6}"/>
              </a:ext>
            </a:extLst>
          </p:cNvPr>
          <p:cNvSpPr/>
          <p:nvPr/>
        </p:nvSpPr>
        <p:spPr>
          <a:xfrm>
            <a:off x="1746523" y="5062005"/>
            <a:ext cx="92567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h-TH" sz="2400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มาตรการให้การสนับสนุนโรงพยาบาล สถาบันทางการแพทย์ของรัฐในการต่อสู้สถานการณ์ </a:t>
            </a:r>
          </a:p>
          <a:p>
            <a:pPr lvl="0"/>
            <a:r>
              <a:rPr lang="th-TH" sz="2400" dirty="0">
                <a:solidFill>
                  <a:schemeClr val="accent1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“ไวรัส โคโรน่า”สายพันธุ์ใหม่ 2019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85721EA-D8C1-91A0-4D6D-BB6DD8DC00F4}"/>
              </a:ext>
            </a:extLst>
          </p:cNvPr>
          <p:cNvCxnSpPr>
            <a:cxnSpLocks/>
          </p:cNvCxnSpPr>
          <p:nvPr/>
        </p:nvCxnSpPr>
        <p:spPr>
          <a:xfrm>
            <a:off x="1928466" y="2607048"/>
            <a:ext cx="971148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0A01B4-3D4D-DDBB-BE9B-8A2C976130BE}"/>
              </a:ext>
            </a:extLst>
          </p:cNvPr>
          <p:cNvCxnSpPr>
            <a:cxnSpLocks/>
          </p:cNvCxnSpPr>
          <p:nvPr/>
        </p:nvCxnSpPr>
        <p:spPr>
          <a:xfrm>
            <a:off x="1928466" y="3841875"/>
            <a:ext cx="971148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47824DA-389F-E644-D370-915FAA3325D2}"/>
              </a:ext>
            </a:extLst>
          </p:cNvPr>
          <p:cNvCxnSpPr>
            <a:cxnSpLocks/>
          </p:cNvCxnSpPr>
          <p:nvPr/>
        </p:nvCxnSpPr>
        <p:spPr>
          <a:xfrm>
            <a:off x="1928466" y="5016426"/>
            <a:ext cx="971148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35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7B66C55-9D3A-4B8C-AE4A-18E73DED2D44}"/>
              </a:ext>
            </a:extLst>
          </p:cNvPr>
          <p:cNvSpPr txBox="1"/>
          <p:nvPr/>
        </p:nvSpPr>
        <p:spPr>
          <a:xfrm>
            <a:off x="371475" y="465223"/>
            <a:ext cx="7386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Key Factors Driving the  Smart Education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E16CA4-3D98-4C20-A72E-EF05B51D11BF}"/>
              </a:ext>
            </a:extLst>
          </p:cNvPr>
          <p:cNvSpPr/>
          <p:nvPr/>
        </p:nvSpPr>
        <p:spPr>
          <a:xfrm>
            <a:off x="12192000" y="280558"/>
            <a:ext cx="31742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Topic: Key Factors Driving the  Smart Education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82DF1-56E8-4B48-B1C5-5173A266C34F}"/>
              </a:ext>
            </a:extLst>
          </p:cNvPr>
          <p:cNvSpPr/>
          <p:nvPr/>
        </p:nvSpPr>
        <p:spPr>
          <a:xfrm>
            <a:off x="13102184" y="1078571"/>
            <a:ext cx="2838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New Normal Behavior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DA94B3-99B0-4633-8238-4DDE3C01E6BE}"/>
              </a:ext>
            </a:extLst>
          </p:cNvPr>
          <p:cNvSpPr txBox="1"/>
          <p:nvPr/>
        </p:nvSpPr>
        <p:spPr>
          <a:xfrm>
            <a:off x="12439466" y="1553804"/>
            <a:ext cx="75616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The COVID-19 pandemic has made a substantial impact on Thailand’s education industry and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a new normal toward distant learning with a digital platform</a:t>
            </a:r>
            <a:r>
              <a:rPr kumimoji="0" lang="th-TH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Cordia New" panose="020B0304020202020204" pitchFamily="34" charset="-34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is expected to occur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to promote a safe and touch-less society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DC6BBD1-399F-4AF8-AA42-FE94B001D6AB}"/>
              </a:ext>
            </a:extLst>
          </p:cNvPr>
          <p:cNvSpPr/>
          <p:nvPr/>
        </p:nvSpPr>
        <p:spPr>
          <a:xfrm>
            <a:off x="12463434" y="97771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C1D67D4-43EF-40E0-AD70-C49CA19F35BA}"/>
              </a:ext>
            </a:extLst>
          </p:cNvPr>
          <p:cNvSpPr/>
          <p:nvPr/>
        </p:nvSpPr>
        <p:spPr>
          <a:xfrm>
            <a:off x="12463756" y="2404854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28B0904-A5B9-4799-81F9-2B82ECE8D19A}"/>
              </a:ext>
            </a:extLst>
          </p:cNvPr>
          <p:cNvSpPr/>
          <p:nvPr/>
        </p:nvSpPr>
        <p:spPr>
          <a:xfrm>
            <a:off x="12444705" y="390682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9BA3AA9-5100-4392-9ED2-0DA4C12D314E}"/>
              </a:ext>
            </a:extLst>
          </p:cNvPr>
          <p:cNvSpPr/>
          <p:nvPr/>
        </p:nvSpPr>
        <p:spPr>
          <a:xfrm>
            <a:off x="12444704" y="5711652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D126C0-C87F-4BDB-B69C-5DBB6DA4FF39}"/>
              </a:ext>
            </a:extLst>
          </p:cNvPr>
          <p:cNvSpPr/>
          <p:nvPr/>
        </p:nvSpPr>
        <p:spPr>
          <a:xfrm>
            <a:off x="12998543" y="2517727"/>
            <a:ext cx="43572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New Types of Learning Tools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461DB1-1853-4360-82EC-29873B56C2F4}"/>
              </a:ext>
            </a:extLst>
          </p:cNvPr>
          <p:cNvSpPr txBox="1"/>
          <p:nvPr/>
        </p:nvSpPr>
        <p:spPr>
          <a:xfrm>
            <a:off x="12923073" y="2841884"/>
            <a:ext cx="50936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An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opportunity for developing new types 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of learning tools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such as smart school, smart classroom, AR/VR learning, and remote classroom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21F49A-5489-4017-A0DB-7669DF191585}"/>
              </a:ext>
            </a:extLst>
          </p:cNvPr>
          <p:cNvSpPr/>
          <p:nvPr/>
        </p:nvSpPr>
        <p:spPr>
          <a:xfrm>
            <a:off x="12998543" y="3960687"/>
            <a:ext cx="68004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Changing Patterns in Student Assessment and Evaluation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44CCB6-A95B-4D6B-BE66-97090C3859C4}"/>
              </a:ext>
            </a:extLst>
          </p:cNvPr>
          <p:cNvSpPr txBox="1"/>
          <p:nvPr/>
        </p:nvSpPr>
        <p:spPr>
          <a:xfrm>
            <a:off x="12915122" y="4353898"/>
            <a:ext cx="67453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Computer-based assessment has become more encouraged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in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?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parts of the world, which saves a lot of time and effort. The Student also appreciate new patterns of evaluation, as they guarantee them fool-proof results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2EE9C8-0134-48B2-AE88-6024FAE6284B}"/>
              </a:ext>
            </a:extLst>
          </p:cNvPr>
          <p:cNvSpPr/>
          <p:nvPr/>
        </p:nvSpPr>
        <p:spPr>
          <a:xfrm>
            <a:off x="12998543" y="5696635"/>
            <a:ext cx="47248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Quality Education for Sustainable Development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12B4DB-57A9-4A2D-97A7-DFDD4012FD50}"/>
              </a:ext>
            </a:extLst>
          </p:cNvPr>
          <p:cNvSpPr txBox="1"/>
          <p:nvPr/>
        </p:nvSpPr>
        <p:spPr>
          <a:xfrm>
            <a:off x="12898842" y="6065577"/>
            <a:ext cx="5093667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dirty="0">
                <a:latin typeface="Bahnschrift" panose="020B0502040204020203" pitchFamily="34" charset="0"/>
              </a:rPr>
              <a:t>E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ducation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is one of the most powerful and proven vehicles for sustainable development. The aims of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achieving universal access to a quality higher education is on a rising trend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" panose="020B0502040204020203" pitchFamily="34" charset="0"/>
              <a:cs typeface="TH SarabunPSK" panose="020B0500040200020003" pitchFamily="34" charset="-34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1BB7A1B-5022-1B1D-2F1D-EE068AB062D2}"/>
              </a:ext>
            </a:extLst>
          </p:cNvPr>
          <p:cNvGrpSpPr/>
          <p:nvPr/>
        </p:nvGrpSpPr>
        <p:grpSpPr>
          <a:xfrm>
            <a:off x="371475" y="1220211"/>
            <a:ext cx="10108017" cy="1261095"/>
            <a:chOff x="612534" y="1425909"/>
            <a:chExt cx="10108017" cy="126109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519AA8D-C1D1-5B23-81B1-26A689668595}"/>
                </a:ext>
              </a:extLst>
            </p:cNvPr>
            <p:cNvSpPr/>
            <p:nvPr/>
          </p:nvSpPr>
          <p:spPr>
            <a:xfrm>
              <a:off x="833907" y="1639085"/>
              <a:ext cx="1821687" cy="10479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ahnschrift" panose="020B0502040204020203" pitchFamily="34" charset="0"/>
                  <a:cs typeface="TH SarabunPSK" panose="020B0500040200020003" pitchFamily="34" charset="-34"/>
                </a:rPr>
                <a:t>New Normal Behavior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C54EEAB-EC74-C901-E170-AC32F922160E}"/>
                </a:ext>
              </a:extLst>
            </p:cNvPr>
            <p:cNvSpPr/>
            <p:nvPr/>
          </p:nvSpPr>
          <p:spPr>
            <a:xfrm>
              <a:off x="2883244" y="1639085"/>
              <a:ext cx="7837307" cy="10479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cs typeface="Arial" panose="020B0604020202020204" pitchFamily="34" charset="0"/>
                </a:rPr>
                <a:t>The COVID-19 pandemic has made a substantial impact on Thailand’s education industry and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cs typeface="Arial" panose="020B0604020202020204" pitchFamily="34" charset="0"/>
                </a:rPr>
                <a:t>a new normal toward distant learning with a digital platform</a:t>
              </a:r>
              <a:r>
                <a:rPr kumimoji="0" lang="th-TH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cs typeface="Cordia New" panose="020B0304020202020204" pitchFamily="34" charset="-34"/>
                </a:rPr>
                <a:t>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cs typeface="Arial" panose="020B0604020202020204" pitchFamily="34" charset="0"/>
                </a:rPr>
                <a:t>is expected to occur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cs typeface="Arial" panose="020B0604020202020204" pitchFamily="34" charset="0"/>
                </a:rPr>
                <a:t>to promote a safe and touch-less society</a:t>
              </a:r>
            </a:p>
            <a:p>
              <a:pPr algn="ctr"/>
              <a:endParaRPr lang="en-US" sz="1600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1419FF7-2148-2D37-562D-0C1B70C45D7C}"/>
                </a:ext>
              </a:extLst>
            </p:cNvPr>
            <p:cNvSpPr/>
            <p:nvPr/>
          </p:nvSpPr>
          <p:spPr>
            <a:xfrm>
              <a:off x="612534" y="1425909"/>
              <a:ext cx="478369" cy="4636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D136793-2284-23EA-04E0-1A8A6C0BC590}"/>
              </a:ext>
            </a:extLst>
          </p:cNvPr>
          <p:cNvGrpSpPr/>
          <p:nvPr/>
        </p:nvGrpSpPr>
        <p:grpSpPr>
          <a:xfrm>
            <a:off x="371475" y="2603217"/>
            <a:ext cx="9645564" cy="1138306"/>
            <a:chOff x="612533" y="2578099"/>
            <a:chExt cx="9645564" cy="113830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6F1A72B-7116-D0EC-57EA-0CEEBEA68BBD}"/>
                </a:ext>
              </a:extLst>
            </p:cNvPr>
            <p:cNvSpPr/>
            <p:nvPr/>
          </p:nvSpPr>
          <p:spPr>
            <a:xfrm>
              <a:off x="833909" y="2785246"/>
              <a:ext cx="1821686" cy="9311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ahnschrift" panose="020B0502040204020203" pitchFamily="34" charset="0"/>
                  <a:cs typeface="TH SarabunPSK" panose="020B0500040200020003" pitchFamily="34" charset="-34"/>
                </a:rPr>
                <a:t>New Types of Learning Tools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BC3FEB7-24BB-1446-9071-E0F1BC61C560}"/>
                </a:ext>
              </a:extLst>
            </p:cNvPr>
            <p:cNvSpPr/>
            <p:nvPr/>
          </p:nvSpPr>
          <p:spPr>
            <a:xfrm>
              <a:off x="2883245" y="2785245"/>
              <a:ext cx="7374852" cy="9311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</a:rPr>
                <a:t>An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</a:rPr>
                <a:t>opportunity for developing new types </a:t>
              </a:r>
              <a:b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</a:rPr>
              </a:b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</a:rPr>
                <a:t>of learning tools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</a:rPr>
                <a:t> such as smart school, smart classroom, AR/VR learning, and remote classroom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B8F7AC9-3ABE-3B78-AD17-1C7CD1C9C344}"/>
                </a:ext>
              </a:extLst>
            </p:cNvPr>
            <p:cNvSpPr/>
            <p:nvPr/>
          </p:nvSpPr>
          <p:spPr>
            <a:xfrm>
              <a:off x="612533" y="2578099"/>
              <a:ext cx="478369" cy="4636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45FE145-D1FB-F152-DC70-16232AB2198E}"/>
              </a:ext>
            </a:extLst>
          </p:cNvPr>
          <p:cNvGrpSpPr/>
          <p:nvPr/>
        </p:nvGrpSpPr>
        <p:grpSpPr>
          <a:xfrm>
            <a:off x="371475" y="3878511"/>
            <a:ext cx="9701104" cy="1163548"/>
            <a:chOff x="556991" y="3583813"/>
            <a:chExt cx="9701104" cy="116354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DBDB13E-9F3D-825B-1B2E-9675B1A385C2}"/>
                </a:ext>
              </a:extLst>
            </p:cNvPr>
            <p:cNvSpPr/>
            <p:nvPr/>
          </p:nvSpPr>
          <p:spPr>
            <a:xfrm>
              <a:off x="833910" y="3816202"/>
              <a:ext cx="1821686" cy="9311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ahnschrift" panose="020B0502040204020203" pitchFamily="34" charset="0"/>
                  <a:cs typeface="TH SarabunPSK" panose="020B0500040200020003" pitchFamily="34" charset="-34"/>
                </a:rPr>
                <a:t>Changing Patterns in Student Assessment and Evaluation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DE78921-D0D2-9618-C3B1-3C7D98D6C568}"/>
                </a:ext>
              </a:extLst>
            </p:cNvPr>
            <p:cNvSpPr/>
            <p:nvPr/>
          </p:nvSpPr>
          <p:spPr>
            <a:xfrm>
              <a:off x="2883244" y="3814645"/>
              <a:ext cx="7374851" cy="9311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</a:rPr>
                <a:t>Computer-based assessment has become more encouraged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</a:rPr>
                <a:t>in </a:t>
              </a: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p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</a:rPr>
                <a:t>ost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</a:rPr>
                <a:t> parts of the world, which saves a lot of time and effort. The Student also appreciate new patterns of evaluation, as they guarantee them fool-proof results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409A9F5-4EB8-825F-5C24-BD932CCE4F03}"/>
                </a:ext>
              </a:extLst>
            </p:cNvPr>
            <p:cNvSpPr/>
            <p:nvPr/>
          </p:nvSpPr>
          <p:spPr>
            <a:xfrm>
              <a:off x="556991" y="3583813"/>
              <a:ext cx="478369" cy="4636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6747C97-0410-4334-4C23-D242C1E35824}"/>
              </a:ext>
            </a:extLst>
          </p:cNvPr>
          <p:cNvGrpSpPr/>
          <p:nvPr/>
        </p:nvGrpSpPr>
        <p:grpSpPr>
          <a:xfrm>
            <a:off x="365053" y="5155912"/>
            <a:ext cx="9567755" cy="1152785"/>
            <a:chOff x="606258" y="4628863"/>
            <a:chExt cx="9567755" cy="115278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FDF6D0-8776-428D-DC81-E998560BEE6A}"/>
                </a:ext>
              </a:extLst>
            </p:cNvPr>
            <p:cNvSpPr/>
            <p:nvPr/>
          </p:nvSpPr>
          <p:spPr>
            <a:xfrm>
              <a:off x="851719" y="4850489"/>
              <a:ext cx="1803875" cy="9311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ahnschrift" panose="020B0502040204020203" pitchFamily="34" charset="0"/>
                  <a:cs typeface="TH SarabunPSK" panose="020B0500040200020003" pitchFamily="34" charset="-34"/>
                </a:rPr>
                <a:t>Quality Education for Sustainable Development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E5B8F81-BA52-5603-AF77-C559463DCC1A}"/>
                </a:ext>
              </a:extLst>
            </p:cNvPr>
            <p:cNvSpPr/>
            <p:nvPr/>
          </p:nvSpPr>
          <p:spPr>
            <a:xfrm>
              <a:off x="2883244" y="4850489"/>
              <a:ext cx="7290769" cy="9311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</a:rPr>
                <a:t>ducation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</a:rPr>
                <a:t> is one of the most powerful and proven vehicles for sustainable development. The aims of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</a:rPr>
                <a:t>achieving universal access to a quality higher education is on a rising trend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cs typeface="TH SarabunPSK" panose="020B0500040200020003" pitchFamily="34" charset="-34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64542EB-3D62-0BB3-DD68-6BD3A7916FE7}"/>
                </a:ext>
              </a:extLst>
            </p:cNvPr>
            <p:cNvSpPr/>
            <p:nvPr/>
          </p:nvSpPr>
          <p:spPr>
            <a:xfrm>
              <a:off x="606258" y="4628863"/>
              <a:ext cx="478369" cy="4636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7434649"/>
      </p:ext>
    </p:extLst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 Consult Theme Color V2</Template>
  <TotalTime>1387</TotalTime>
  <Words>585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SimHei</vt:lpstr>
      <vt:lpstr>Arial</vt:lpstr>
      <vt:lpstr>Bahnschrift</vt:lpstr>
      <vt:lpstr>Calibri</vt:lpstr>
      <vt:lpstr>TH SarabunPSK</vt:lpstr>
      <vt:lpstr>Wingdings</vt:lpstr>
      <vt:lpstr>TIME Consult Theme Color V2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Patcharapol Sitlaothaworn</cp:lastModifiedBy>
  <cp:revision>76</cp:revision>
  <dcterms:created xsi:type="dcterms:W3CDTF">2020-05-19T10:17:02Z</dcterms:created>
  <dcterms:modified xsi:type="dcterms:W3CDTF">2022-06-16T04:34:03Z</dcterms:modified>
</cp:coreProperties>
</file>