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"/>
  </p:notesMasterIdLst>
  <p:handoutMasterIdLst>
    <p:handoutMasterId r:id="rId7"/>
  </p:handoutMasterIdLst>
  <p:sldIdLst>
    <p:sldId id="4678" r:id="rId2"/>
    <p:sldId id="273" r:id="rId3"/>
    <p:sldId id="272" r:id="rId4"/>
    <p:sldId id="308" r:id="rId5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6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804" y="32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4104"/>
    </p:cViewPr>
  </p:sorterViewPr>
  <p:notesViewPr>
    <p:cSldViewPr snapToGrid="0">
      <p:cViewPr varScale="1">
        <p:scale>
          <a:sx n="52" d="100"/>
          <a:sy n="52" d="100"/>
        </p:scale>
        <p:origin x="285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98AC48-005A-42F8-82BF-154AB83765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5678B-BACF-4630-9BA7-C957AE7B0C6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F3A78-094B-4F56-96D8-B5D1838AE94A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937ED-89E6-4FB0-9572-C2756A5BF0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46861C-665E-4A67-82A1-395344C117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4840D-E3CE-4830-94DD-7CAC1017F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62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F452B-3C68-4FC9-9D11-20C7F08028CF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CDD8D-7076-4F2E-A373-17A0AEDE2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68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D2C7BDF-FD24-4406-9403-149A2AB26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2298" y="1713911"/>
            <a:ext cx="8334375" cy="14118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b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D8286AD-A9FB-4FF7-B52D-196825ADA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2298" y="3732214"/>
            <a:ext cx="8334375" cy="6524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2719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B33CE25-C8A2-406F-A9C2-33BCAD010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580" y="2343104"/>
            <a:ext cx="3419955" cy="1333520"/>
          </a:xfrm>
          <a:effectLst/>
        </p:spPr>
        <p:txBody>
          <a:bodyPr lIns="0" tIns="0" rIns="0" bIns="0" anchor="t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66EF6E0-79E6-43F9-AC81-4A065C583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580" y="4326181"/>
            <a:ext cx="3419955" cy="1423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FBEB97-5DA7-4C7F-943F-87DC01A0EF8B}"/>
              </a:ext>
            </a:extLst>
          </p:cNvPr>
          <p:cNvSpPr/>
          <p:nvPr userDrawn="1"/>
        </p:nvSpPr>
        <p:spPr>
          <a:xfrm>
            <a:off x="362905" y="3959280"/>
            <a:ext cx="1782493" cy="59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10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14F22FEF-0E2F-48B4-9C9A-F3D786374EF5}"/>
              </a:ext>
            </a:extLst>
          </p:cNvPr>
          <p:cNvSpPr txBox="1">
            <a:spLocks/>
          </p:cNvSpPr>
          <p:nvPr userDrawn="1"/>
        </p:nvSpPr>
        <p:spPr>
          <a:xfrm>
            <a:off x="5643209" y="6470506"/>
            <a:ext cx="900685" cy="19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fld id="{0BE42143-7310-4A8F-A2D9-68016CEE3D5A}" type="slidenum">
              <a:rPr lang="de-DE" sz="1000" smtClean="0"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A00F674-7D3A-4972-8A15-D48B2A1C1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6" y="165259"/>
            <a:ext cx="11658600" cy="7827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600"/>
              </a:spcBef>
              <a:defRPr sz="2800" b="1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A27278-9FBB-4583-A265-575659DA74AC}"/>
              </a:ext>
            </a:extLst>
          </p:cNvPr>
          <p:cNvSpPr/>
          <p:nvPr userDrawn="1"/>
        </p:nvSpPr>
        <p:spPr>
          <a:xfrm>
            <a:off x="381391" y="1083602"/>
            <a:ext cx="11439134" cy="4571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0735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5" orient="horz" pos="4020">
          <p15:clr>
            <a:srgbClr val="FBAE40"/>
          </p15:clr>
        </p15:guide>
        <p15:guide id="6" orient="horz" pos="69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A2AF107-4134-4BBE-8F2E-793F5AD87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6" y="165259"/>
            <a:ext cx="11658600" cy="7827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600"/>
              </a:spcBef>
              <a:defRPr sz="20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8F1AA8-40B0-4909-8D47-7C88E2E18C09}"/>
              </a:ext>
            </a:extLst>
          </p:cNvPr>
          <p:cNvSpPr/>
          <p:nvPr userDrawn="1"/>
        </p:nvSpPr>
        <p:spPr>
          <a:xfrm>
            <a:off x="381391" y="1083602"/>
            <a:ext cx="11439134" cy="4571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554B45-1B74-463A-ABC4-471C359524EF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2CEE50A-31BF-4507-9EB8-12A90B5897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9543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E94941-E063-4542-9CAF-3B53DB138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3315D-830E-4BB8-8B52-815465322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h-TH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5F27BA57-DF97-45A9-B6D8-C9A50E139FA2}"/>
              </a:ext>
            </a:extLst>
          </p:cNvPr>
          <p:cNvSpPr txBox="1">
            <a:spLocks/>
          </p:cNvSpPr>
          <p:nvPr userDrawn="1"/>
        </p:nvSpPr>
        <p:spPr>
          <a:xfrm>
            <a:off x="5643209" y="6470506"/>
            <a:ext cx="900685" cy="19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fld id="{0BE42143-7310-4A8F-A2D9-68016CEE3D5A}" type="slidenum">
              <a:rPr lang="de-DE" sz="1000" smtClean="0"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C6DCFD-442D-42B5-A072-72BC18CD5A72}"/>
              </a:ext>
            </a:extLst>
          </p:cNvPr>
          <p:cNvSpPr txBox="1"/>
          <p:nvPr userDrawn="1"/>
        </p:nvSpPr>
        <p:spPr>
          <a:xfrm rot="16200000">
            <a:off x="10234731" y="4506994"/>
            <a:ext cx="35205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2022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1460A7C2-7DE5-4B3F-84C2-6CE853073AC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464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4020" userDrawn="1">
          <p15:clr>
            <a:srgbClr val="F26B43"/>
          </p15:clr>
        </p15:guide>
        <p15:guide id="4" orient="horz" pos="696" userDrawn="1">
          <p15:clr>
            <a:srgbClr val="F26B43"/>
          </p15:clr>
        </p15:guide>
        <p15:guide id="5" pos="234" userDrawn="1">
          <p15:clr>
            <a:srgbClr val="F26B43"/>
          </p15:clr>
        </p15:guide>
        <p15:guide id="6" pos="744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hyperlink" Target="https://www.salika.co/2019/10/22/digital-technology-agricultural-disruptive/" TargetMode="External"/><Relationship Id="rId7" Type="http://schemas.microsoft.com/office/2007/relationships/hdphoto" Target="../media/hdphoto1.wdp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457F7CB-A3C2-4672-A22F-9FF53CFE3928}"/>
              </a:ext>
            </a:extLst>
          </p:cNvPr>
          <p:cNvSpPr/>
          <p:nvPr/>
        </p:nvSpPr>
        <p:spPr>
          <a:xfrm>
            <a:off x="12299723" y="177004"/>
            <a:ext cx="5715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u="sng" dirty="0">
                <a:latin typeface="SimHei" panose="02010609060101010101" pitchFamily="49" charset="-122"/>
                <a:ea typeface="SimHei" panose="02010609060101010101" pitchFamily="49" charset="-122"/>
                <a:cs typeface="TH SarabunPSK" panose="020B0500040200020003" pitchFamily="34" charset="-34"/>
              </a:rPr>
              <a:t>Topic: </a:t>
            </a:r>
            <a:r>
              <a:rPr lang="th-TH" sz="1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มาตรการสนับสนุนการใช้บริการด้านโทรคมนาคมเพื่อลดผลกระทบการแพร่ระบาดของโรคติดเชื้อไวรัสโคโรนา 2019</a:t>
            </a:r>
          </a:p>
          <a:p>
            <a:endParaRPr lang="en-US" sz="1800" b="1" u="sng" dirty="0">
              <a:latin typeface="SimHei" panose="02010609060101010101" pitchFamily="49" charset="-122"/>
              <a:ea typeface="SimHei" panose="02010609060101010101" pitchFamily="49" charset="-122"/>
              <a:cs typeface="TH SarabunPSK" panose="020B0500040200020003" pitchFamily="34" charset="-34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503FBEB-669A-4B6E-AF0E-CE77618393FE}"/>
              </a:ext>
            </a:extLst>
          </p:cNvPr>
          <p:cNvSpPr/>
          <p:nvPr/>
        </p:nvSpPr>
        <p:spPr>
          <a:xfrm>
            <a:off x="12873867" y="961457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0B39F15-7929-4C54-AC57-480025EF9210}"/>
              </a:ext>
            </a:extLst>
          </p:cNvPr>
          <p:cNvSpPr/>
          <p:nvPr/>
        </p:nvSpPr>
        <p:spPr>
          <a:xfrm>
            <a:off x="12873866" y="2209609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DE62C6A-6704-4999-96AA-9A1F9FB6E054}"/>
              </a:ext>
            </a:extLst>
          </p:cNvPr>
          <p:cNvSpPr/>
          <p:nvPr/>
        </p:nvSpPr>
        <p:spPr>
          <a:xfrm>
            <a:off x="12854815" y="3711584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9D505A-E4B1-4ADD-ACFF-AFF1DAB37113}"/>
              </a:ext>
            </a:extLst>
          </p:cNvPr>
          <p:cNvSpPr txBox="1"/>
          <p:nvPr/>
        </p:nvSpPr>
        <p:spPr>
          <a:xfrm>
            <a:off x="590550" y="342113"/>
            <a:ext cx="2838450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THAI Slide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A74415-9110-49F7-AE0B-7424C3940884}"/>
              </a:ext>
            </a:extLst>
          </p:cNvPr>
          <p:cNvSpPr txBox="1"/>
          <p:nvPr/>
        </p:nvSpPr>
        <p:spPr>
          <a:xfrm rot="10800000" flipV="1">
            <a:off x="590550" y="4695678"/>
            <a:ext cx="425471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มาตรการจัดให้มีอินเทอร์เน็ตบรอดแบนด์เคลื่อนที่ฟรี 10 </a:t>
            </a:r>
            <a:r>
              <a:rPr lang="en-US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GB </a:t>
            </a:r>
            <a: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และปรับเพิ่มความเร็วอินเทอร์เน็ตบรอดแบนด์ประจำที่เป็น 100 </a:t>
            </a:r>
            <a:r>
              <a:rPr lang="en-US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Mbps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5BC012-BC42-42FE-8349-97BFE517D5BE}"/>
              </a:ext>
            </a:extLst>
          </p:cNvPr>
          <p:cNvSpPr txBox="1"/>
          <p:nvPr/>
        </p:nvSpPr>
        <p:spPr>
          <a:xfrm>
            <a:off x="12192000" y="2641288"/>
            <a:ext cx="445225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มาตรการช่วยเหลือประชาชนโดยสนับสนุนการใช้บริการโทรศัพท์เคลื่อนที่ (โทรฟรี) จำนวน 100 นาทีทุกเครือข่ายสำหรับบุคคลธรรมดาที่มีสัญชาติไทย</a:t>
            </a:r>
            <a:endParaRPr lang="en-US" sz="20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68D66FF-043F-4BEC-B027-F3FB08F46914}"/>
              </a:ext>
            </a:extLst>
          </p:cNvPr>
          <p:cNvSpPr txBox="1"/>
          <p:nvPr/>
        </p:nvSpPr>
        <p:spPr>
          <a:xfrm>
            <a:off x="12299723" y="4175283"/>
            <a:ext cx="472802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มาตรการช่วยเหลือผู้ประกอบการในการออกประกาศ กสทช. เรื่อง การชำระค่าธรรมเนียมและการนำส่งเงินรายปีหรือการจัดสรรรายได้เข้ากองทุนวิจัยและพัฒนากิจการกระจายเสียง กิจการโทรทัศน์ และกิจการโทรคมนาคม</a:t>
            </a:r>
            <a:endParaRPr lang="en-US" sz="20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432C855-EE01-47B4-A842-A62534609F2F}"/>
              </a:ext>
            </a:extLst>
          </p:cNvPr>
          <p:cNvSpPr/>
          <p:nvPr/>
        </p:nvSpPr>
        <p:spPr>
          <a:xfrm>
            <a:off x="12854814" y="5516407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AC927CE-570F-4C8B-A45C-CE6B235D3F6D}"/>
              </a:ext>
            </a:extLst>
          </p:cNvPr>
          <p:cNvSpPr txBox="1"/>
          <p:nvPr/>
        </p:nvSpPr>
        <p:spPr>
          <a:xfrm>
            <a:off x="12274845" y="5979057"/>
            <a:ext cx="422695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มาตรการให้การสนับสนุนโรงพยาบาล สถาบันทางการแพทย์ของรัฐในการต่อสู้สถานการณ์ </a:t>
            </a:r>
          </a:p>
          <a:p>
            <a:pPr lvl="0"/>
            <a: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“ไวรัส โคโรน่า”สายพันธุ์ใหม่ 2019</a:t>
            </a:r>
            <a:endParaRPr lang="en-US" sz="20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895FE7-350B-8675-4AF4-E35CC4B35E75}"/>
              </a:ext>
            </a:extLst>
          </p:cNvPr>
          <p:cNvSpPr txBox="1"/>
          <p:nvPr/>
        </p:nvSpPr>
        <p:spPr>
          <a:xfrm>
            <a:off x="383822" y="1464090"/>
            <a:ext cx="114243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มาตรการสนับสนุนการใช้บริการด้านโทรคมนาคมเพื่อลดผลกระทบการแพร่ระบาดของโรคติดเชื้อไวรัสโค</a:t>
            </a:r>
            <a:r>
              <a:rPr lang="th-TH" sz="24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โร</a:t>
            </a: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นา 2019</a:t>
            </a:r>
          </a:p>
        </p:txBody>
      </p:sp>
    </p:spTree>
    <p:extLst>
      <p:ext uri="{BB962C8B-B14F-4D97-AF65-F5344CB8AC3E}">
        <p14:creationId xmlns:p14="http://schemas.microsoft.com/office/powerpoint/2010/main" val="531357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27B66C55-9D3A-4B8C-AE4A-18E73DED2D44}"/>
              </a:ext>
            </a:extLst>
          </p:cNvPr>
          <p:cNvSpPr txBox="1"/>
          <p:nvPr/>
        </p:nvSpPr>
        <p:spPr>
          <a:xfrm>
            <a:off x="590550" y="342113"/>
            <a:ext cx="2838450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ENG Slide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E16CA4-3D98-4C20-A72E-EF05B51D11BF}"/>
              </a:ext>
            </a:extLst>
          </p:cNvPr>
          <p:cNvSpPr/>
          <p:nvPr/>
        </p:nvSpPr>
        <p:spPr>
          <a:xfrm>
            <a:off x="12192000" y="280558"/>
            <a:ext cx="31742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TH SarabunPSK" panose="020B0500040200020003" pitchFamily="34" charset="-34"/>
              </a:rPr>
              <a:t>Topic: Key Factors Driving the  Smart Education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782DF1-56E8-4B48-B1C5-5173A266C34F}"/>
              </a:ext>
            </a:extLst>
          </p:cNvPr>
          <p:cNvSpPr/>
          <p:nvPr/>
        </p:nvSpPr>
        <p:spPr>
          <a:xfrm>
            <a:off x="13102184" y="1078571"/>
            <a:ext cx="28384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TH SarabunPSK" panose="020B0500040200020003" pitchFamily="34" charset="-34"/>
              </a:rPr>
              <a:t>New Normal Behavior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DA94B3-99B0-4633-8238-4DDE3C01E6BE}"/>
              </a:ext>
            </a:extLst>
          </p:cNvPr>
          <p:cNvSpPr txBox="1"/>
          <p:nvPr/>
        </p:nvSpPr>
        <p:spPr>
          <a:xfrm>
            <a:off x="12439466" y="1553804"/>
            <a:ext cx="756165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Arial" panose="020B0604020202020204" pitchFamily="34" charset="0"/>
              </a:rPr>
              <a:t>The COVID-19 pandemic has made a substantial impact on Thailand’s education industry and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Arial" panose="020B0604020202020204" pitchFamily="34" charset="0"/>
              </a:rPr>
              <a:t>a new normal toward distant learning with a digital platform</a:t>
            </a:r>
            <a:r>
              <a:rPr kumimoji="0" lang="th-TH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Cordia New" panose="020B0304020202020204" pitchFamily="34" charset="-34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Arial" panose="020B0604020202020204" pitchFamily="34" charset="0"/>
              </a:rPr>
              <a:t>is expected to occur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Arial" panose="020B0604020202020204" pitchFamily="34" charset="0"/>
              </a:rPr>
              <a:t>to promote a safe and touch-less society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DC6BBD1-399F-4AF8-AA42-FE94B001D6AB}"/>
              </a:ext>
            </a:extLst>
          </p:cNvPr>
          <p:cNvSpPr/>
          <p:nvPr/>
        </p:nvSpPr>
        <p:spPr>
          <a:xfrm>
            <a:off x="12463434" y="977719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C1D67D4-43EF-40E0-AD70-C49CA19F35BA}"/>
              </a:ext>
            </a:extLst>
          </p:cNvPr>
          <p:cNvSpPr/>
          <p:nvPr/>
        </p:nvSpPr>
        <p:spPr>
          <a:xfrm>
            <a:off x="12463756" y="2404854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28B0904-A5B9-4799-81F9-2B82ECE8D19A}"/>
              </a:ext>
            </a:extLst>
          </p:cNvPr>
          <p:cNvSpPr/>
          <p:nvPr/>
        </p:nvSpPr>
        <p:spPr>
          <a:xfrm>
            <a:off x="12444705" y="3906829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9BA3AA9-5100-4392-9ED2-0DA4C12D314E}"/>
              </a:ext>
            </a:extLst>
          </p:cNvPr>
          <p:cNvSpPr/>
          <p:nvPr/>
        </p:nvSpPr>
        <p:spPr>
          <a:xfrm>
            <a:off x="12444704" y="5711652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D126C0-C87F-4BDB-B69C-5DBB6DA4FF39}"/>
              </a:ext>
            </a:extLst>
          </p:cNvPr>
          <p:cNvSpPr/>
          <p:nvPr/>
        </p:nvSpPr>
        <p:spPr>
          <a:xfrm>
            <a:off x="12998543" y="2517727"/>
            <a:ext cx="43572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TH SarabunPSK" panose="020B0500040200020003" pitchFamily="34" charset="-34"/>
              </a:rPr>
              <a:t>New Types of Learning Tools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1461DB1-1853-4360-82EC-29873B56C2F4}"/>
              </a:ext>
            </a:extLst>
          </p:cNvPr>
          <p:cNvSpPr txBox="1"/>
          <p:nvPr/>
        </p:nvSpPr>
        <p:spPr>
          <a:xfrm>
            <a:off x="12923073" y="2841884"/>
            <a:ext cx="509366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An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opportunity for developing new types </a:t>
            </a:r>
            <a:b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</a:b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of learning tools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 such as smart school, smart classroom, AR/VR learning, and remote classroom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B21F49A-5489-4017-A0DB-7669DF191585}"/>
              </a:ext>
            </a:extLst>
          </p:cNvPr>
          <p:cNvSpPr/>
          <p:nvPr/>
        </p:nvSpPr>
        <p:spPr>
          <a:xfrm>
            <a:off x="12998543" y="3960687"/>
            <a:ext cx="68004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TH SarabunPSK" panose="020B0500040200020003" pitchFamily="34" charset="-34"/>
              </a:rPr>
              <a:t>Changing Patterns in Student Assessment and Evaluation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144CCB6-A95B-4D6B-BE66-97090C3859C4}"/>
              </a:ext>
            </a:extLst>
          </p:cNvPr>
          <p:cNvSpPr txBox="1"/>
          <p:nvPr/>
        </p:nvSpPr>
        <p:spPr>
          <a:xfrm>
            <a:off x="12915122" y="4353898"/>
            <a:ext cx="674530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Computer-based assessment has become more encouraged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in </a:t>
            </a:r>
            <a:r>
              <a:rPr kumimoji="0" lang="th-TH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?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ost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 parts of the world, which saves a lot of time and effort. The Student also appreciate new patterns of evaluation, as they guarantee them fool-proof results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22EE9C8-0134-48B2-AE88-6024FAE6284B}"/>
              </a:ext>
            </a:extLst>
          </p:cNvPr>
          <p:cNvSpPr/>
          <p:nvPr/>
        </p:nvSpPr>
        <p:spPr>
          <a:xfrm>
            <a:off x="12998543" y="5696635"/>
            <a:ext cx="47248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TH SarabunPSK" panose="020B0500040200020003" pitchFamily="34" charset="-34"/>
              </a:rPr>
              <a:t>Quality Education for Sustainable Development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12B4DB-57A9-4A2D-97A7-DFDD4012FD50}"/>
              </a:ext>
            </a:extLst>
          </p:cNvPr>
          <p:cNvSpPr txBox="1"/>
          <p:nvPr/>
        </p:nvSpPr>
        <p:spPr>
          <a:xfrm>
            <a:off x="12898842" y="6065577"/>
            <a:ext cx="5093667" cy="95410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400" dirty="0">
                <a:latin typeface="Bahnschrift" panose="020B0502040204020203" pitchFamily="34" charset="0"/>
              </a:rPr>
              <a:t>E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ducation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 is one of the most powerful and proven vehicles for sustainable development. The aims of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achieving universal access to a quality higher education is on a rising trend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" panose="020B0502040204020203" pitchFamily="34" charset="0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57434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17"/>
          <p:cNvSpPr/>
          <p:nvPr/>
        </p:nvSpPr>
        <p:spPr>
          <a:xfrm>
            <a:off x="397201" y="3198696"/>
            <a:ext cx="5639862" cy="1392005"/>
          </a:xfrm>
          <a:prstGeom prst="roundRect">
            <a:avLst>
              <a:gd name="adj" fmla="val 22153"/>
            </a:avLst>
          </a:prstGeom>
          <a:solidFill>
            <a:srgbClr val="CADE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FFFFFF"/>
              </a:solidFill>
              <a:latin typeface="TH SarabunPSK" panose="020B0500040200020003" pitchFamily="34" charset="-34"/>
              <a:ea typeface="Sarabun"/>
              <a:cs typeface="TH SarabunPSK" panose="020B0500040200020003" pitchFamily="34" charset="-34"/>
              <a:sym typeface="Sarabun"/>
            </a:endParaRPr>
          </a:p>
        </p:txBody>
      </p:sp>
      <p:sp>
        <p:nvSpPr>
          <p:cNvPr id="623" name="Google Shape;623;p17"/>
          <p:cNvSpPr/>
          <p:nvPr/>
        </p:nvSpPr>
        <p:spPr>
          <a:xfrm>
            <a:off x="6148626" y="3188063"/>
            <a:ext cx="5639862" cy="1400085"/>
          </a:xfrm>
          <a:prstGeom prst="roundRect">
            <a:avLst>
              <a:gd name="adj" fmla="val 22183"/>
            </a:avLst>
          </a:prstGeom>
          <a:solidFill>
            <a:srgbClr val="A5D1F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FFFFFF"/>
              </a:solidFill>
              <a:latin typeface="TH SarabunPSK" panose="020B0500040200020003" pitchFamily="34" charset="-34"/>
              <a:ea typeface="Sarabun"/>
              <a:cs typeface="TH SarabunPSK" panose="020B0500040200020003" pitchFamily="34" charset="-34"/>
              <a:sym typeface="Sarabun"/>
            </a:endParaRPr>
          </a:p>
        </p:txBody>
      </p:sp>
      <p:sp>
        <p:nvSpPr>
          <p:cNvPr id="624" name="Google Shape;624;p17"/>
          <p:cNvSpPr/>
          <p:nvPr/>
        </p:nvSpPr>
        <p:spPr>
          <a:xfrm>
            <a:off x="6148626" y="1697309"/>
            <a:ext cx="5639862" cy="1428940"/>
          </a:xfrm>
          <a:prstGeom prst="roundRect">
            <a:avLst>
              <a:gd name="adj" fmla="val 19819"/>
            </a:avLst>
          </a:prstGeom>
          <a:solidFill>
            <a:srgbClr val="D1E8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FFFFFF"/>
              </a:solidFill>
              <a:latin typeface="TH SarabunPSK" panose="020B0500040200020003" pitchFamily="34" charset="-34"/>
              <a:ea typeface="Sarabun"/>
              <a:cs typeface="TH SarabunPSK" panose="020B0500040200020003" pitchFamily="34" charset="-34"/>
              <a:sym typeface="Sarabun"/>
            </a:endParaRPr>
          </a:p>
        </p:txBody>
      </p:sp>
      <p:sp>
        <p:nvSpPr>
          <p:cNvPr id="625" name="Google Shape;625;p17"/>
          <p:cNvSpPr/>
          <p:nvPr/>
        </p:nvSpPr>
        <p:spPr>
          <a:xfrm>
            <a:off x="390889" y="1700694"/>
            <a:ext cx="5639862" cy="1407709"/>
          </a:xfrm>
          <a:prstGeom prst="roundRect">
            <a:avLst>
              <a:gd name="adj" fmla="val 20586"/>
            </a:avLst>
          </a:prstGeom>
          <a:solidFill>
            <a:srgbClr val="95B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FFFFFF"/>
              </a:solidFill>
              <a:latin typeface="TH SarabunPSK" panose="020B0500040200020003" pitchFamily="34" charset="-34"/>
              <a:ea typeface="Sarabun"/>
              <a:cs typeface="TH SarabunPSK" panose="020B0500040200020003" pitchFamily="34" charset="-34"/>
              <a:sym typeface="Sarabun"/>
            </a:endParaRPr>
          </a:p>
        </p:txBody>
      </p:sp>
      <p:sp>
        <p:nvSpPr>
          <p:cNvPr id="626" name="Google Shape;626;p17"/>
          <p:cNvSpPr txBox="1">
            <a:spLocks noGrp="1"/>
          </p:cNvSpPr>
          <p:nvPr>
            <p:ph type="title"/>
          </p:nvPr>
        </p:nvSpPr>
        <p:spPr>
          <a:xfrm>
            <a:off x="272536" y="165259"/>
            <a:ext cx="11405377" cy="782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Sarabun"/>
              <a:buNone/>
            </a:pPr>
            <a:r>
              <a:rPr lang="th-TH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มาตรการช่วยเหลือและสนับสนุนภาครัฐและประชาชนของ กสทช. เพื่อลดผลกระทบจากการแพร่ระบาดของโรคติดเชื้อไวรัสโคโรนา 2019</a:t>
            </a:r>
            <a:endParaRPr dirty="0">
              <a:solidFill>
                <a:srgbClr val="00206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pSp>
        <p:nvGrpSpPr>
          <p:cNvPr id="627" name="Google Shape;627;p17"/>
          <p:cNvGrpSpPr/>
          <p:nvPr/>
        </p:nvGrpSpPr>
        <p:grpSpPr>
          <a:xfrm>
            <a:off x="4693661" y="1765003"/>
            <a:ext cx="2804678" cy="2775452"/>
            <a:chOff x="4693661" y="2349795"/>
            <a:chExt cx="2804678" cy="2775452"/>
          </a:xfrm>
        </p:grpSpPr>
        <p:sp>
          <p:nvSpPr>
            <p:cNvPr id="628" name="Google Shape;628;p17"/>
            <p:cNvSpPr/>
            <p:nvPr/>
          </p:nvSpPr>
          <p:spPr>
            <a:xfrm>
              <a:off x="6154938" y="3781846"/>
              <a:ext cx="1343401" cy="134340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197" y="16838"/>
                  </a:moveTo>
                  <a:lnTo>
                    <a:pt x="10197" y="14959"/>
                  </a:lnTo>
                  <a:cubicBezTo>
                    <a:pt x="10197" y="12327"/>
                    <a:pt x="12327" y="10197"/>
                    <a:pt x="14959" y="10197"/>
                  </a:cubicBezTo>
                  <a:lnTo>
                    <a:pt x="16838" y="10197"/>
                  </a:lnTo>
                  <a:cubicBezTo>
                    <a:pt x="19470" y="10197"/>
                    <a:pt x="21600" y="8067"/>
                    <a:pt x="21600" y="5435"/>
                  </a:cubicBezTo>
                  <a:lnTo>
                    <a:pt x="21600" y="4762"/>
                  </a:lnTo>
                  <a:cubicBezTo>
                    <a:pt x="21600" y="2130"/>
                    <a:pt x="19470" y="0"/>
                    <a:pt x="16838" y="0"/>
                  </a:cubicBezTo>
                  <a:lnTo>
                    <a:pt x="4762" y="0"/>
                  </a:lnTo>
                  <a:cubicBezTo>
                    <a:pt x="2130" y="0"/>
                    <a:pt x="0" y="2130"/>
                    <a:pt x="0" y="4762"/>
                  </a:cubicBezTo>
                  <a:lnTo>
                    <a:pt x="0" y="16838"/>
                  </a:lnTo>
                  <a:cubicBezTo>
                    <a:pt x="0" y="19470"/>
                    <a:pt x="2130" y="21600"/>
                    <a:pt x="4762" y="21600"/>
                  </a:cubicBezTo>
                  <a:lnTo>
                    <a:pt x="5435" y="21600"/>
                  </a:lnTo>
                  <a:cubicBezTo>
                    <a:pt x="8067" y="21600"/>
                    <a:pt x="10197" y="19454"/>
                    <a:pt x="10197" y="16838"/>
                  </a:cubicBezTo>
                  <a:close/>
                </a:path>
              </a:pathLst>
            </a:custGeom>
            <a:solidFill>
              <a:srgbClr val="053478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Arial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endParaRPr>
            </a:p>
          </p:txBody>
        </p:sp>
        <p:sp>
          <p:nvSpPr>
            <p:cNvPr id="629" name="Google Shape;629;p17"/>
            <p:cNvSpPr/>
            <p:nvPr/>
          </p:nvSpPr>
          <p:spPr>
            <a:xfrm>
              <a:off x="4693661" y="3781846"/>
              <a:ext cx="1343401" cy="134340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1403" y="16838"/>
                  </a:moveTo>
                  <a:lnTo>
                    <a:pt x="11403" y="14959"/>
                  </a:lnTo>
                  <a:cubicBezTo>
                    <a:pt x="11403" y="12327"/>
                    <a:pt x="9273" y="10197"/>
                    <a:pt x="6641" y="10197"/>
                  </a:cubicBezTo>
                  <a:lnTo>
                    <a:pt x="4762" y="10197"/>
                  </a:lnTo>
                  <a:cubicBezTo>
                    <a:pt x="2130" y="10197"/>
                    <a:pt x="0" y="8067"/>
                    <a:pt x="0" y="5435"/>
                  </a:cubicBezTo>
                  <a:lnTo>
                    <a:pt x="0" y="4762"/>
                  </a:lnTo>
                  <a:cubicBezTo>
                    <a:pt x="0" y="2130"/>
                    <a:pt x="2130" y="0"/>
                    <a:pt x="4762" y="0"/>
                  </a:cubicBezTo>
                  <a:lnTo>
                    <a:pt x="16838" y="0"/>
                  </a:lnTo>
                  <a:cubicBezTo>
                    <a:pt x="19470" y="0"/>
                    <a:pt x="21600" y="2130"/>
                    <a:pt x="21600" y="4762"/>
                  </a:cubicBezTo>
                  <a:lnTo>
                    <a:pt x="21600" y="16838"/>
                  </a:lnTo>
                  <a:cubicBezTo>
                    <a:pt x="21600" y="19470"/>
                    <a:pt x="19470" y="21600"/>
                    <a:pt x="16838" y="21600"/>
                  </a:cubicBezTo>
                  <a:lnTo>
                    <a:pt x="16165" y="21600"/>
                  </a:lnTo>
                  <a:cubicBezTo>
                    <a:pt x="13533" y="21600"/>
                    <a:pt x="11403" y="19454"/>
                    <a:pt x="11403" y="16838"/>
                  </a:cubicBezTo>
                  <a:close/>
                </a:path>
              </a:pathLst>
            </a:custGeom>
            <a:solidFill>
              <a:srgbClr val="3987F6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Arial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endParaRPr>
            </a:p>
          </p:txBody>
        </p:sp>
        <p:sp>
          <p:nvSpPr>
            <p:cNvPr id="630" name="Google Shape;630;p17"/>
            <p:cNvSpPr/>
            <p:nvPr/>
          </p:nvSpPr>
          <p:spPr>
            <a:xfrm>
              <a:off x="6845717" y="4482368"/>
              <a:ext cx="636144" cy="63614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1544" y="0"/>
                  </a:moveTo>
                  <a:lnTo>
                    <a:pt x="10056" y="0"/>
                  </a:lnTo>
                  <a:cubicBezTo>
                    <a:pt x="4499" y="0"/>
                    <a:pt x="0" y="4499"/>
                    <a:pt x="0" y="10056"/>
                  </a:cubicBezTo>
                  <a:lnTo>
                    <a:pt x="0" y="11544"/>
                  </a:lnTo>
                  <a:cubicBezTo>
                    <a:pt x="0" y="17101"/>
                    <a:pt x="4499" y="21600"/>
                    <a:pt x="10056" y="21600"/>
                  </a:cubicBezTo>
                  <a:lnTo>
                    <a:pt x="11544" y="21600"/>
                  </a:lnTo>
                  <a:cubicBezTo>
                    <a:pt x="17101" y="21600"/>
                    <a:pt x="21600" y="17101"/>
                    <a:pt x="21600" y="11544"/>
                  </a:cubicBezTo>
                  <a:lnTo>
                    <a:pt x="21600" y="10056"/>
                  </a:lnTo>
                  <a:cubicBezTo>
                    <a:pt x="21600" y="4499"/>
                    <a:pt x="17101" y="0"/>
                    <a:pt x="11544" y="0"/>
                  </a:cubicBezTo>
                  <a:close/>
                </a:path>
              </a:pathLst>
            </a:custGeom>
            <a:solidFill>
              <a:srgbClr val="A5D1F1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Arial"/>
                <a:buNone/>
              </a:pPr>
              <a:endParaRPr sz="4000" b="0" i="0" u="none" strike="noStrike" cap="none">
                <a:solidFill>
                  <a:srgbClr val="001012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endParaRPr>
            </a:p>
          </p:txBody>
        </p:sp>
        <p:sp>
          <p:nvSpPr>
            <p:cNvPr id="631" name="Google Shape;631;p17"/>
            <p:cNvSpPr/>
            <p:nvPr/>
          </p:nvSpPr>
          <p:spPr>
            <a:xfrm>
              <a:off x="4704293" y="4482368"/>
              <a:ext cx="636144" cy="63614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1544" y="0"/>
                  </a:moveTo>
                  <a:lnTo>
                    <a:pt x="10056" y="0"/>
                  </a:lnTo>
                  <a:cubicBezTo>
                    <a:pt x="4499" y="0"/>
                    <a:pt x="0" y="4499"/>
                    <a:pt x="0" y="10056"/>
                  </a:cubicBezTo>
                  <a:lnTo>
                    <a:pt x="0" y="11544"/>
                  </a:lnTo>
                  <a:cubicBezTo>
                    <a:pt x="0" y="17101"/>
                    <a:pt x="4499" y="21600"/>
                    <a:pt x="10056" y="21600"/>
                  </a:cubicBezTo>
                  <a:lnTo>
                    <a:pt x="11544" y="21600"/>
                  </a:lnTo>
                  <a:cubicBezTo>
                    <a:pt x="17101" y="21600"/>
                    <a:pt x="21600" y="17101"/>
                    <a:pt x="21600" y="11544"/>
                  </a:cubicBezTo>
                  <a:lnTo>
                    <a:pt x="21600" y="10056"/>
                  </a:lnTo>
                  <a:cubicBezTo>
                    <a:pt x="21600" y="4499"/>
                    <a:pt x="17101" y="0"/>
                    <a:pt x="11544" y="0"/>
                  </a:cubicBezTo>
                  <a:close/>
                </a:path>
              </a:pathLst>
            </a:custGeom>
            <a:solidFill>
              <a:srgbClr val="CADEF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Arial"/>
                <a:buNone/>
              </a:pPr>
              <a:endParaRPr sz="4000" b="0" i="0" u="none" strike="noStrike" cap="none">
                <a:solidFill>
                  <a:srgbClr val="001012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endParaRPr>
            </a:p>
          </p:txBody>
        </p:sp>
        <p:sp>
          <p:nvSpPr>
            <p:cNvPr id="632" name="Google Shape;632;p17"/>
            <p:cNvSpPr/>
            <p:nvPr/>
          </p:nvSpPr>
          <p:spPr>
            <a:xfrm>
              <a:off x="4693661" y="2349795"/>
              <a:ext cx="1343401" cy="134340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1403" y="4762"/>
                  </a:moveTo>
                  <a:lnTo>
                    <a:pt x="11403" y="6641"/>
                  </a:lnTo>
                  <a:cubicBezTo>
                    <a:pt x="11403" y="9273"/>
                    <a:pt x="9273" y="11403"/>
                    <a:pt x="6641" y="11403"/>
                  </a:cubicBezTo>
                  <a:lnTo>
                    <a:pt x="4762" y="11403"/>
                  </a:lnTo>
                  <a:cubicBezTo>
                    <a:pt x="2130" y="11403"/>
                    <a:pt x="0" y="13533"/>
                    <a:pt x="0" y="16165"/>
                  </a:cubicBezTo>
                  <a:lnTo>
                    <a:pt x="0" y="16838"/>
                  </a:lnTo>
                  <a:cubicBezTo>
                    <a:pt x="0" y="19470"/>
                    <a:pt x="2130" y="21600"/>
                    <a:pt x="4762" y="21600"/>
                  </a:cubicBezTo>
                  <a:lnTo>
                    <a:pt x="16838" y="21600"/>
                  </a:lnTo>
                  <a:cubicBezTo>
                    <a:pt x="19470" y="21600"/>
                    <a:pt x="21600" y="19470"/>
                    <a:pt x="21600" y="16838"/>
                  </a:cubicBezTo>
                  <a:lnTo>
                    <a:pt x="21600" y="4762"/>
                  </a:lnTo>
                  <a:cubicBezTo>
                    <a:pt x="21600" y="2130"/>
                    <a:pt x="19470" y="0"/>
                    <a:pt x="16838" y="0"/>
                  </a:cubicBezTo>
                  <a:lnTo>
                    <a:pt x="16165" y="0"/>
                  </a:lnTo>
                  <a:cubicBezTo>
                    <a:pt x="13533" y="0"/>
                    <a:pt x="11403" y="2130"/>
                    <a:pt x="11403" y="4762"/>
                  </a:cubicBezTo>
                  <a:close/>
                </a:path>
              </a:pathLst>
            </a:custGeom>
            <a:solidFill>
              <a:srgbClr val="0049B9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Arial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endParaRPr>
            </a:p>
          </p:txBody>
        </p:sp>
        <p:sp>
          <p:nvSpPr>
            <p:cNvPr id="633" name="Google Shape;633;p17"/>
            <p:cNvSpPr/>
            <p:nvPr/>
          </p:nvSpPr>
          <p:spPr>
            <a:xfrm>
              <a:off x="6154938" y="2349795"/>
              <a:ext cx="1343401" cy="134340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197" y="4762"/>
                  </a:moveTo>
                  <a:lnTo>
                    <a:pt x="10197" y="6641"/>
                  </a:lnTo>
                  <a:cubicBezTo>
                    <a:pt x="10197" y="9273"/>
                    <a:pt x="12327" y="11403"/>
                    <a:pt x="14959" y="11403"/>
                  </a:cubicBezTo>
                  <a:lnTo>
                    <a:pt x="16838" y="11403"/>
                  </a:lnTo>
                  <a:cubicBezTo>
                    <a:pt x="19470" y="11403"/>
                    <a:pt x="21600" y="13533"/>
                    <a:pt x="21600" y="16165"/>
                  </a:cubicBezTo>
                  <a:lnTo>
                    <a:pt x="21600" y="16838"/>
                  </a:lnTo>
                  <a:cubicBezTo>
                    <a:pt x="21600" y="19470"/>
                    <a:pt x="19470" y="21600"/>
                    <a:pt x="16838" y="21600"/>
                  </a:cubicBezTo>
                  <a:lnTo>
                    <a:pt x="4762" y="21600"/>
                  </a:lnTo>
                  <a:cubicBezTo>
                    <a:pt x="2130" y="21600"/>
                    <a:pt x="0" y="19470"/>
                    <a:pt x="0" y="16838"/>
                  </a:cubicBezTo>
                  <a:lnTo>
                    <a:pt x="0" y="4762"/>
                  </a:lnTo>
                  <a:cubicBezTo>
                    <a:pt x="0" y="2130"/>
                    <a:pt x="2130" y="0"/>
                    <a:pt x="4762" y="0"/>
                  </a:cubicBezTo>
                  <a:lnTo>
                    <a:pt x="5435" y="0"/>
                  </a:lnTo>
                  <a:cubicBezTo>
                    <a:pt x="8067" y="0"/>
                    <a:pt x="10197" y="2130"/>
                    <a:pt x="10197" y="4762"/>
                  </a:cubicBezTo>
                  <a:close/>
                </a:path>
              </a:pathLst>
            </a:custGeom>
            <a:solidFill>
              <a:srgbClr val="1969A5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Arial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endParaRPr>
            </a:p>
          </p:txBody>
        </p:sp>
        <p:sp>
          <p:nvSpPr>
            <p:cNvPr id="634" name="Google Shape;634;p17"/>
            <p:cNvSpPr/>
            <p:nvPr/>
          </p:nvSpPr>
          <p:spPr>
            <a:xfrm>
              <a:off x="4704293" y="2360429"/>
              <a:ext cx="636144" cy="63614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1544" y="0"/>
                  </a:moveTo>
                  <a:lnTo>
                    <a:pt x="10056" y="0"/>
                  </a:lnTo>
                  <a:cubicBezTo>
                    <a:pt x="4499" y="0"/>
                    <a:pt x="0" y="4499"/>
                    <a:pt x="0" y="10056"/>
                  </a:cubicBezTo>
                  <a:lnTo>
                    <a:pt x="0" y="11544"/>
                  </a:lnTo>
                  <a:cubicBezTo>
                    <a:pt x="0" y="17101"/>
                    <a:pt x="4499" y="21600"/>
                    <a:pt x="10056" y="21600"/>
                  </a:cubicBezTo>
                  <a:lnTo>
                    <a:pt x="11544" y="21600"/>
                  </a:lnTo>
                  <a:cubicBezTo>
                    <a:pt x="17101" y="21600"/>
                    <a:pt x="21600" y="17101"/>
                    <a:pt x="21600" y="11544"/>
                  </a:cubicBezTo>
                  <a:lnTo>
                    <a:pt x="21600" y="10056"/>
                  </a:lnTo>
                  <a:cubicBezTo>
                    <a:pt x="21600" y="4499"/>
                    <a:pt x="17101" y="0"/>
                    <a:pt x="11544" y="0"/>
                  </a:cubicBezTo>
                  <a:close/>
                </a:path>
              </a:pathLst>
            </a:custGeom>
            <a:solidFill>
              <a:srgbClr val="95BFF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Arial"/>
                <a:buNone/>
              </a:pPr>
              <a:endParaRPr sz="4000" b="0" i="0" u="none" strike="noStrike" cap="none">
                <a:solidFill>
                  <a:srgbClr val="001012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endParaRPr>
            </a:p>
          </p:txBody>
        </p:sp>
        <p:sp>
          <p:nvSpPr>
            <p:cNvPr id="635" name="Google Shape;635;p17"/>
            <p:cNvSpPr/>
            <p:nvPr/>
          </p:nvSpPr>
          <p:spPr>
            <a:xfrm>
              <a:off x="6845717" y="2360429"/>
              <a:ext cx="636144" cy="63614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1544" y="0"/>
                  </a:moveTo>
                  <a:lnTo>
                    <a:pt x="10056" y="0"/>
                  </a:lnTo>
                  <a:cubicBezTo>
                    <a:pt x="4499" y="0"/>
                    <a:pt x="0" y="4499"/>
                    <a:pt x="0" y="10056"/>
                  </a:cubicBezTo>
                  <a:lnTo>
                    <a:pt x="0" y="11544"/>
                  </a:lnTo>
                  <a:cubicBezTo>
                    <a:pt x="0" y="17101"/>
                    <a:pt x="4499" y="21600"/>
                    <a:pt x="10056" y="21600"/>
                  </a:cubicBezTo>
                  <a:lnTo>
                    <a:pt x="11544" y="21600"/>
                  </a:lnTo>
                  <a:cubicBezTo>
                    <a:pt x="17101" y="21600"/>
                    <a:pt x="21600" y="17101"/>
                    <a:pt x="21600" y="11544"/>
                  </a:cubicBezTo>
                  <a:lnTo>
                    <a:pt x="21600" y="10056"/>
                  </a:lnTo>
                  <a:cubicBezTo>
                    <a:pt x="21600" y="4499"/>
                    <a:pt x="17101" y="0"/>
                    <a:pt x="11544" y="0"/>
                  </a:cubicBezTo>
                  <a:close/>
                </a:path>
              </a:pathLst>
            </a:custGeom>
            <a:solidFill>
              <a:srgbClr val="D1E8F8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001012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endParaRPr>
            </a:p>
          </p:txBody>
        </p:sp>
      </p:grpSp>
      <p:sp>
        <p:nvSpPr>
          <p:cNvPr id="636" name="Google Shape;636;p17"/>
          <p:cNvSpPr txBox="1"/>
          <p:nvPr/>
        </p:nvSpPr>
        <p:spPr>
          <a:xfrm>
            <a:off x="4690390" y="2467218"/>
            <a:ext cx="1363736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arabun"/>
              <a:buNone/>
            </a:pPr>
            <a:r>
              <a:rPr lang="th-TH" sz="1800" b="1" dirty="0">
                <a:solidFill>
                  <a:schemeClr val="lt1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อินเทอร์เน็ตฟรี</a:t>
            </a:r>
            <a:endParaRPr sz="1800" b="1" i="0" u="none" strike="noStrike" cap="none" dirty="0">
              <a:solidFill>
                <a:schemeClr val="lt1"/>
              </a:solidFill>
              <a:latin typeface="TH SarabunPSK" panose="020B0500040200020003" pitchFamily="34" charset="-34"/>
              <a:ea typeface="Sarabun"/>
              <a:cs typeface="TH SarabunPSK" panose="020B0500040200020003" pitchFamily="34" charset="-34"/>
              <a:sym typeface="Sarabun"/>
            </a:endParaRPr>
          </a:p>
        </p:txBody>
      </p:sp>
      <p:sp>
        <p:nvSpPr>
          <p:cNvPr id="637" name="Google Shape;637;p17"/>
          <p:cNvSpPr txBox="1"/>
          <p:nvPr/>
        </p:nvSpPr>
        <p:spPr>
          <a:xfrm>
            <a:off x="5987601" y="2453610"/>
            <a:ext cx="144094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arabun"/>
              <a:buNone/>
            </a:pPr>
            <a:r>
              <a:rPr lang="th-TH" sz="1800" b="1" i="0" u="none" strike="noStrike" cap="none" dirty="0">
                <a:solidFill>
                  <a:schemeClr val="lt1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โทรศัพท์ฟรี</a:t>
            </a:r>
            <a:endParaRPr sz="1800" b="1" i="0" u="none" strike="noStrike" cap="none" dirty="0">
              <a:solidFill>
                <a:schemeClr val="lt1"/>
              </a:solidFill>
              <a:latin typeface="TH SarabunPSK" panose="020B0500040200020003" pitchFamily="34" charset="-34"/>
              <a:ea typeface="Sarabun"/>
              <a:cs typeface="TH SarabunPSK" panose="020B0500040200020003" pitchFamily="34" charset="-34"/>
              <a:sym typeface="Sarabun"/>
            </a:endParaRPr>
          </a:p>
        </p:txBody>
      </p:sp>
      <p:sp>
        <p:nvSpPr>
          <p:cNvPr id="638" name="Google Shape;638;p17"/>
          <p:cNvSpPr txBox="1"/>
          <p:nvPr/>
        </p:nvSpPr>
        <p:spPr>
          <a:xfrm>
            <a:off x="4693661" y="3190713"/>
            <a:ext cx="144094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arabun"/>
              <a:buNone/>
            </a:pPr>
            <a:r>
              <a:rPr lang="th-TH" sz="1800" b="1" dirty="0">
                <a:solidFill>
                  <a:schemeClr val="lt1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ช่วยเหลือผู้ประกอบการ</a:t>
            </a:r>
            <a:endParaRPr sz="1800" b="1" i="0" u="none" strike="noStrike" cap="none" dirty="0">
              <a:solidFill>
                <a:schemeClr val="lt1"/>
              </a:solidFill>
              <a:latin typeface="TH SarabunPSK" panose="020B0500040200020003" pitchFamily="34" charset="-34"/>
              <a:ea typeface="Sarabun"/>
              <a:cs typeface="TH SarabunPSK" panose="020B0500040200020003" pitchFamily="34" charset="-34"/>
              <a:sym typeface="Sarabun"/>
            </a:endParaRPr>
          </a:p>
        </p:txBody>
      </p:sp>
      <p:sp>
        <p:nvSpPr>
          <p:cNvPr id="639" name="Google Shape;639;p17"/>
          <p:cNvSpPr txBox="1"/>
          <p:nvPr/>
        </p:nvSpPr>
        <p:spPr>
          <a:xfrm>
            <a:off x="5935084" y="3176780"/>
            <a:ext cx="160887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arabun"/>
              <a:buNone/>
            </a:pPr>
            <a:r>
              <a:rPr lang="th-TH" sz="1800" b="1" i="0" u="none" strike="noStrike" cap="none" dirty="0">
                <a:solidFill>
                  <a:schemeClr val="lt1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สนับสนุน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arabun"/>
              <a:buNone/>
            </a:pPr>
            <a:r>
              <a:rPr lang="th-TH" sz="1800" b="1" i="0" u="none" strike="noStrike" cap="none" dirty="0">
                <a:solidFill>
                  <a:schemeClr val="lt1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โรงพยาบาล</a:t>
            </a:r>
            <a:endParaRPr sz="1800" b="1" i="0" u="none" strike="noStrike" cap="none" dirty="0">
              <a:solidFill>
                <a:schemeClr val="lt1"/>
              </a:solidFill>
              <a:latin typeface="TH SarabunPSK" panose="020B0500040200020003" pitchFamily="34" charset="-34"/>
              <a:ea typeface="Sarabun"/>
              <a:cs typeface="TH SarabunPSK" panose="020B0500040200020003" pitchFamily="34" charset="-34"/>
              <a:sym typeface="Sarabun"/>
            </a:endParaRPr>
          </a:p>
        </p:txBody>
      </p:sp>
      <p:sp>
        <p:nvSpPr>
          <p:cNvPr id="640" name="Google Shape;640;p17"/>
          <p:cNvSpPr txBox="1"/>
          <p:nvPr/>
        </p:nvSpPr>
        <p:spPr>
          <a:xfrm>
            <a:off x="390888" y="1228454"/>
            <a:ext cx="875311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Sarabun"/>
              <a:buNone/>
            </a:pPr>
            <a:r>
              <a:rPr lang="th-TH" sz="2000" b="1" i="0" u="none" strike="noStrike" cap="none" dirty="0">
                <a:solidFill>
                  <a:srgbClr val="002060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มาตรการสนับสนุนการใช้บริการด้านโทรคมนาคมเพื่อลดผลกระทบการแพร่ระบาดของโรคติดเชื้อไวรัสโคโรนา 2019</a:t>
            </a:r>
          </a:p>
        </p:txBody>
      </p:sp>
      <p:sp>
        <p:nvSpPr>
          <p:cNvPr id="642" name="Google Shape;642;p17"/>
          <p:cNvSpPr txBox="1"/>
          <p:nvPr/>
        </p:nvSpPr>
        <p:spPr>
          <a:xfrm>
            <a:off x="460922" y="1836051"/>
            <a:ext cx="4282231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Noto Sans Symbols"/>
              <a:buChar char="▪"/>
            </a:pPr>
            <a:r>
              <a:rPr lang="th-TH" sz="1800" b="1" i="0" u="none" strike="noStrike" cap="none" dirty="0">
                <a:solidFill>
                  <a:srgbClr val="002060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มาตรการจัดให้มีอินเทอร์เน็ตบรอดแบนด์เคลื่อนที่ฟรี 10 </a:t>
            </a:r>
            <a:r>
              <a:rPr lang="en-US" sz="1800" b="1" i="0" u="none" strike="noStrike" cap="none" dirty="0">
                <a:solidFill>
                  <a:srgbClr val="002060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GB </a:t>
            </a:r>
            <a:r>
              <a:rPr lang="th-TH" sz="1800" b="1" i="0" u="none" strike="noStrike" cap="none" dirty="0">
                <a:solidFill>
                  <a:srgbClr val="002060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และปรับเพิ่มความเร็วอินเทอร์เน็ตบรอดแบนด์ประจำที่เป็น 100 </a:t>
            </a:r>
            <a:r>
              <a:rPr lang="en-US" sz="1800" b="1" i="0" u="none" strike="noStrike" cap="none" dirty="0">
                <a:solidFill>
                  <a:srgbClr val="002060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Mbps</a:t>
            </a:r>
          </a:p>
        </p:txBody>
      </p:sp>
      <p:sp>
        <p:nvSpPr>
          <p:cNvPr id="645" name="Google Shape;645;p17"/>
          <p:cNvSpPr txBox="1"/>
          <p:nvPr/>
        </p:nvSpPr>
        <p:spPr>
          <a:xfrm>
            <a:off x="348030" y="7081485"/>
            <a:ext cx="498177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Arial"/>
              <a:buChar char="•"/>
            </a:pPr>
            <a:r>
              <a:rPr lang="th-TH" sz="1400" b="0" i="1" u="sng" strike="noStrike" cap="none">
                <a:solidFill>
                  <a:srgbClr val="002060"/>
                </a:solidFill>
                <a:latin typeface="Sarabun"/>
                <a:ea typeface="Sarabun"/>
                <a:cs typeface="Sarabun"/>
                <a:sym typeface="Sarabu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https://www.salika.co/2019/10/22/digital-technology-agricultural-disruptive/</a:t>
            </a:r>
            <a:endParaRPr sz="1400" b="0" i="1" u="none" strike="noStrike" cap="none">
              <a:solidFill>
                <a:srgbClr val="002060"/>
              </a:solidFill>
              <a:latin typeface="Sarabun"/>
              <a:ea typeface="Sarabun"/>
              <a:cs typeface="Sarabun"/>
              <a:sym typeface="Sarabu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Arial"/>
              <a:buChar char="•"/>
            </a:pPr>
            <a:r>
              <a:rPr lang="th-TH" sz="1400" b="0" i="1" u="none" strike="noStrike" cap="none">
                <a:solidFill>
                  <a:srgbClr val="002060"/>
                </a:solidFill>
                <a:latin typeface="Sarabun"/>
                <a:ea typeface="Sarabun"/>
                <a:cs typeface="Sarabun"/>
                <a:sym typeface="Sarabun"/>
              </a:rPr>
              <a:t>https://ifi.nia.or.th/wp-content/uploads/2019/12/Robotic-Farming.pdf</a:t>
            </a:r>
            <a:endParaRPr sz="1400" b="0" i="1" u="none" strike="noStrike" cap="none">
              <a:solidFill>
                <a:srgbClr val="002060"/>
              </a:solidFill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651" name="Google Shape;651;p17"/>
          <p:cNvSpPr txBox="1"/>
          <p:nvPr/>
        </p:nvSpPr>
        <p:spPr>
          <a:xfrm>
            <a:off x="7589569" y="1836051"/>
            <a:ext cx="4088344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Noto Sans Symbols"/>
              <a:buChar char="▪"/>
            </a:pPr>
            <a:r>
              <a:rPr lang="th-TH" sz="1800" b="1" i="0" u="none" strike="noStrike" cap="none" dirty="0">
                <a:solidFill>
                  <a:srgbClr val="002060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มาตรการช่วยเหลือประชาชนโดยสนับสนุนการใช้บริการโทรศัพท์เคลื่อนที่ (โทรฟรี) จำนวน 100 นาทีทุกเครือข่ายสำหรับบุคคลธรรมดาที่มีสัญชาติไทย</a:t>
            </a:r>
          </a:p>
        </p:txBody>
      </p:sp>
      <p:sp>
        <p:nvSpPr>
          <p:cNvPr id="652" name="Google Shape;652;p17"/>
          <p:cNvSpPr txBox="1"/>
          <p:nvPr/>
        </p:nvSpPr>
        <p:spPr>
          <a:xfrm>
            <a:off x="7589569" y="3277450"/>
            <a:ext cx="4198919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Noto Sans Symbols"/>
              <a:buChar char="▪"/>
            </a:pPr>
            <a:r>
              <a:rPr lang="th-TH" sz="1800" b="1" i="0" u="none" strike="noStrike" cap="none" dirty="0">
                <a:solidFill>
                  <a:srgbClr val="002060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มาตรการให้การสนับสนุนโรงพยาบาล สถาบันทางการแพทย์ของรัฐในการต่อสู้สถานการณ์ “ไวรัส โคโรน่า”สายพันธุ์ใหม่ 2019</a:t>
            </a:r>
          </a:p>
        </p:txBody>
      </p:sp>
      <p:sp>
        <p:nvSpPr>
          <p:cNvPr id="653" name="Google Shape;653;p17"/>
          <p:cNvSpPr txBox="1"/>
          <p:nvPr/>
        </p:nvSpPr>
        <p:spPr>
          <a:xfrm>
            <a:off x="490278" y="3277450"/>
            <a:ext cx="4282231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Noto Sans Symbols"/>
              <a:buChar char="▪"/>
            </a:pPr>
            <a:r>
              <a:rPr lang="th-TH" sz="1800" b="1" i="0" u="none" strike="noStrike" cap="none" dirty="0">
                <a:solidFill>
                  <a:srgbClr val="002060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มาตรการช่วยเหลือผู้ประกอบการในการออกประกาศ กสทช. เรื่อง การชำระค่าธรรมเนียมและการนำส่งเงินรายปีหรือการจัดสรรรายได้เข้ากองทุนวิจัยและพัฒนากิจการกระจายเสียง กิจการโทรทัศน์ และกิจการโทรคมนาคม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0E571F5-C3E4-E3D8-6ABA-D20690700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239" y="1775478"/>
            <a:ext cx="607565" cy="607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D7CAD41-0EE4-14D3-B84E-F50D0F1093C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78700" y="1855916"/>
            <a:ext cx="496178" cy="4961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688F16-423E-6DC3-853B-284F152FB885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17543" y="3886816"/>
            <a:ext cx="555087" cy="5550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002479-38BB-672D-79C0-EBE8E9672A71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59169" y="3942497"/>
            <a:ext cx="499405" cy="499405"/>
          </a:xfrm>
          <a:prstGeom prst="rect">
            <a:avLst/>
          </a:prstGeom>
        </p:spPr>
      </p:pic>
      <p:sp>
        <p:nvSpPr>
          <p:cNvPr id="51" name="Google Shape;640;p17">
            <a:extLst>
              <a:ext uri="{FF2B5EF4-FFF2-40B4-BE49-F238E27FC236}">
                <a16:creationId xmlns:a16="http://schemas.microsoft.com/office/drawing/2014/main" id="{51A558E0-4B7A-6757-4C16-35EB3476D059}"/>
              </a:ext>
            </a:extLst>
          </p:cNvPr>
          <p:cNvSpPr txBox="1"/>
          <p:nvPr/>
        </p:nvSpPr>
        <p:spPr>
          <a:xfrm>
            <a:off x="390888" y="4694874"/>
            <a:ext cx="875311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Sarabun"/>
              <a:buNone/>
            </a:pPr>
            <a:r>
              <a:rPr lang="th-TH" sz="2000" b="1" dirty="0">
                <a:solidFill>
                  <a:srgbClr val="002060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โดยได้รับการสนับสนุนจากภาคเอกชน ดังต่อไปนี้</a:t>
            </a:r>
            <a:endParaRPr lang="th-TH" sz="2000" b="1" i="0" u="none" strike="noStrike" cap="none" dirty="0">
              <a:solidFill>
                <a:srgbClr val="002060"/>
              </a:solidFill>
              <a:latin typeface="TH SarabunPSK" panose="020B0500040200020003" pitchFamily="34" charset="-34"/>
              <a:ea typeface="Sarabun"/>
              <a:cs typeface="TH SarabunPSK" panose="020B0500040200020003" pitchFamily="34" charset="-34"/>
              <a:sym typeface="Sarabun"/>
            </a:endParaRPr>
          </a:p>
        </p:txBody>
      </p:sp>
      <p:pic>
        <p:nvPicPr>
          <p:cNvPr id="1028" name="Picture 4" descr="AIS พร้อมให้คนไทยเริ่มให้บริการ 5G ได้แล้ววันนี้!  ปักหมุดไทยเป็นประเทศแรกที่ให้บริการ 5G  บนมือถือในเอเชียตะวันออกเฉียงใต้ได้สำเร็จ | Positioning Magazine">
            <a:extLst>
              <a:ext uri="{FF2B5EF4-FFF2-40B4-BE49-F238E27FC236}">
                <a16:creationId xmlns:a16="http://schemas.microsoft.com/office/drawing/2014/main" id="{7AEF2153-6657-8355-FCF2-30E9B7AC3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030" y="5199116"/>
            <a:ext cx="1544908" cy="902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EF14B3-122D-CBD9-84E7-D80647B99BC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88105" y="5296796"/>
            <a:ext cx="860438" cy="957389"/>
          </a:xfrm>
          <a:prstGeom prst="rect">
            <a:avLst/>
          </a:prstGeom>
        </p:spPr>
      </p:pic>
      <p:pic>
        <p:nvPicPr>
          <p:cNvPr id="1030" name="Picture 6" descr="dtac เตรียมให้บริการ 5G คลื่น 700MHz ในไทยแล้ว มาทำความรู้จัก  พร้อมรายชื่อสมาร์ทโฟนทั้ง 41 รุ่นที่รองรับได้ที่นี่ – Flashfly Dot Net">
            <a:extLst>
              <a:ext uri="{FF2B5EF4-FFF2-40B4-BE49-F238E27FC236}">
                <a16:creationId xmlns:a16="http://schemas.microsoft.com/office/drawing/2014/main" id="{02232E8A-616E-993E-C007-6599FBC86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801" y="5308572"/>
            <a:ext cx="1742594" cy="98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NT Logo">
            <a:extLst>
              <a:ext uri="{FF2B5EF4-FFF2-40B4-BE49-F238E27FC236}">
                <a16:creationId xmlns:a16="http://schemas.microsoft.com/office/drawing/2014/main" id="{57593410-584E-6EE1-B6EF-1D69BBB64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260" y="5289463"/>
            <a:ext cx="1237297" cy="798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4EAF22D1-8F16-13E9-39C2-042B840F9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815" y="5094943"/>
            <a:ext cx="1742594" cy="123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>
            <a:extLst>
              <a:ext uri="{FF2B5EF4-FFF2-40B4-BE49-F238E27FC236}">
                <a16:creationId xmlns:a16="http://schemas.microsoft.com/office/drawing/2014/main" id="{BB37EAE1-F357-4BCD-B0AF-B0FD96EC2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F3492"/>
                </a:solidFill>
              </a:rPr>
              <a:t>New lifestyle of Smart Education During the COVID-19 Pandemic, It’s a good chance to develop education technology</a:t>
            </a:r>
            <a:endParaRPr lang="th-TH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7FB838-EF96-46B9-B0E7-E9A2BC145E54}"/>
              </a:ext>
            </a:extLst>
          </p:cNvPr>
          <p:cNvGrpSpPr/>
          <p:nvPr/>
        </p:nvGrpSpPr>
        <p:grpSpPr>
          <a:xfrm>
            <a:off x="927371" y="1595261"/>
            <a:ext cx="3856769" cy="2141190"/>
            <a:chOff x="2183187" y="1821689"/>
            <a:chExt cx="2797876" cy="2141190"/>
          </a:xfrm>
        </p:grpSpPr>
        <p:sp>
          <p:nvSpPr>
            <p:cNvPr id="4" name="Pentagon 3">
              <a:extLst>
                <a:ext uri="{FF2B5EF4-FFF2-40B4-BE49-F238E27FC236}">
                  <a16:creationId xmlns:a16="http://schemas.microsoft.com/office/drawing/2014/main" id="{2965253E-6AB0-4A4F-8400-A0250C7E45F2}"/>
                </a:ext>
              </a:extLst>
            </p:cNvPr>
            <p:cNvSpPr/>
            <p:nvPr/>
          </p:nvSpPr>
          <p:spPr>
            <a:xfrm>
              <a:off x="2291111" y="1910879"/>
              <a:ext cx="2689952" cy="2052000"/>
            </a:xfrm>
            <a:prstGeom prst="homePlate">
              <a:avLst>
                <a:gd name="adj" fmla="val 21254"/>
              </a:avLst>
            </a:prstGeom>
            <a:solidFill>
              <a:sysClr val="window" lastClr="FFFFFF">
                <a:lumMod val="85000"/>
                <a:alpha val="7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" name="Pentagon 12">
              <a:extLst>
                <a:ext uri="{FF2B5EF4-FFF2-40B4-BE49-F238E27FC236}">
                  <a16:creationId xmlns:a16="http://schemas.microsoft.com/office/drawing/2014/main" id="{5A772E25-5516-4FF1-A1E8-CB56AE27EF1E}"/>
                </a:ext>
              </a:extLst>
            </p:cNvPr>
            <p:cNvSpPr/>
            <p:nvPr/>
          </p:nvSpPr>
          <p:spPr>
            <a:xfrm>
              <a:off x="2183187" y="1821689"/>
              <a:ext cx="2689952" cy="2052000"/>
            </a:xfrm>
            <a:prstGeom prst="homePlate">
              <a:avLst>
                <a:gd name="adj" fmla="val 21254"/>
              </a:avLst>
            </a:prstGeom>
            <a:solidFill>
              <a:schemeClr val="bg1">
                <a:lumMod val="50000"/>
                <a:alpha val="7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6F9A1B6F-93AF-4429-99CD-CB9C8B414B78}"/>
              </a:ext>
            </a:extLst>
          </p:cNvPr>
          <p:cNvGrpSpPr/>
          <p:nvPr/>
        </p:nvGrpSpPr>
        <p:grpSpPr>
          <a:xfrm>
            <a:off x="927370" y="3736451"/>
            <a:ext cx="3856770" cy="2141189"/>
            <a:chOff x="2183186" y="4005065"/>
            <a:chExt cx="2797877" cy="2141189"/>
          </a:xfrm>
        </p:grpSpPr>
        <p:sp>
          <p:nvSpPr>
            <p:cNvPr id="7" name="Pentagon 4">
              <a:extLst>
                <a:ext uri="{FF2B5EF4-FFF2-40B4-BE49-F238E27FC236}">
                  <a16:creationId xmlns:a16="http://schemas.microsoft.com/office/drawing/2014/main" id="{8B957277-E141-45A1-B507-A516C0AF2DF9}"/>
                </a:ext>
              </a:extLst>
            </p:cNvPr>
            <p:cNvSpPr/>
            <p:nvPr/>
          </p:nvSpPr>
          <p:spPr>
            <a:xfrm>
              <a:off x="2291111" y="4094254"/>
              <a:ext cx="2689952" cy="2052000"/>
            </a:xfrm>
            <a:prstGeom prst="homePlate">
              <a:avLst>
                <a:gd name="adj" fmla="val 21254"/>
              </a:avLst>
            </a:prstGeom>
            <a:solidFill>
              <a:sysClr val="window" lastClr="FFFFFF">
                <a:lumMod val="85000"/>
                <a:alpha val="7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" name="Pentagon 13">
              <a:extLst>
                <a:ext uri="{FF2B5EF4-FFF2-40B4-BE49-F238E27FC236}">
                  <a16:creationId xmlns:a16="http://schemas.microsoft.com/office/drawing/2014/main" id="{5D79F5F1-D267-41FA-BA2A-7B1226D36DA7}"/>
                </a:ext>
              </a:extLst>
            </p:cNvPr>
            <p:cNvSpPr/>
            <p:nvPr/>
          </p:nvSpPr>
          <p:spPr>
            <a:xfrm>
              <a:off x="2183186" y="4005065"/>
              <a:ext cx="2689952" cy="2052000"/>
            </a:xfrm>
            <a:prstGeom prst="homePlate">
              <a:avLst>
                <a:gd name="adj" fmla="val 21254"/>
              </a:avLst>
            </a:prstGeom>
            <a:solidFill>
              <a:schemeClr val="tx2">
                <a:lumMod val="75000"/>
                <a:alpha val="7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2D6046C-982F-409B-9CF3-CEFFF09FCA1D}"/>
              </a:ext>
            </a:extLst>
          </p:cNvPr>
          <p:cNvGrpSpPr/>
          <p:nvPr/>
        </p:nvGrpSpPr>
        <p:grpSpPr>
          <a:xfrm>
            <a:off x="7428470" y="1595261"/>
            <a:ext cx="3836159" cy="2141190"/>
            <a:chOff x="7232588" y="1821689"/>
            <a:chExt cx="2785753" cy="2141190"/>
          </a:xfrm>
        </p:grpSpPr>
        <p:sp>
          <p:nvSpPr>
            <p:cNvPr id="10" name="Pentagon 6">
              <a:extLst>
                <a:ext uri="{FF2B5EF4-FFF2-40B4-BE49-F238E27FC236}">
                  <a16:creationId xmlns:a16="http://schemas.microsoft.com/office/drawing/2014/main" id="{6188E2BB-E4A4-49DE-B8BE-5F9791B0F475}"/>
                </a:ext>
              </a:extLst>
            </p:cNvPr>
            <p:cNvSpPr/>
            <p:nvPr/>
          </p:nvSpPr>
          <p:spPr>
            <a:xfrm rot="10800000">
              <a:off x="7232588" y="1910879"/>
              <a:ext cx="2692686" cy="2052000"/>
            </a:xfrm>
            <a:prstGeom prst="homePlate">
              <a:avLst>
                <a:gd name="adj" fmla="val 21254"/>
              </a:avLst>
            </a:prstGeom>
            <a:solidFill>
              <a:sysClr val="window" lastClr="FFFFFF">
                <a:lumMod val="85000"/>
                <a:alpha val="7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1" name="Pentagon 14">
              <a:extLst>
                <a:ext uri="{FF2B5EF4-FFF2-40B4-BE49-F238E27FC236}">
                  <a16:creationId xmlns:a16="http://schemas.microsoft.com/office/drawing/2014/main" id="{A4E25712-3517-4D8A-A6BE-F2E3FBBF676E}"/>
                </a:ext>
              </a:extLst>
            </p:cNvPr>
            <p:cNvSpPr/>
            <p:nvPr/>
          </p:nvSpPr>
          <p:spPr>
            <a:xfrm rot="10800000">
              <a:off x="7325655" y="1821689"/>
              <a:ext cx="2692686" cy="2052000"/>
            </a:xfrm>
            <a:prstGeom prst="homePlate">
              <a:avLst>
                <a:gd name="adj" fmla="val 21254"/>
              </a:avLst>
            </a:prstGeom>
            <a:solidFill>
              <a:schemeClr val="tx2">
                <a:lumMod val="75000"/>
                <a:alpha val="7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DD1B809-F701-423D-9945-485DB9810280}"/>
              </a:ext>
            </a:extLst>
          </p:cNvPr>
          <p:cNvGrpSpPr/>
          <p:nvPr/>
        </p:nvGrpSpPr>
        <p:grpSpPr>
          <a:xfrm>
            <a:off x="7428470" y="3778636"/>
            <a:ext cx="3836159" cy="2141189"/>
            <a:chOff x="7232588" y="4005064"/>
            <a:chExt cx="2785753" cy="2141189"/>
          </a:xfrm>
        </p:grpSpPr>
        <p:sp>
          <p:nvSpPr>
            <p:cNvPr id="13" name="Pentagon 5">
              <a:extLst>
                <a:ext uri="{FF2B5EF4-FFF2-40B4-BE49-F238E27FC236}">
                  <a16:creationId xmlns:a16="http://schemas.microsoft.com/office/drawing/2014/main" id="{EBED5A96-A7E8-44B1-8470-A4EAF36C0815}"/>
                </a:ext>
              </a:extLst>
            </p:cNvPr>
            <p:cNvSpPr/>
            <p:nvPr/>
          </p:nvSpPr>
          <p:spPr>
            <a:xfrm rot="10800000">
              <a:off x="7232588" y="4094253"/>
              <a:ext cx="2692686" cy="2052000"/>
            </a:xfrm>
            <a:prstGeom prst="homePlate">
              <a:avLst>
                <a:gd name="adj" fmla="val 21254"/>
              </a:avLst>
            </a:prstGeom>
            <a:solidFill>
              <a:sysClr val="window" lastClr="FFFFFF">
                <a:lumMod val="85000"/>
                <a:alpha val="7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4" name="Pentagon 15">
              <a:extLst>
                <a:ext uri="{FF2B5EF4-FFF2-40B4-BE49-F238E27FC236}">
                  <a16:creationId xmlns:a16="http://schemas.microsoft.com/office/drawing/2014/main" id="{A5F45C14-A018-4B9E-949F-D7960E97AFE7}"/>
                </a:ext>
              </a:extLst>
            </p:cNvPr>
            <p:cNvSpPr/>
            <p:nvPr/>
          </p:nvSpPr>
          <p:spPr>
            <a:xfrm rot="10800000">
              <a:off x="7325655" y="4005064"/>
              <a:ext cx="2692686" cy="2052000"/>
            </a:xfrm>
            <a:prstGeom prst="homePlate">
              <a:avLst>
                <a:gd name="adj" fmla="val 21254"/>
              </a:avLst>
            </a:prstGeom>
            <a:solidFill>
              <a:schemeClr val="bg1">
                <a:lumMod val="50000"/>
                <a:alpha val="7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15" name="Group 16">
            <a:extLst>
              <a:ext uri="{FF2B5EF4-FFF2-40B4-BE49-F238E27FC236}">
                <a16:creationId xmlns:a16="http://schemas.microsoft.com/office/drawing/2014/main" id="{CB7994CE-4726-4E44-86AD-855634E1C786}"/>
              </a:ext>
            </a:extLst>
          </p:cNvPr>
          <p:cNvGrpSpPr/>
          <p:nvPr/>
        </p:nvGrpSpPr>
        <p:grpSpPr>
          <a:xfrm>
            <a:off x="8306097" y="2019525"/>
            <a:ext cx="2715342" cy="1107996"/>
            <a:chOff x="6182612" y="1992630"/>
            <a:chExt cx="2282525" cy="110799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1AE17D0-3483-4534-AC16-202DE903577D}"/>
                </a:ext>
              </a:extLst>
            </p:cNvPr>
            <p:cNvSpPr txBox="1"/>
            <p:nvPr/>
          </p:nvSpPr>
          <p:spPr>
            <a:xfrm>
              <a:off x="6187437" y="2269629"/>
              <a:ext cx="22777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Arial" pitchFamily="34" charset="0"/>
                </a:rPr>
                <a:t>An opportunity for developing new types of learning tools such as smart school, smart classroom, AR/VR learning, and remote classroom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8A14BF2-3BB4-46D3-8782-582E74F6B9F7}"/>
                </a:ext>
              </a:extLst>
            </p:cNvPr>
            <p:cNvSpPr txBox="1"/>
            <p:nvPr/>
          </p:nvSpPr>
          <p:spPr>
            <a:xfrm>
              <a:off x="6182612" y="1992630"/>
              <a:ext cx="22583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New Types of Learning Tools</a:t>
              </a:r>
            </a:p>
          </p:txBody>
        </p:sp>
      </p:grpSp>
      <p:grpSp>
        <p:nvGrpSpPr>
          <p:cNvPr id="18" name="Group 19">
            <a:extLst>
              <a:ext uri="{FF2B5EF4-FFF2-40B4-BE49-F238E27FC236}">
                <a16:creationId xmlns:a16="http://schemas.microsoft.com/office/drawing/2014/main" id="{FBE34C1B-C271-4BDC-9336-917A7BF117B8}"/>
              </a:ext>
            </a:extLst>
          </p:cNvPr>
          <p:cNvGrpSpPr/>
          <p:nvPr/>
        </p:nvGrpSpPr>
        <p:grpSpPr>
          <a:xfrm>
            <a:off x="1201607" y="2019525"/>
            <a:ext cx="2759780" cy="1477328"/>
            <a:chOff x="3017859" y="4283314"/>
            <a:chExt cx="1890849" cy="147732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5143C73-3EDE-4016-B7AA-B27D6D7C0678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Arial" pitchFamily="34" charset="0"/>
                </a:rPr>
                <a:t>The COVID-19 pandemic has made a substantial impact on Thailand’s education industry and a new normal toward distant learning with a digital platform is expected to occur to promote a safe and touch-less society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B667EE-DE2B-46BD-A1AC-042D8367F4D0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New Normal Behavior</a:t>
              </a:r>
            </a:p>
          </p:txBody>
        </p:sp>
      </p:grpSp>
      <p:grpSp>
        <p:nvGrpSpPr>
          <p:cNvPr id="21" name="Group 22">
            <a:extLst>
              <a:ext uri="{FF2B5EF4-FFF2-40B4-BE49-F238E27FC236}">
                <a16:creationId xmlns:a16="http://schemas.microsoft.com/office/drawing/2014/main" id="{72592DCA-0D77-4A06-9EAF-C8F1CE262771}"/>
              </a:ext>
            </a:extLst>
          </p:cNvPr>
          <p:cNvGrpSpPr/>
          <p:nvPr/>
        </p:nvGrpSpPr>
        <p:grpSpPr>
          <a:xfrm>
            <a:off x="8311837" y="3982336"/>
            <a:ext cx="2709602" cy="1697891"/>
            <a:chOff x="3021856" y="4062751"/>
            <a:chExt cx="1886852" cy="169789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D1EEB11-F8F4-487B-B296-460FE703D7E9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Arial" pitchFamily="34" charset="0"/>
                </a:rPr>
                <a:t>Education is one of the most powerful and proven vehicles for sustainable development. The aims of achieving universal access to a quality higher education is on a rising trend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5569B28-D49D-4A66-AFDF-42E05F71F9EE}"/>
                </a:ext>
              </a:extLst>
            </p:cNvPr>
            <p:cNvSpPr txBox="1"/>
            <p:nvPr/>
          </p:nvSpPr>
          <p:spPr>
            <a:xfrm>
              <a:off x="3029876" y="4062751"/>
              <a:ext cx="18708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Quality Education for Sustainable Development</a:t>
              </a:r>
            </a:p>
          </p:txBody>
        </p:sp>
      </p:grpSp>
      <p:grpSp>
        <p:nvGrpSpPr>
          <p:cNvPr id="24" name="Group 25">
            <a:extLst>
              <a:ext uri="{FF2B5EF4-FFF2-40B4-BE49-F238E27FC236}">
                <a16:creationId xmlns:a16="http://schemas.microsoft.com/office/drawing/2014/main" id="{1405F3F7-5F5B-4ECD-922C-53C95A8B1F78}"/>
              </a:ext>
            </a:extLst>
          </p:cNvPr>
          <p:cNvGrpSpPr/>
          <p:nvPr/>
        </p:nvGrpSpPr>
        <p:grpSpPr>
          <a:xfrm>
            <a:off x="1207440" y="4082122"/>
            <a:ext cx="2753946" cy="1782771"/>
            <a:chOff x="3021856" y="4162537"/>
            <a:chExt cx="1886852" cy="178277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36351FD-6E8A-4587-ABAD-1E70B1BCA306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Arial" pitchFamily="34" charset="0"/>
                </a:rPr>
                <a:t>Computer-based assessment has become more encouraged in ?</a:t>
              </a:r>
              <a:r>
                <a:rPr kumimoji="0" lang="en-US" altLang="ko-KR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Arial" pitchFamily="34" charset="0"/>
                </a:rPr>
                <a:t>ost</a:t>
              </a: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Arial" pitchFamily="34" charset="0"/>
                </a:rPr>
                <a:t> parts of the world, which saves a lot of time and effort. The Student also appreciate new patterns of evaluation, as they guarantee them fool-proof results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372598B-59CE-4902-8DB0-735B2E633503}"/>
                </a:ext>
              </a:extLst>
            </p:cNvPr>
            <p:cNvSpPr txBox="1"/>
            <p:nvPr/>
          </p:nvSpPr>
          <p:spPr>
            <a:xfrm>
              <a:off x="3022469" y="4162537"/>
              <a:ext cx="18708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Changing Patterns in Student Assessment and Evaluation</a:t>
              </a:r>
            </a:p>
            <a:p>
              <a:pPr marL="0" marR="0" lvl="0" indent="0" algn="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B28EE6C-3517-4DF8-8EF3-86FCF50D43D7}"/>
              </a:ext>
            </a:extLst>
          </p:cNvPr>
          <p:cNvGrpSpPr/>
          <p:nvPr/>
        </p:nvGrpSpPr>
        <p:grpSpPr>
          <a:xfrm>
            <a:off x="4790215" y="2407651"/>
            <a:ext cx="2599492" cy="2599492"/>
            <a:chOff x="4790215" y="2634079"/>
            <a:chExt cx="2599492" cy="2599492"/>
          </a:xfrm>
        </p:grpSpPr>
        <p:sp>
          <p:nvSpPr>
            <p:cNvPr id="28" name="Oval 7">
              <a:extLst>
                <a:ext uri="{FF2B5EF4-FFF2-40B4-BE49-F238E27FC236}">
                  <a16:creationId xmlns:a16="http://schemas.microsoft.com/office/drawing/2014/main" id="{7772A91B-CFBA-4FC8-A8E4-5D08369F5685}"/>
                </a:ext>
              </a:extLst>
            </p:cNvPr>
            <p:cNvSpPr/>
            <p:nvPr/>
          </p:nvSpPr>
          <p:spPr>
            <a:xfrm>
              <a:off x="4790215" y="2634079"/>
              <a:ext cx="2599492" cy="2599492"/>
            </a:xfrm>
            <a:prstGeom prst="ellipse">
              <a:avLst/>
            </a:prstGeom>
            <a:solidFill>
              <a:sysClr val="window" lastClr="FFFFFF">
                <a:lumMod val="85000"/>
                <a:alpha val="7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3F5C4829-7F7F-46C1-8224-3F7ABDA904A4}"/>
                </a:ext>
              </a:extLst>
            </p:cNvPr>
            <p:cNvGrpSpPr/>
            <p:nvPr/>
          </p:nvGrpSpPr>
          <p:grpSpPr>
            <a:xfrm>
              <a:off x="5045357" y="2874203"/>
              <a:ext cx="2089211" cy="2089211"/>
              <a:chOff x="5045357" y="2874203"/>
              <a:chExt cx="2089211" cy="2089211"/>
            </a:xfrm>
          </p:grpSpPr>
          <p:sp>
            <p:nvSpPr>
              <p:cNvPr id="30" name="Block Arc 8">
                <a:extLst>
                  <a:ext uri="{FF2B5EF4-FFF2-40B4-BE49-F238E27FC236}">
                    <a16:creationId xmlns:a16="http://schemas.microsoft.com/office/drawing/2014/main" id="{16DD9826-9C53-4E0F-90A8-D1A35C153E5E}"/>
                  </a:ext>
                </a:extLst>
              </p:cNvPr>
              <p:cNvSpPr/>
              <p:nvPr/>
            </p:nvSpPr>
            <p:spPr>
              <a:xfrm rot="5400000">
                <a:off x="5045357" y="2874203"/>
                <a:ext cx="2089211" cy="2089211"/>
              </a:xfrm>
              <a:prstGeom prst="blockArc">
                <a:avLst>
                  <a:gd name="adj1" fmla="val 10800000"/>
                  <a:gd name="adj2" fmla="val 16208807"/>
                  <a:gd name="adj3" fmla="val 25571"/>
                </a:avLst>
              </a:prstGeom>
              <a:solidFill>
                <a:schemeClr val="accent3">
                  <a:lumMod val="7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31" name="Block Arc 9">
                <a:extLst>
                  <a:ext uri="{FF2B5EF4-FFF2-40B4-BE49-F238E27FC236}">
                    <a16:creationId xmlns:a16="http://schemas.microsoft.com/office/drawing/2014/main" id="{D75C11B0-AB8A-4142-ACFC-0BA0BC506A05}"/>
                  </a:ext>
                </a:extLst>
              </p:cNvPr>
              <p:cNvSpPr/>
              <p:nvPr/>
            </p:nvSpPr>
            <p:spPr>
              <a:xfrm rot="16200000">
                <a:off x="5045357" y="2874203"/>
                <a:ext cx="2089211" cy="2089211"/>
              </a:xfrm>
              <a:prstGeom prst="blockArc">
                <a:avLst>
                  <a:gd name="adj1" fmla="val 10800000"/>
                  <a:gd name="adj2" fmla="val 16208807"/>
                  <a:gd name="adj3" fmla="val 25571"/>
                </a:avLst>
              </a:prstGeom>
              <a:solidFill>
                <a:schemeClr val="accent3">
                  <a:lumMod val="7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32" name="Block Arc 10">
                <a:extLst>
                  <a:ext uri="{FF2B5EF4-FFF2-40B4-BE49-F238E27FC236}">
                    <a16:creationId xmlns:a16="http://schemas.microsoft.com/office/drawing/2014/main" id="{43764D42-C45E-41D5-B410-DD36C2EFB413}"/>
                  </a:ext>
                </a:extLst>
              </p:cNvPr>
              <p:cNvSpPr/>
              <p:nvPr/>
            </p:nvSpPr>
            <p:spPr>
              <a:xfrm rot="10800000">
                <a:off x="5045357" y="2874203"/>
                <a:ext cx="2089211" cy="2089211"/>
              </a:xfrm>
              <a:prstGeom prst="blockArc">
                <a:avLst>
                  <a:gd name="adj1" fmla="val 10800000"/>
                  <a:gd name="adj2" fmla="val 16208807"/>
                  <a:gd name="adj3" fmla="val 25571"/>
                </a:avLst>
              </a:prstGeom>
              <a:solidFill>
                <a:schemeClr val="bg1">
                  <a:lumMod val="5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33" name="Block Arc 11">
                <a:extLst>
                  <a:ext uri="{FF2B5EF4-FFF2-40B4-BE49-F238E27FC236}">
                    <a16:creationId xmlns:a16="http://schemas.microsoft.com/office/drawing/2014/main" id="{914CCC82-65C8-4E84-83B7-06551884965F}"/>
                  </a:ext>
                </a:extLst>
              </p:cNvPr>
              <p:cNvSpPr/>
              <p:nvPr/>
            </p:nvSpPr>
            <p:spPr>
              <a:xfrm>
                <a:off x="5045357" y="2874203"/>
                <a:ext cx="2089211" cy="2089211"/>
              </a:xfrm>
              <a:prstGeom prst="blockArc">
                <a:avLst>
                  <a:gd name="adj1" fmla="val 10800000"/>
                  <a:gd name="adj2" fmla="val 16208807"/>
                  <a:gd name="adj3" fmla="val 25571"/>
                </a:avLst>
              </a:prstGeom>
              <a:solidFill>
                <a:schemeClr val="bg1">
                  <a:lumMod val="5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</p:grpSp>
      <p:sp>
        <p:nvSpPr>
          <p:cNvPr id="38" name="Rounded Rectangle 51">
            <a:extLst>
              <a:ext uri="{FF2B5EF4-FFF2-40B4-BE49-F238E27FC236}">
                <a16:creationId xmlns:a16="http://schemas.microsoft.com/office/drawing/2014/main" id="{89325FEB-67D8-4177-9619-F601BF06350D}"/>
              </a:ext>
            </a:extLst>
          </p:cNvPr>
          <p:cNvSpPr/>
          <p:nvPr/>
        </p:nvSpPr>
        <p:spPr>
          <a:xfrm rot="16200000" flipH="1">
            <a:off x="5841837" y="3442585"/>
            <a:ext cx="496247" cy="46734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ysClr val="windowText" lastClr="000000">
              <a:lumMod val="75000"/>
              <a:lumOff val="2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0600538"/>
      </p:ext>
    </p:extLst>
  </p:cSld>
  <p:clrMapOvr>
    <a:masterClrMapping/>
  </p:clrMapOvr>
</p:sld>
</file>

<file path=ppt/theme/theme1.xml><?xml version="1.0" encoding="utf-8"?>
<a:theme xmlns:a="http://schemas.openxmlformats.org/drawingml/2006/main" name="TIME Consult Theme Color V2">
  <a:themeElements>
    <a:clrScheme name="TIME Consulting">
      <a:dk1>
        <a:srgbClr val="000000"/>
      </a:dk1>
      <a:lt1>
        <a:srgbClr val="FFFFFF"/>
      </a:lt1>
      <a:dk2>
        <a:srgbClr val="228DDD"/>
      </a:dk2>
      <a:lt2>
        <a:srgbClr val="06A2BC"/>
      </a:lt2>
      <a:accent1>
        <a:srgbClr val="0F3492"/>
      </a:accent1>
      <a:accent2>
        <a:srgbClr val="0162F7"/>
      </a:accent2>
      <a:accent3>
        <a:srgbClr val="0846A1"/>
      </a:accent3>
      <a:accent4>
        <a:srgbClr val="1448CC"/>
      </a:accent4>
      <a:accent5>
        <a:srgbClr val="4E5456"/>
      </a:accent5>
      <a:accent6>
        <a:srgbClr val="ED7318"/>
      </a:accent6>
      <a:hlink>
        <a:srgbClr val="FFFFFF"/>
      </a:hlink>
      <a:folHlink>
        <a:srgbClr val="FFFF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IME Consult Theme Color V2" id="{850F6C03-90A6-46B5-9D54-AE4612E4C3E5}" vid="{4A25925D-5339-48AF-9A25-342B581158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TIME Consult Theme Color V2</Template>
  <TotalTime>1542</TotalTime>
  <Words>686</Words>
  <Application>Microsoft Office PowerPoint</Application>
  <PresentationFormat>Widescreen</PresentationFormat>
  <Paragraphs>49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SimHei</vt:lpstr>
      <vt:lpstr>Arial</vt:lpstr>
      <vt:lpstr>Bahnschrift</vt:lpstr>
      <vt:lpstr>Calibri</vt:lpstr>
      <vt:lpstr>Noto Sans Symbols</vt:lpstr>
      <vt:lpstr>Sarabun</vt:lpstr>
      <vt:lpstr>TH SarabunPSK</vt:lpstr>
      <vt:lpstr>Wingdings</vt:lpstr>
      <vt:lpstr>TIME Consult Theme Color V2</vt:lpstr>
      <vt:lpstr>PowerPoint Presentation</vt:lpstr>
      <vt:lpstr>PowerPoint Presentation</vt:lpstr>
      <vt:lpstr>มาตรการช่วยเหลือและสนับสนุนภาครัฐและประชาชนของ กสทช. เพื่อลดผลกระทบจากการแพร่ระบาดของโรคติดเชื้อไวรัสโคโรนา 2019</vt:lpstr>
      <vt:lpstr>New lifestyle of Smart Education During the COVID-19 Pandemic, It’s a good chance to develop education technology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Jeranan Kaewdee</cp:lastModifiedBy>
  <cp:revision>79</cp:revision>
  <dcterms:created xsi:type="dcterms:W3CDTF">2020-05-19T10:17:02Z</dcterms:created>
  <dcterms:modified xsi:type="dcterms:W3CDTF">2022-07-05T09:23:21Z</dcterms:modified>
</cp:coreProperties>
</file>