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9" r:id="rId2"/>
    <p:sldId id="26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3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575;p46">
            <a:extLst>
              <a:ext uri="{FF2B5EF4-FFF2-40B4-BE49-F238E27FC236}">
                <a16:creationId xmlns:a16="http://schemas.microsoft.com/office/drawing/2014/main" id="{DDAE7D75-444A-A579-04C0-4A6D50DE0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536" y="406995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arabun"/>
              <a:buNone/>
            </a:pPr>
            <a:r>
              <a:rPr lang="th-TH" dirty="0"/>
              <a:t>มาตรการ</a:t>
            </a:r>
            <a:r>
              <a:rPr lang="th-TH" dirty="0">
                <a:sym typeface="Sarabun"/>
              </a:rPr>
              <a:t>ด้านโทรคมนาคม ของ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กสทช. </a:t>
            </a:r>
            <a:r>
              <a:rPr lang="th-TH" dirty="0"/>
              <a:t>ในการช่วยเหลือ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และสนับสนุนผู้ประกอบการและประชาชน เพื่อลดผลกระทบจากการระบาดของ “ไวรัส โคโรน่า”สายพันธุ์ใหม่ 2019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Google Shape;1579;p46">
            <a:extLst>
              <a:ext uri="{FF2B5EF4-FFF2-40B4-BE49-F238E27FC236}">
                <a16:creationId xmlns:a16="http://schemas.microsoft.com/office/drawing/2014/main" id="{7B7E23F7-4E4D-F258-A02A-2EAC80DC9A48}"/>
              </a:ext>
            </a:extLst>
          </p:cNvPr>
          <p:cNvSpPr/>
          <p:nvPr/>
        </p:nvSpPr>
        <p:spPr>
          <a:xfrm>
            <a:off x="3287108" y="1802171"/>
            <a:ext cx="2756455" cy="4460483"/>
          </a:xfrm>
          <a:prstGeom prst="rect">
            <a:avLst/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12" name="Google Shape;1577;p46">
            <a:extLst>
              <a:ext uri="{FF2B5EF4-FFF2-40B4-BE49-F238E27FC236}">
                <a16:creationId xmlns:a16="http://schemas.microsoft.com/office/drawing/2014/main" id="{FB9F1EC9-FE6D-6A87-7FFE-2C95F6C55D5F}"/>
              </a:ext>
            </a:extLst>
          </p:cNvPr>
          <p:cNvSpPr/>
          <p:nvPr/>
        </p:nvSpPr>
        <p:spPr>
          <a:xfrm>
            <a:off x="391509" y="1152576"/>
            <a:ext cx="113065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sng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Google Shape;1579;p46">
            <a:extLst>
              <a:ext uri="{FF2B5EF4-FFF2-40B4-BE49-F238E27FC236}">
                <a16:creationId xmlns:a16="http://schemas.microsoft.com/office/drawing/2014/main" id="{85E72FB8-88B9-B7F9-307C-5329078CE3C4}"/>
              </a:ext>
            </a:extLst>
          </p:cNvPr>
          <p:cNvSpPr/>
          <p:nvPr/>
        </p:nvSpPr>
        <p:spPr>
          <a:xfrm>
            <a:off x="380999" y="1796032"/>
            <a:ext cx="2756455" cy="4510175"/>
          </a:xfrm>
          <a:prstGeom prst="rect">
            <a:avLst/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14" name="Google Shape;1580;p46">
            <a:extLst>
              <a:ext uri="{FF2B5EF4-FFF2-40B4-BE49-F238E27FC236}">
                <a16:creationId xmlns:a16="http://schemas.microsoft.com/office/drawing/2014/main" id="{17010409-1558-4816-C07E-F24839EBE536}"/>
              </a:ext>
            </a:extLst>
          </p:cNvPr>
          <p:cNvSpPr/>
          <p:nvPr/>
        </p:nvSpPr>
        <p:spPr>
          <a:xfrm>
            <a:off x="380998" y="1705512"/>
            <a:ext cx="2756455" cy="1004397"/>
          </a:xfrm>
          <a:prstGeom prst="rect">
            <a:avLst/>
          </a:prstGeom>
          <a:solidFill>
            <a:srgbClr val="053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ด้านอินเทอร์เน็ตบรอดแบนด์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20" name="Google Shape;1599;p46">
            <a:extLst>
              <a:ext uri="{FF2B5EF4-FFF2-40B4-BE49-F238E27FC236}">
                <a16:creationId xmlns:a16="http://schemas.microsoft.com/office/drawing/2014/main" id="{101305C9-B39D-90D4-728F-4AB04B01B701}"/>
              </a:ext>
            </a:extLst>
          </p:cNvPr>
          <p:cNvSpPr/>
          <p:nvPr/>
        </p:nvSpPr>
        <p:spPr>
          <a:xfrm>
            <a:off x="376239" y="1705513"/>
            <a:ext cx="311802" cy="34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Google Shape;1585;p46">
            <a:extLst>
              <a:ext uri="{FF2B5EF4-FFF2-40B4-BE49-F238E27FC236}">
                <a16:creationId xmlns:a16="http://schemas.microsoft.com/office/drawing/2014/main" id="{46E5B0F5-EABA-680F-AEC7-95928D76C168}"/>
              </a:ext>
            </a:extLst>
          </p:cNvPr>
          <p:cNvSpPr/>
          <p:nvPr/>
        </p:nvSpPr>
        <p:spPr>
          <a:xfrm rot="5400000">
            <a:off x="3114763" y="3863912"/>
            <a:ext cx="516810" cy="332938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9" name="Google Shape;1579;p46">
            <a:extLst>
              <a:ext uri="{FF2B5EF4-FFF2-40B4-BE49-F238E27FC236}">
                <a16:creationId xmlns:a16="http://schemas.microsoft.com/office/drawing/2014/main" id="{C76B1E25-885B-B910-862F-4CEAB188FBD7}"/>
              </a:ext>
            </a:extLst>
          </p:cNvPr>
          <p:cNvSpPr/>
          <p:nvPr/>
        </p:nvSpPr>
        <p:spPr>
          <a:xfrm>
            <a:off x="6193213" y="1796033"/>
            <a:ext cx="2756455" cy="4460483"/>
          </a:xfrm>
          <a:prstGeom prst="rect">
            <a:avLst/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3" name="Google Shape;1579;p46">
            <a:extLst>
              <a:ext uri="{FF2B5EF4-FFF2-40B4-BE49-F238E27FC236}">
                <a16:creationId xmlns:a16="http://schemas.microsoft.com/office/drawing/2014/main" id="{978DC65C-E003-03DA-5B7A-FD361E58F55B}"/>
              </a:ext>
            </a:extLst>
          </p:cNvPr>
          <p:cNvSpPr/>
          <p:nvPr/>
        </p:nvSpPr>
        <p:spPr>
          <a:xfrm>
            <a:off x="9136101" y="1794260"/>
            <a:ext cx="2756455" cy="4460483"/>
          </a:xfrm>
          <a:prstGeom prst="rect">
            <a:avLst/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" name="Google Shape;1585;p46">
            <a:extLst>
              <a:ext uri="{FF2B5EF4-FFF2-40B4-BE49-F238E27FC236}">
                <a16:creationId xmlns:a16="http://schemas.microsoft.com/office/drawing/2014/main" id="{B049D4F5-B6B9-C19A-FDB7-BE221B4C270F}"/>
              </a:ext>
            </a:extLst>
          </p:cNvPr>
          <p:cNvSpPr/>
          <p:nvPr/>
        </p:nvSpPr>
        <p:spPr>
          <a:xfrm rot="5400000">
            <a:off x="8934129" y="3869516"/>
            <a:ext cx="516810" cy="332938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2" name="Google Shape;1586;p46">
            <a:extLst>
              <a:ext uri="{FF2B5EF4-FFF2-40B4-BE49-F238E27FC236}">
                <a16:creationId xmlns:a16="http://schemas.microsoft.com/office/drawing/2014/main" id="{1D433782-8A45-9BA9-06D7-56A86B211586}"/>
              </a:ext>
            </a:extLst>
          </p:cNvPr>
          <p:cNvSpPr/>
          <p:nvPr/>
        </p:nvSpPr>
        <p:spPr>
          <a:xfrm rot="5400000">
            <a:off x="8828842" y="3896843"/>
            <a:ext cx="516810" cy="275970"/>
          </a:xfrm>
          <a:prstGeom prst="triangle">
            <a:avLst>
              <a:gd name="adj" fmla="val 50000"/>
            </a:avLst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22" name="Google Shape;1586;p46">
            <a:extLst>
              <a:ext uri="{FF2B5EF4-FFF2-40B4-BE49-F238E27FC236}">
                <a16:creationId xmlns:a16="http://schemas.microsoft.com/office/drawing/2014/main" id="{0CC2332C-C396-B76A-A08A-1F46B30239DE}"/>
              </a:ext>
            </a:extLst>
          </p:cNvPr>
          <p:cNvSpPr/>
          <p:nvPr/>
        </p:nvSpPr>
        <p:spPr>
          <a:xfrm rot="5400000">
            <a:off x="3014880" y="3890491"/>
            <a:ext cx="516810" cy="275970"/>
          </a:xfrm>
          <a:prstGeom prst="triangle">
            <a:avLst>
              <a:gd name="adj" fmla="val 50000"/>
            </a:avLst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7" name="Google Shape;1580;p46">
            <a:extLst>
              <a:ext uri="{FF2B5EF4-FFF2-40B4-BE49-F238E27FC236}">
                <a16:creationId xmlns:a16="http://schemas.microsoft.com/office/drawing/2014/main" id="{43D87589-8AEE-AE4F-F54A-5F8DE06DA8AE}"/>
              </a:ext>
            </a:extLst>
          </p:cNvPr>
          <p:cNvSpPr/>
          <p:nvPr/>
        </p:nvSpPr>
        <p:spPr>
          <a:xfrm>
            <a:off x="3293538" y="1705507"/>
            <a:ext cx="2756455" cy="1004397"/>
          </a:xfrm>
          <a:prstGeom prst="rect">
            <a:avLst/>
          </a:prstGeom>
          <a:solidFill>
            <a:srgbClr val="053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</a:t>
            </a: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ใช้บริการโทรศัพท์เคลื่อนที่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8" name="Google Shape;1599;p46">
            <a:extLst>
              <a:ext uri="{FF2B5EF4-FFF2-40B4-BE49-F238E27FC236}">
                <a16:creationId xmlns:a16="http://schemas.microsoft.com/office/drawing/2014/main" id="{075ABA71-D752-9CA1-E3FF-1F15717D06AD}"/>
              </a:ext>
            </a:extLst>
          </p:cNvPr>
          <p:cNvSpPr/>
          <p:nvPr/>
        </p:nvSpPr>
        <p:spPr>
          <a:xfrm>
            <a:off x="3288779" y="1705508"/>
            <a:ext cx="311802" cy="34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sz="2000" b="1" dirty="0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Google Shape;1580;p46">
            <a:extLst>
              <a:ext uri="{FF2B5EF4-FFF2-40B4-BE49-F238E27FC236}">
                <a16:creationId xmlns:a16="http://schemas.microsoft.com/office/drawing/2014/main" id="{B2141858-A821-A8DB-2573-7A50734B3670}"/>
              </a:ext>
            </a:extLst>
          </p:cNvPr>
          <p:cNvSpPr/>
          <p:nvPr/>
        </p:nvSpPr>
        <p:spPr>
          <a:xfrm>
            <a:off x="6189145" y="1713970"/>
            <a:ext cx="2756455" cy="1004397"/>
          </a:xfrm>
          <a:prstGeom prst="rect">
            <a:avLst/>
          </a:prstGeom>
          <a:solidFill>
            <a:srgbClr val="053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ชำระค่าธรรมเนียมและการนำส่งเงินรายปี หรือการจัดสรรรายได้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0" name="Google Shape;1599;p46">
            <a:extLst>
              <a:ext uri="{FF2B5EF4-FFF2-40B4-BE49-F238E27FC236}">
                <a16:creationId xmlns:a16="http://schemas.microsoft.com/office/drawing/2014/main" id="{8523644F-3D98-4FF9-A3B2-8DC2DC6A7808}"/>
              </a:ext>
            </a:extLst>
          </p:cNvPr>
          <p:cNvSpPr/>
          <p:nvPr/>
        </p:nvSpPr>
        <p:spPr>
          <a:xfrm>
            <a:off x="6184386" y="1713971"/>
            <a:ext cx="311802" cy="34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en-US" sz="20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sz="2000" b="1" dirty="0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Google Shape;1580;p46">
            <a:extLst>
              <a:ext uri="{FF2B5EF4-FFF2-40B4-BE49-F238E27FC236}">
                <a16:creationId xmlns:a16="http://schemas.microsoft.com/office/drawing/2014/main" id="{9FA0F587-196C-CA57-0B47-0BD20F009006}"/>
              </a:ext>
            </a:extLst>
          </p:cNvPr>
          <p:cNvSpPr/>
          <p:nvPr/>
        </p:nvSpPr>
        <p:spPr>
          <a:xfrm>
            <a:off x="9144017" y="1713967"/>
            <a:ext cx="2756455" cy="1004397"/>
          </a:xfrm>
          <a:prstGeom prst="rect">
            <a:avLst/>
          </a:prstGeom>
          <a:solidFill>
            <a:srgbClr val="053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สนับสนุนโรงพยาบาล สถาบันทางการแพทย์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2" name="Google Shape;1599;p46">
            <a:extLst>
              <a:ext uri="{FF2B5EF4-FFF2-40B4-BE49-F238E27FC236}">
                <a16:creationId xmlns:a16="http://schemas.microsoft.com/office/drawing/2014/main" id="{5471A1CF-DABF-BDA4-E589-DE09282261D4}"/>
              </a:ext>
            </a:extLst>
          </p:cNvPr>
          <p:cNvSpPr/>
          <p:nvPr/>
        </p:nvSpPr>
        <p:spPr>
          <a:xfrm>
            <a:off x="9139258" y="1713968"/>
            <a:ext cx="311802" cy="34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en-US" sz="20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4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Google Shape;1592;p46">
            <a:extLst>
              <a:ext uri="{FF2B5EF4-FFF2-40B4-BE49-F238E27FC236}">
                <a16:creationId xmlns:a16="http://schemas.microsoft.com/office/drawing/2014/main" id="{C7AF470A-2E6A-778C-7699-DD17DD8C3186}"/>
              </a:ext>
            </a:extLst>
          </p:cNvPr>
          <p:cNvSpPr txBox="1"/>
          <p:nvPr/>
        </p:nvSpPr>
        <p:spPr>
          <a:xfrm>
            <a:off x="507121" y="2714506"/>
            <a:ext cx="265919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</a:t>
            </a: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เคลื่อนที่ฟรี 10 </a:t>
            </a:r>
            <a:r>
              <a:rPr lang="en-US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55" name="Google Shape;1592;p46">
            <a:extLst>
              <a:ext uri="{FF2B5EF4-FFF2-40B4-BE49-F238E27FC236}">
                <a16:creationId xmlns:a16="http://schemas.microsoft.com/office/drawing/2014/main" id="{771E8AF5-0384-803E-E67D-4D41EFA645E5}"/>
              </a:ext>
            </a:extLst>
          </p:cNvPr>
          <p:cNvSpPr txBox="1"/>
          <p:nvPr/>
        </p:nvSpPr>
        <p:spPr>
          <a:xfrm>
            <a:off x="3350058" y="2709905"/>
            <a:ext cx="265919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</a:t>
            </a: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56" name="Google Shape;1592;p46">
            <a:extLst>
              <a:ext uri="{FF2B5EF4-FFF2-40B4-BE49-F238E27FC236}">
                <a16:creationId xmlns:a16="http://schemas.microsoft.com/office/drawing/2014/main" id="{8A8FF8C9-DEB7-F045-9C77-C561C95EAF54}"/>
              </a:ext>
            </a:extLst>
          </p:cNvPr>
          <p:cNvSpPr txBox="1"/>
          <p:nvPr/>
        </p:nvSpPr>
        <p:spPr>
          <a:xfrm>
            <a:off x="6252811" y="2698926"/>
            <a:ext cx="265919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</a:t>
            </a: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57" name="Google Shape;1592;p46">
            <a:extLst>
              <a:ext uri="{FF2B5EF4-FFF2-40B4-BE49-F238E27FC236}">
                <a16:creationId xmlns:a16="http://schemas.microsoft.com/office/drawing/2014/main" id="{F29D1188-4198-D5A0-DF34-E8A20F30A162}"/>
              </a:ext>
            </a:extLst>
          </p:cNvPr>
          <p:cNvSpPr txBox="1"/>
          <p:nvPr/>
        </p:nvSpPr>
        <p:spPr>
          <a:xfrm>
            <a:off x="9184733" y="2712628"/>
            <a:ext cx="265919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</a:t>
            </a: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ในการต่อสู้สถานการณ์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“ไวรัส โคโรน่า”สายพันธุ์ใหม่ 2019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91EA47-B0C9-CE98-E3EE-9E1D80AA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0" y="5088083"/>
            <a:ext cx="1001110" cy="100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B32FBA-373E-5C61-D13B-59708DAD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78" y="5088083"/>
            <a:ext cx="1001110" cy="100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0340BB9-A5EE-442E-9912-0583C42B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94" y="5091888"/>
            <a:ext cx="979878" cy="9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59A0145-12A1-2462-45BB-572EA664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01" y="5088083"/>
            <a:ext cx="1001110" cy="100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1585;p46">
            <a:extLst>
              <a:ext uri="{FF2B5EF4-FFF2-40B4-BE49-F238E27FC236}">
                <a16:creationId xmlns:a16="http://schemas.microsoft.com/office/drawing/2014/main" id="{1D4A0C12-19A8-DD0A-785C-7495D4026785}"/>
              </a:ext>
            </a:extLst>
          </p:cNvPr>
          <p:cNvSpPr/>
          <p:nvPr/>
        </p:nvSpPr>
        <p:spPr>
          <a:xfrm rot="5400000">
            <a:off x="6012026" y="3868359"/>
            <a:ext cx="516810" cy="332938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8" name="Google Shape;1586;p46">
            <a:extLst>
              <a:ext uri="{FF2B5EF4-FFF2-40B4-BE49-F238E27FC236}">
                <a16:creationId xmlns:a16="http://schemas.microsoft.com/office/drawing/2014/main" id="{05042A1B-9216-B15F-9443-202094C25B16}"/>
              </a:ext>
            </a:extLst>
          </p:cNvPr>
          <p:cNvSpPr/>
          <p:nvPr/>
        </p:nvSpPr>
        <p:spPr>
          <a:xfrm rot="5400000">
            <a:off x="5919128" y="3895048"/>
            <a:ext cx="516810" cy="275970"/>
          </a:xfrm>
          <a:prstGeom prst="triangle">
            <a:avLst>
              <a:gd name="adj" fmla="val 50000"/>
            </a:avLst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3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17">
            <a:extLst>
              <a:ext uri="{FF2B5EF4-FFF2-40B4-BE49-F238E27FC236}">
                <a16:creationId xmlns:a16="http://schemas.microsoft.com/office/drawing/2014/main" id="{F9CDC53B-D303-4D4B-AAE6-813860319A5A}"/>
              </a:ext>
            </a:extLst>
          </p:cNvPr>
          <p:cNvGrpSpPr/>
          <p:nvPr/>
        </p:nvGrpSpPr>
        <p:grpSpPr>
          <a:xfrm>
            <a:off x="5077263" y="2786536"/>
            <a:ext cx="1730534" cy="545757"/>
            <a:chOff x="2687161" y="3731096"/>
            <a:chExt cx="5158677" cy="3027467"/>
          </a:xfrm>
          <a:solidFill>
            <a:srgbClr val="F2F2F2">
              <a:alpha val="80000"/>
            </a:srgb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B51C065-E2A1-4BCB-84F6-C1FB1A6B2552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3832AD-B5D9-43A8-95B7-6A8B0AA9B93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D1C4E57-5B1C-419E-BE4D-5DB0F629C216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3D66DE2-E944-4E88-ACFC-08991275BF31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6456E-0F29-493B-A3BF-B9BF760AD5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CACAAC-AFD3-434C-9B38-2DFA8805761C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D87965-6354-410A-BA29-7930A2DEC629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744CD4-C1AE-4532-8B6F-11AA122D666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042A9C-A602-4CCB-BAC4-E98E0AA565A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BC797A-D4CA-46DC-9E39-EF5A432F67B6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2B20FE-B682-48B2-AC18-171B466490D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F75FB93-E088-49AA-A534-B608EAF1248A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4596AF4-E847-4CF8-B6FD-858D4BA8DE2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0FF237-2A8A-449E-BE3D-A4E3EEA41A14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FB8380E-85BD-46B2-A65C-F5C648582346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591BC55-E7D9-44DA-8879-33FD97236F9C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929743-B19A-4754-B827-DB35211DAE16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5F0B7A-F93E-4676-A6DB-55B9FFB061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485505-C2B2-4D6F-A582-5E3E84E4F40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FC2C461-42D5-4ABE-AFEC-01F98731C62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8A73CF5-7C34-4511-AC8F-335C63CF73C6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569B99-1C7E-4D45-93A1-516D5E8739B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22531E-6D83-4F12-A59A-C9ADF1F4E35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B985B3-E08B-4953-986F-8CC02D8102A9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E5D86F-ADF8-4649-980F-6F9B23CBD642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57A822-F4BE-4A0B-BDC0-60D6097CA772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8F11EE1-4874-44D3-9E8E-15E9A86E8A38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0976E3-21DD-42DC-90BC-9A9DA7D9A12B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AF9C5D-FBE6-4FBE-9B68-62C15860ECEA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B6116C-EAD1-4099-8FB6-4037AF2DACF3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49EA51F-50E6-4429-81C2-B2838C9DDC4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F79472A-0DA9-46E8-B8AB-AF3407EEC07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22539B4-16F0-4558-B75E-48718C2EB52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1CBE77-C639-4973-A3B4-BF4F7E659F7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292802-FAC5-47B4-A14A-74FC37F02D9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5C4ABFF-15B9-4F5E-94AB-C1D1DEEC08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760C1C-906D-4FF4-8F40-F8D90A6D4B0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AA7853-BB77-43C2-B8E8-BCE77ED33C7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AA2EAA-C33B-4DAE-86E5-821A764B454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B5EC1A9-6DD4-4521-A8A7-C9C7148458B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BFBF4C-4589-4F11-809A-C2793E957D8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D2FB931-6084-4979-85C5-45D24621CCD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D9E6D7-E1AB-4F43-BBA1-41994D859CD8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F1931F1-225F-453E-BBB6-0124963989E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1BDDB1-2197-4951-A65B-A38E54B8837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814A244-7CFE-45D6-862A-AC8AEB76719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AA0999-5498-42B9-B3EA-1FCF5A31E3B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6B6D31D-16A9-4413-9D89-ED153191C2D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F5A4CF-F66C-4271-A068-ACAD62A9DEA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14C12D5-089F-4D62-A4EC-1DE3511B266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2B18C7E-2A78-4272-ABFB-F589A831486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B76A5FE-04AD-4A54-948F-7A207D34186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F2E7B1D-2EDA-4F74-8C8B-B2F655D6498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006FF31-BFF2-4B2D-9116-C291A26FAF2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EAF392-29C2-4DE4-A276-4C2DC60BC2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9354ACF-E266-4306-ADF4-E7AEEABBA11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5548D08-45F5-4D41-91AA-75A0FD01A43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B8501A7-135A-4AA1-81D2-DA346807EE4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331060-825D-4A8B-82D0-512E043A38D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CC9977B-DB2A-40FD-AE0D-FC95FC69729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A1423C-2548-4414-B98C-8C1AA8BF3D56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FA9BBA-202E-42F6-A9A9-A301C61863A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BD80C31-B92D-4562-BEA4-504DB3C77C6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5AAE3E3-3CD8-44DC-8520-C4CAC5D35D7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8323A9-E23F-4499-A2CA-0E96F1C076EA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5C144BC-E921-4D6D-A3B7-320C8D35CCA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5F7D52-1780-4C3B-A958-E4DCDA85BC6E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8790AEC-EDA8-40D4-903A-A503A41A34B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BFFEB37-E936-4699-AC00-285D47E7886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EC4A26B-96A6-44F6-AF65-BDFAFA8E96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482D1D5-DFFA-4EBA-B07D-717A3431A827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3DCF6A4-7FD1-435F-A8F6-9E76E6BCDD04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F40C38-18F0-4FE7-9698-94BA31C19B38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9D014A6-F8D0-4AD6-A7BA-F76572AB8DF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DE5CCA-51CF-436E-B16B-6A325EADECC8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75551FA-3E20-4B84-88E6-6610220E90F9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D64813-CA7B-4FC1-BF8B-A52C60EB071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03226B7-13EC-4D61-9E9F-AA6853D02A0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153A5-CD92-4720-810B-0D77EBD69A6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83614F-D7CB-4893-83CD-27AC82A8109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69145C3-9086-437D-B386-E44768A763E2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CB33B7-39E4-49CC-9DDE-32C8C14945B2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E4DD8DB-E8ED-429D-A055-6AABC1E75A0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771B6DB-8789-43E5-BD94-CAAF1ECF49A1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845594D-A78F-4945-82FD-2377DC39B56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8E029D2-5C92-4E66-AE8D-780CD1559B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4BF229D-D47D-49E8-9DF2-CC283FAE6EFF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577A325-1385-4F61-A86A-E6D092A4F47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32711FA-FF83-4209-A0AC-EE82A0BFABFC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62B957A-AA02-4634-B81D-7DCE87EF140A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4DC02D4-9042-4324-801B-06466F07851B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97FA3FF-B5C3-44C1-AC98-0E7C02FC911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83B1B0C-CA83-4F6A-8660-D3D107F596F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ABD984B-FE61-4C7A-97E8-893C22ECF88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7DF4D67-5DCD-4F59-944D-D454C0DB484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6842779-B694-41C8-A6FF-3553E956DB48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47CD6E3-4DA9-4E24-A3A7-5128DE02203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9805EB8-77ED-47FB-ABA9-7E908F9E99C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BA3B8E-7757-474F-8F59-AF87FDD2DE77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601F75B-78E9-4E87-A32D-9F18676D1BE0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EC4E46F-04EB-48EA-BAA2-9B09818C3A72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ED186E3-6ED1-417E-B433-A83BA5984DF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A57BAC-7D3D-4A13-AEC5-77729ABB7D1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9F1065F-5CB3-4BFF-BCA7-F4989C30AB8E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6098FB1-87D1-43C6-9817-FAA22CCDA919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F51595E-3240-4920-A97D-907846150474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587B21B-067F-4449-A478-587F9A4B744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974B166-EEB2-4B20-B601-E05113DBA42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2C789B4-C27C-4F9B-B731-A2F09BD987A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D77F23C-90E0-4239-B97C-180D2B3B6051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EB5BF5C-9363-48F4-91A0-5D26FE89CBEF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E7B61DE-08BC-4F1F-A1E6-E5AA35B8738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46B90FF-FD1F-436D-BA8C-FB0834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F3492"/>
                </a:solidFill>
                <a:latin typeface="+mj-lt"/>
                <a:cs typeface="TH SarabunPSK" panose="020B0500040200020003" pitchFamily="34" charset="-34"/>
              </a:rPr>
              <a:t>4 Factors that support education sector Thailand for adapting in the New Normal era</a:t>
            </a:r>
            <a:endParaRPr lang="th-TH" dirty="0">
              <a:solidFill>
                <a:srgbClr val="0F3492"/>
              </a:solidFill>
              <a:latin typeface="+mj-lt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A54F01D-5AE2-4EE5-8383-CEAD5BEAD784}"/>
              </a:ext>
            </a:extLst>
          </p:cNvPr>
          <p:cNvSpPr/>
          <p:nvPr/>
        </p:nvSpPr>
        <p:spPr>
          <a:xfrm>
            <a:off x="538436" y="1726434"/>
            <a:ext cx="3040391" cy="2054348"/>
          </a:xfrm>
          <a:prstGeom prst="diamond">
            <a:avLst/>
          </a:prstGeom>
          <a:solidFill>
            <a:schemeClr val="accent1">
              <a:lumMod val="7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F629CF-CF3A-460B-A437-0DBB33C717A1}"/>
              </a:ext>
            </a:extLst>
          </p:cNvPr>
          <p:cNvGrpSpPr/>
          <p:nvPr/>
        </p:nvGrpSpPr>
        <p:grpSpPr>
          <a:xfrm>
            <a:off x="329370" y="3785409"/>
            <a:ext cx="3002322" cy="2970991"/>
            <a:chOff x="4320400" y="1250181"/>
            <a:chExt cx="4283997" cy="16869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C5C6DA-E438-4BC3-BE99-497EC4BB23E8}"/>
                </a:ext>
              </a:extLst>
            </p:cNvPr>
            <p:cNvSpPr txBox="1"/>
            <p:nvPr/>
          </p:nvSpPr>
          <p:spPr>
            <a:xfrm>
              <a:off x="4320400" y="1454434"/>
              <a:ext cx="4099714" cy="148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en-US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en-US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The COVID-19 pandemic has made a substantial impact on Thailand’s education industry and a new normal toward distant learning with a digital platform is expected to occur to promote a safe and touch-less society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CD4176-B3C3-4B65-B4C7-53E72E93F929}"/>
                </a:ext>
              </a:extLst>
            </p:cNvPr>
            <p:cNvSpPr txBox="1"/>
            <p:nvPr/>
          </p:nvSpPr>
          <p:spPr>
            <a:xfrm>
              <a:off x="4860338" y="1250181"/>
              <a:ext cx="3744059" cy="38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1.New Normal </a:t>
              </a:r>
            </a:p>
            <a:p>
              <a:pPr lvl="0"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Behavior</a:t>
              </a:r>
            </a:p>
          </p:txBody>
        </p: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8FDEAE82-8E89-4219-AD47-6B2291090BDD}"/>
              </a:ext>
            </a:extLst>
          </p:cNvPr>
          <p:cNvSpPr/>
          <p:nvPr/>
        </p:nvSpPr>
        <p:spPr>
          <a:xfrm>
            <a:off x="3207413" y="1727477"/>
            <a:ext cx="3040391" cy="2054348"/>
          </a:xfrm>
          <a:prstGeom prst="diamond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67510E3A-F457-4C3F-93D2-34781D671340}"/>
              </a:ext>
            </a:extLst>
          </p:cNvPr>
          <p:cNvSpPr/>
          <p:nvPr/>
        </p:nvSpPr>
        <p:spPr>
          <a:xfrm>
            <a:off x="5934551" y="1731637"/>
            <a:ext cx="3040391" cy="2054348"/>
          </a:xfrm>
          <a:prstGeom prst="diamond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633D4E76-9458-4DDE-95C5-C2F373AF1894}"/>
              </a:ext>
            </a:extLst>
          </p:cNvPr>
          <p:cNvSpPr/>
          <p:nvPr/>
        </p:nvSpPr>
        <p:spPr>
          <a:xfrm>
            <a:off x="8647809" y="1725494"/>
            <a:ext cx="3040391" cy="2054348"/>
          </a:xfrm>
          <a:prstGeom prst="diamond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CC9E0B-C614-41CD-AAF5-0274D787EE33}"/>
              </a:ext>
            </a:extLst>
          </p:cNvPr>
          <p:cNvGrpSpPr/>
          <p:nvPr/>
        </p:nvGrpSpPr>
        <p:grpSpPr>
          <a:xfrm>
            <a:off x="3085972" y="3786764"/>
            <a:ext cx="3100934" cy="1966102"/>
            <a:chOff x="3690653" y="980150"/>
            <a:chExt cx="4922171" cy="6621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29D427-83D3-4DB4-B188-30FB3E449978}"/>
                </a:ext>
              </a:extLst>
            </p:cNvPr>
            <p:cNvSpPr txBox="1"/>
            <p:nvPr/>
          </p:nvSpPr>
          <p:spPr>
            <a:xfrm>
              <a:off x="3690653" y="1175859"/>
              <a:ext cx="4502351" cy="46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en-US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An opportunity for developing new types of learning tools such as smart school, smart classroom, AR/VR learning, and remote classroom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EB95F8-B31A-4397-9152-63C191F6F7A9}"/>
                </a:ext>
              </a:extLst>
            </p:cNvPr>
            <p:cNvSpPr txBox="1"/>
            <p:nvPr/>
          </p:nvSpPr>
          <p:spPr>
            <a:xfrm>
              <a:off x="3953456" y="980150"/>
              <a:ext cx="4659368" cy="27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2.New Types </a:t>
              </a:r>
            </a:p>
            <a:p>
              <a:pPr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of Learning Tools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357151-3A13-429A-9A60-E45610229C63}"/>
              </a:ext>
            </a:extLst>
          </p:cNvPr>
          <p:cNvGrpSpPr/>
          <p:nvPr/>
        </p:nvGrpSpPr>
        <p:grpSpPr>
          <a:xfrm>
            <a:off x="5840404" y="3720720"/>
            <a:ext cx="2935368" cy="2677655"/>
            <a:chOff x="4575142" y="1250549"/>
            <a:chExt cx="3349275" cy="9256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1DDB57-DAF1-452E-910C-70F4F752843C}"/>
                </a:ext>
              </a:extLst>
            </p:cNvPr>
            <p:cNvSpPr txBox="1"/>
            <p:nvPr/>
          </p:nvSpPr>
          <p:spPr>
            <a:xfrm>
              <a:off x="4575142" y="1250549"/>
              <a:ext cx="3349275" cy="92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th-TH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th-TH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endParaRPr lang="th-TH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th-TH" sz="1400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Computer-based assessment has become more</a:t>
              </a:r>
              <a:r>
                <a:rPr lang="th-TH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 </a:t>
              </a:r>
              <a:r>
                <a:rPr lang="en-US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encouraged in lost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218A3A-AA65-4454-A7B8-4530BBDDFC6B}"/>
                </a:ext>
              </a:extLst>
            </p:cNvPr>
            <p:cNvSpPr txBox="1"/>
            <p:nvPr/>
          </p:nvSpPr>
          <p:spPr>
            <a:xfrm>
              <a:off x="4741788" y="1276683"/>
              <a:ext cx="3126109" cy="34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3.Changing Patterns </a:t>
              </a:r>
              <a:endParaRPr lang="th-TH" sz="1600" b="1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lvl="0"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in Student Assessment and Evaluation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5164F3-455F-41FB-90F6-D43D128870A9}"/>
              </a:ext>
            </a:extLst>
          </p:cNvPr>
          <p:cNvGrpSpPr/>
          <p:nvPr/>
        </p:nvGrpSpPr>
        <p:grpSpPr>
          <a:xfrm>
            <a:off x="8665064" y="3796577"/>
            <a:ext cx="3056024" cy="2715939"/>
            <a:chOff x="4320402" y="1270666"/>
            <a:chExt cx="3790884" cy="9823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0E61ED-FD61-48AB-B75B-005FC4AB9D56}"/>
                </a:ext>
              </a:extLst>
            </p:cNvPr>
            <p:cNvSpPr txBox="1"/>
            <p:nvPr/>
          </p:nvSpPr>
          <p:spPr>
            <a:xfrm>
              <a:off x="4320402" y="1553272"/>
              <a:ext cx="3734173" cy="69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Education is one of the most powerful and proven vehicles for sustainable development.  The aims of achieving universal access to a quality higher education is on a rising trend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F4C4F-0BD5-447A-BDB1-211BB0BCE246}"/>
                </a:ext>
              </a:extLst>
            </p:cNvPr>
            <p:cNvSpPr txBox="1"/>
            <p:nvPr/>
          </p:nvSpPr>
          <p:spPr>
            <a:xfrm>
              <a:off x="4349660" y="1270666"/>
              <a:ext cx="3761626" cy="4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4.Quality Education</a:t>
              </a:r>
              <a:endParaRPr lang="th-TH" sz="1600" b="1" kern="0" dirty="0">
                <a:solidFill>
                  <a:srgbClr val="002060"/>
                </a:solidFill>
                <a:cs typeface="TH Sarabun New" panose="020B0500040200020003" pitchFamily="34" charset="-34"/>
              </a:endParaRPr>
            </a:p>
            <a:p>
              <a:pPr algn="ctr"/>
              <a:r>
                <a:rPr lang="en-US" sz="1600" b="1" kern="0" dirty="0">
                  <a:solidFill>
                    <a:srgbClr val="002060"/>
                  </a:solidFill>
                  <a:cs typeface="TH Sarabun New" panose="020B0500040200020003" pitchFamily="34" charset="-34"/>
                </a:rPr>
                <a:t> for Sustainable Development</a:t>
              </a:r>
            </a:p>
          </p:txBody>
        </p:sp>
      </p:grpSp>
      <p:sp>
        <p:nvSpPr>
          <p:cNvPr id="161" name="Google Shape;1577;p46">
            <a:extLst>
              <a:ext uri="{FF2B5EF4-FFF2-40B4-BE49-F238E27FC236}">
                <a16:creationId xmlns:a16="http://schemas.microsoft.com/office/drawing/2014/main" id="{8AB94EBE-E578-08F1-502D-86AB0EF19249}"/>
              </a:ext>
            </a:extLst>
          </p:cNvPr>
          <p:cNvSpPr/>
          <p:nvPr/>
        </p:nvSpPr>
        <p:spPr>
          <a:xfrm>
            <a:off x="391508" y="1152576"/>
            <a:ext cx="1132957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en-US" sz="1600" kern="0" dirty="0">
                <a:solidFill>
                  <a:srgbClr val="002060"/>
                </a:solidFill>
                <a:cs typeface="TH Sarabun New" panose="020B0500040200020003" pitchFamily="34" charset="-34"/>
                <a:sym typeface="Sarabun"/>
              </a:rPr>
              <a:t>Key Factors Driving the  Smart Education</a:t>
            </a:r>
            <a:endParaRPr sz="1600" kern="0" dirty="0">
              <a:solidFill>
                <a:srgbClr val="002060"/>
              </a:solidFill>
              <a:cs typeface="TH Sarabun New" panose="020B0500040200020003" pitchFamily="34" charset="-3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6700A7-15B0-0B4D-A91F-EE7FC995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92" y="2316608"/>
            <a:ext cx="946277" cy="9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282B94-B22E-319A-D4DD-73DFEB72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43" y="2276983"/>
            <a:ext cx="951369" cy="9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C5FFFC-9EEA-E2C3-9D56-D15D08C4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862" y="2316608"/>
            <a:ext cx="847345" cy="8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1555DA3-8B4E-FB8E-F1EA-0D988F90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81" y="2180152"/>
            <a:ext cx="831750" cy="8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5573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1711</TotalTime>
  <Words>367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มาตรการด้านโทรคมนาคม ของกสทช. ในการช่วยเหลือ และสนับสนุนผู้ประกอบการและประชาชน เพื่อลดผลกระทบจากการระบาดของ “ไวรัส โคโรน่า”สายพันธุ์ใหม่ 2019 </vt:lpstr>
      <vt:lpstr>4 Factors that support education sector Thailand for adapting in the New Normal 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Thanyanut Wuttithonvitit</cp:lastModifiedBy>
  <cp:revision>83</cp:revision>
  <dcterms:created xsi:type="dcterms:W3CDTF">2020-05-19T10:17:02Z</dcterms:created>
  <dcterms:modified xsi:type="dcterms:W3CDTF">2022-07-05T09:26:35Z</dcterms:modified>
</cp:coreProperties>
</file>