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2" y="4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EE38A2-8046-2899-2548-01A8B1B334D2}"/>
              </a:ext>
            </a:extLst>
          </p:cNvPr>
          <p:cNvGrpSpPr/>
          <p:nvPr/>
        </p:nvGrpSpPr>
        <p:grpSpPr>
          <a:xfrm>
            <a:off x="2462583" y="1974047"/>
            <a:ext cx="7434240" cy="2060550"/>
            <a:chOff x="854494" y="1751044"/>
            <a:chExt cx="7434240" cy="206055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231362-63D1-BA36-EF54-F02B49C20F4B}"/>
                </a:ext>
              </a:extLst>
            </p:cNvPr>
            <p:cNvSpPr/>
            <p:nvPr/>
          </p:nvSpPr>
          <p:spPr>
            <a:xfrm>
              <a:off x="854494" y="1751044"/>
              <a:ext cx="2060550" cy="2060550"/>
            </a:xfrm>
            <a:prstGeom prst="ellipse">
              <a:avLst/>
            </a:prstGeom>
            <a:solidFill>
              <a:schemeClr val="tx2">
                <a:lumMod val="75000"/>
                <a:alpha val="7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A6C8FED-45EE-7CC0-E6FC-C3DDE25B62FA}"/>
                </a:ext>
              </a:extLst>
            </p:cNvPr>
            <p:cNvSpPr/>
            <p:nvPr/>
          </p:nvSpPr>
          <p:spPr>
            <a:xfrm>
              <a:off x="2645724" y="1751044"/>
              <a:ext cx="2060550" cy="20605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7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4F568C-B040-8B9F-8553-9D19BE6A8093}"/>
                </a:ext>
              </a:extLst>
            </p:cNvPr>
            <p:cNvSpPr/>
            <p:nvPr/>
          </p:nvSpPr>
          <p:spPr>
            <a:xfrm>
              <a:off x="4436954" y="1751044"/>
              <a:ext cx="2060550" cy="2060550"/>
            </a:xfrm>
            <a:prstGeom prst="ellipse">
              <a:avLst/>
            </a:prstGeom>
            <a:solidFill>
              <a:schemeClr val="accent3">
                <a:lumMod val="75000"/>
                <a:alpha val="7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975E71-D773-853E-7B53-DD56B6337E36}"/>
                </a:ext>
              </a:extLst>
            </p:cNvPr>
            <p:cNvSpPr/>
            <p:nvPr/>
          </p:nvSpPr>
          <p:spPr>
            <a:xfrm>
              <a:off x="6228184" y="1751044"/>
              <a:ext cx="2060550" cy="206055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7EBAA5-595C-4DA7-AEF4-65F31B3C6C0B}"/>
              </a:ext>
            </a:extLst>
          </p:cNvPr>
          <p:cNvSpPr txBox="1"/>
          <p:nvPr/>
        </p:nvSpPr>
        <p:spPr>
          <a:xfrm>
            <a:off x="2006557" y="4388377"/>
            <a:ext cx="407105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157776-738B-5B24-705A-21EB65B09478}"/>
              </a:ext>
            </a:extLst>
          </p:cNvPr>
          <p:cNvSpPr txBox="1"/>
          <p:nvPr/>
        </p:nvSpPr>
        <p:spPr>
          <a:xfrm>
            <a:off x="966464" y="4271926"/>
            <a:ext cx="8640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57EA92-BBE2-3AC8-A5E6-A58C474CAD06}"/>
              </a:ext>
            </a:extLst>
          </p:cNvPr>
          <p:cNvSpPr txBox="1"/>
          <p:nvPr/>
        </p:nvSpPr>
        <p:spPr>
          <a:xfrm>
            <a:off x="2006557" y="5401558"/>
            <a:ext cx="4071056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</a:t>
            </a:r>
            <a:r>
              <a:rPr lang="en-US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กิจการโทรทัศน์ และกิจการโทรคมนาคม</a:t>
            </a:r>
            <a:endParaRPr lang="en-US" sz="1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46E2EA-CC62-242C-1DC0-AC06F442B4B3}"/>
              </a:ext>
            </a:extLst>
          </p:cNvPr>
          <p:cNvSpPr txBox="1"/>
          <p:nvPr/>
        </p:nvSpPr>
        <p:spPr>
          <a:xfrm>
            <a:off x="966464" y="5285108"/>
            <a:ext cx="8640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36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17B323-7219-A86F-9B6E-AFE0F28079C6}"/>
              </a:ext>
            </a:extLst>
          </p:cNvPr>
          <p:cNvSpPr txBox="1"/>
          <p:nvPr/>
        </p:nvSpPr>
        <p:spPr>
          <a:xfrm>
            <a:off x="7219796" y="4388377"/>
            <a:ext cx="407105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lvl="0"/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</a:t>
            </a:r>
            <a:r>
              <a:rPr lang="en-US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(โทรฟรี) จำนวน</a:t>
            </a:r>
            <a:r>
              <a:rPr lang="en-US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100 นาทีทุกเครือข่ายสำหรับบุคคลธรรมดาที่มีสัญชาติไทย</a:t>
            </a:r>
            <a:endParaRPr lang="en-US" sz="1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92F176-B5C8-D06A-593A-60AD6B813BB7}"/>
              </a:ext>
            </a:extLst>
          </p:cNvPr>
          <p:cNvSpPr txBox="1"/>
          <p:nvPr/>
        </p:nvSpPr>
        <p:spPr>
          <a:xfrm>
            <a:off x="6179703" y="4271926"/>
            <a:ext cx="8640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3600" b="1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088DD6-E41E-F961-8508-75AAA012F277}"/>
              </a:ext>
            </a:extLst>
          </p:cNvPr>
          <p:cNvSpPr txBox="1"/>
          <p:nvPr/>
        </p:nvSpPr>
        <p:spPr>
          <a:xfrm>
            <a:off x="7219796" y="5401558"/>
            <a:ext cx="407105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lvl="0"/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  <a:endParaRPr lang="en-US" sz="1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493C41-2D0B-F396-E356-C18DC2C16BFB}"/>
              </a:ext>
            </a:extLst>
          </p:cNvPr>
          <p:cNvSpPr txBox="1"/>
          <p:nvPr/>
        </p:nvSpPr>
        <p:spPr>
          <a:xfrm>
            <a:off x="6179703" y="5285108"/>
            <a:ext cx="8640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9BD830-3320-11F6-8413-28B9B5837DAE}"/>
              </a:ext>
            </a:extLst>
          </p:cNvPr>
          <p:cNvSpPr txBox="1"/>
          <p:nvPr/>
        </p:nvSpPr>
        <p:spPr>
          <a:xfrm>
            <a:off x="2044317" y="1336608"/>
            <a:ext cx="8103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E530947C-F427-C6FC-EFF7-CAAA3FF7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95" y="2333609"/>
            <a:ext cx="1457877" cy="1457877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7688115-1476-35C7-E101-AFD26FCFB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68" y="2248634"/>
            <a:ext cx="1511375" cy="1511375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C52B038D-9669-BA30-B9AD-8AF523C44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38" y="2223360"/>
            <a:ext cx="1448959" cy="1448959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1DA272BE-8555-7232-158A-7B96DCCA5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49" y="2207993"/>
            <a:ext cx="1509554" cy="150955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1285C27-B734-4ED1-A454-E389A063C2A3}"/>
              </a:ext>
            </a:extLst>
          </p:cNvPr>
          <p:cNvSpPr txBox="1"/>
          <p:nvPr/>
        </p:nvSpPr>
        <p:spPr>
          <a:xfrm>
            <a:off x="250809" y="52477"/>
            <a:ext cx="114969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กสทช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ออกมาตรการสนับสนุนการใช้บริการโทรศัพท์เคลื่อนที่สำหรับบุคลธรรมดาและช่วยเหลือผู้ประกอบการใน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กิจการกระจายเสียง โทรทัศน์ และโทรคมนาคม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เพื่อลดผลกระทบจากการแพร่ระบาดของโรคติดเชื้อไวรัสโคโรนา 2019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CAF09-0C8A-3290-8713-CA5974181345}"/>
              </a:ext>
            </a:extLst>
          </p:cNvPr>
          <p:cNvSpPr/>
          <p:nvPr/>
        </p:nvSpPr>
        <p:spPr>
          <a:xfrm>
            <a:off x="403602" y="1755282"/>
            <a:ext cx="764274" cy="43865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7CDFAD-98B9-C148-DAA9-149B3B64D817}"/>
              </a:ext>
            </a:extLst>
          </p:cNvPr>
          <p:cNvSpPr/>
          <p:nvPr/>
        </p:nvSpPr>
        <p:spPr>
          <a:xfrm>
            <a:off x="1018047" y="1958750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53792-FB2A-5D7E-5CE1-5B5FD5BB0ED8}"/>
              </a:ext>
            </a:extLst>
          </p:cNvPr>
          <p:cNvSpPr/>
          <p:nvPr/>
        </p:nvSpPr>
        <p:spPr>
          <a:xfrm>
            <a:off x="1018047" y="2965108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431816-5D94-BBEC-7CA9-F768B1231575}"/>
              </a:ext>
            </a:extLst>
          </p:cNvPr>
          <p:cNvSpPr/>
          <p:nvPr/>
        </p:nvSpPr>
        <p:spPr>
          <a:xfrm>
            <a:off x="997950" y="4124609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587E33-2B2F-ACE4-121E-DDC43DAF08EF}"/>
              </a:ext>
            </a:extLst>
          </p:cNvPr>
          <p:cNvSpPr/>
          <p:nvPr/>
        </p:nvSpPr>
        <p:spPr>
          <a:xfrm>
            <a:off x="997950" y="5284110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35E452-3026-9200-261B-AA13B0BF6E52}"/>
              </a:ext>
            </a:extLst>
          </p:cNvPr>
          <p:cNvSpPr/>
          <p:nvPr/>
        </p:nvSpPr>
        <p:spPr>
          <a:xfrm>
            <a:off x="1866473" y="1878279"/>
            <a:ext cx="8880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Normal Behavior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COVID-19 pandemic has made a substantial impact on Thailand’s education industry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normal toward distant learning with a digital platform is expected to occur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promote a safe and touch-less society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F2101D-5ED0-0DE6-29B1-10B8AB49FEB9}"/>
              </a:ext>
            </a:extLst>
          </p:cNvPr>
          <p:cNvSpPr/>
          <p:nvPr/>
        </p:nvSpPr>
        <p:spPr>
          <a:xfrm>
            <a:off x="1881972" y="2952078"/>
            <a:ext cx="8865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cs typeface="TH SarabunPSK" panose="020B0500040200020003" pitchFamily="34" charset="-34"/>
              </a:rPr>
              <a:t>: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 for developing new types of learning tools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smart school, smart classroom, AR/VR learning, and remote classroom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D0A2A-B794-AF52-5736-C730B9C4AAFE}"/>
              </a:ext>
            </a:extLst>
          </p:cNvPr>
          <p:cNvSpPr/>
          <p:nvPr/>
        </p:nvSpPr>
        <p:spPr>
          <a:xfrm>
            <a:off x="1866472" y="3818716"/>
            <a:ext cx="8880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 </a:t>
            </a:r>
            <a:r>
              <a:rPr lang="en-US" sz="1600" b="1" dirty="0">
                <a:latin typeface="Bahnschrift" panose="020B0502040204020203" pitchFamily="34" charset="0"/>
                <a:cs typeface="TH SarabunPSK" panose="020B0500040200020003" pitchFamily="34" charset="-34"/>
              </a:rPr>
              <a:t>: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Computer-based assessment has become more encouraged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most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4B53DD-A768-8090-C50F-3A454DE69F9F}"/>
              </a:ext>
            </a:extLst>
          </p:cNvPr>
          <p:cNvSpPr/>
          <p:nvPr/>
        </p:nvSpPr>
        <p:spPr>
          <a:xfrm>
            <a:off x="1881972" y="5086113"/>
            <a:ext cx="8880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 </a:t>
            </a:r>
            <a:r>
              <a:rPr lang="en-US" sz="1600" b="1" dirty="0">
                <a:latin typeface="Bahnschrift" panose="020B0502040204020203" pitchFamily="34" charset="0"/>
                <a:cs typeface="TH SarabunPSK" panose="020B0500040200020003" pitchFamily="34" charset="-34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is one of the most powerful and proven vehicles for sustainable development. The aims of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achieving universal access to a quality higher education is on a rising trend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EF4468-9E7F-3A32-F675-DFB582F5A412}"/>
              </a:ext>
            </a:extLst>
          </p:cNvPr>
          <p:cNvCxnSpPr>
            <a:cxnSpLocks/>
          </p:cNvCxnSpPr>
          <p:nvPr/>
        </p:nvCxnSpPr>
        <p:spPr>
          <a:xfrm>
            <a:off x="1912967" y="2841884"/>
            <a:ext cx="980829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415FA1-CD69-D098-3205-B7E2B6C8DEF5}"/>
              </a:ext>
            </a:extLst>
          </p:cNvPr>
          <p:cNvCxnSpPr>
            <a:cxnSpLocks/>
          </p:cNvCxnSpPr>
          <p:nvPr/>
        </p:nvCxnSpPr>
        <p:spPr>
          <a:xfrm flipV="1">
            <a:off x="1928466" y="3580548"/>
            <a:ext cx="9792798" cy="4798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B93035-28E5-F1AC-82DB-3E6939FCD794}"/>
              </a:ext>
            </a:extLst>
          </p:cNvPr>
          <p:cNvCxnSpPr>
            <a:cxnSpLocks/>
          </p:cNvCxnSpPr>
          <p:nvPr/>
        </p:nvCxnSpPr>
        <p:spPr>
          <a:xfrm>
            <a:off x="2009775" y="4881422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A590F60-14FE-4659-4F16-2E3CD6B763C6}"/>
              </a:ext>
            </a:extLst>
          </p:cNvPr>
          <p:cNvSpPr/>
          <p:nvPr/>
        </p:nvSpPr>
        <p:spPr>
          <a:xfrm>
            <a:off x="403602" y="1232459"/>
            <a:ext cx="4908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D9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Factors Driving the Smart Education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9BBE70-8F40-BC3C-0579-E91A5D14F0EE}"/>
              </a:ext>
            </a:extLst>
          </p:cNvPr>
          <p:cNvSpPr txBox="1"/>
          <p:nvPr/>
        </p:nvSpPr>
        <p:spPr>
          <a:xfrm>
            <a:off x="347547" y="190007"/>
            <a:ext cx="11496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cs typeface="TH SarabunPSK" panose="020B0500040200020003" pitchFamily="34" charset="-34"/>
              </a:rPr>
              <a:t>The development of smart schools, AR/VR learning, and remote classrooms are</a:t>
            </a:r>
            <a:r>
              <a:rPr lang="th-TH" sz="2000" dirty="0">
                <a:latin typeface="+mj-lt"/>
                <a:cs typeface="TH SarabunPSK" panose="020B0500040200020003" pitchFamily="34" charset="-34"/>
              </a:rPr>
              <a:t> </a:t>
            </a:r>
            <a:r>
              <a:rPr lang="en-US" sz="2000" dirty="0">
                <a:latin typeface="+mj-lt"/>
                <a:cs typeface="TH SarabunPSK" panose="020B0500040200020003" pitchFamily="34" charset="-34"/>
              </a:rPr>
              <a:t>opportunities to answer Smart Education in the New Normal.</a:t>
            </a: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1591</TotalTime>
  <Words>652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SimHei</vt:lpstr>
      <vt:lpstr>Arial</vt:lpstr>
      <vt:lpstr>Bahnschrift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Kitpakorn Sorjamjit</cp:lastModifiedBy>
  <cp:revision>78</cp:revision>
  <dcterms:created xsi:type="dcterms:W3CDTF">2020-05-19T10:17:02Z</dcterms:created>
  <dcterms:modified xsi:type="dcterms:W3CDTF">2022-07-05T10:59:11Z</dcterms:modified>
</cp:coreProperties>
</file>