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4678" r:id="rId2"/>
    <p:sldId id="273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162F7"/>
    <a:srgbClr val="0F3492"/>
    <a:srgbClr val="4E5456"/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536602-8883-4B5C-ACF4-7942A59A0FD9}" v="33" dt="2022-07-05T18:09:24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80" y="324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04"/>
    </p:cViewPr>
  </p:sorterViewPr>
  <p:notesViewPr>
    <p:cSldViewPr snapToGrid="0">
      <p:cViewPr varScale="1">
        <p:scale>
          <a:sx n="52" d="100"/>
          <a:sy n="52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57F7CB-A3C2-4672-A22F-9FF53CFE3928}"/>
              </a:ext>
            </a:extLst>
          </p:cNvPr>
          <p:cNvSpPr/>
          <p:nvPr/>
        </p:nvSpPr>
        <p:spPr>
          <a:xfrm>
            <a:off x="12299723" y="177004"/>
            <a:ext cx="571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SimHei" panose="02010609060101010101" pitchFamily="49" charset="-122"/>
                <a:ea typeface="SimHei" panose="02010609060101010101" pitchFamily="49" charset="-122"/>
                <a:cs typeface="TH SarabunPSK" panose="020B0500040200020003" pitchFamily="34" charset="-34"/>
              </a:rPr>
              <a:t>Topic: </a:t>
            </a:r>
            <a:r>
              <a:rPr lang="th-TH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</a:p>
          <a:p>
            <a:endParaRPr lang="en-US" sz="1800" b="1" u="sng" dirty="0">
              <a:latin typeface="SimHei" panose="02010609060101010101" pitchFamily="49" charset="-122"/>
              <a:ea typeface="SimHei" panose="02010609060101010101" pitchFamily="49" charset="-122"/>
              <a:cs typeface="TH SarabunPSK" panose="020B0500040200020003" pitchFamily="34" charset="-34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03FBEB-669A-4B6E-AF0E-CE77618393FE}"/>
              </a:ext>
            </a:extLst>
          </p:cNvPr>
          <p:cNvSpPr/>
          <p:nvPr/>
        </p:nvSpPr>
        <p:spPr>
          <a:xfrm>
            <a:off x="12873867" y="96145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B39F15-7929-4C54-AC57-480025EF9210}"/>
              </a:ext>
            </a:extLst>
          </p:cNvPr>
          <p:cNvSpPr/>
          <p:nvPr/>
        </p:nvSpPr>
        <p:spPr>
          <a:xfrm>
            <a:off x="12873866" y="220960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DE62C6A-6704-4999-96AA-9A1F9FB6E054}"/>
              </a:ext>
            </a:extLst>
          </p:cNvPr>
          <p:cNvSpPr/>
          <p:nvPr/>
        </p:nvSpPr>
        <p:spPr>
          <a:xfrm>
            <a:off x="12854815" y="371158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74415-9110-49F7-AE0B-7424C3940884}"/>
              </a:ext>
            </a:extLst>
          </p:cNvPr>
          <p:cNvSpPr txBox="1"/>
          <p:nvPr/>
        </p:nvSpPr>
        <p:spPr>
          <a:xfrm rot="10800000" flipV="1">
            <a:off x="12274845" y="1471468"/>
            <a:ext cx="4728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5BC012-BC42-42FE-8349-97BFE517D5BE}"/>
              </a:ext>
            </a:extLst>
          </p:cNvPr>
          <p:cNvSpPr txBox="1"/>
          <p:nvPr/>
        </p:nvSpPr>
        <p:spPr>
          <a:xfrm>
            <a:off x="12192000" y="2641288"/>
            <a:ext cx="44522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8D66FF-043F-4BEC-B027-F3FB08F46914}"/>
              </a:ext>
            </a:extLst>
          </p:cNvPr>
          <p:cNvSpPr txBox="1"/>
          <p:nvPr/>
        </p:nvSpPr>
        <p:spPr>
          <a:xfrm>
            <a:off x="12299723" y="4175283"/>
            <a:ext cx="47280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32C855-EE01-47B4-A842-A62534609F2F}"/>
              </a:ext>
            </a:extLst>
          </p:cNvPr>
          <p:cNvSpPr/>
          <p:nvPr/>
        </p:nvSpPr>
        <p:spPr>
          <a:xfrm>
            <a:off x="12854814" y="551640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C927CE-570F-4C8B-A45C-CE6B235D3F6D}"/>
              </a:ext>
            </a:extLst>
          </p:cNvPr>
          <p:cNvSpPr txBox="1"/>
          <p:nvPr/>
        </p:nvSpPr>
        <p:spPr>
          <a:xfrm>
            <a:off x="12274845" y="5979057"/>
            <a:ext cx="42269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</a:t>
            </a:r>
          </a:p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“ไวรัส โคโรน่า”สายพันธุ์ใหม่ 2019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3D50B-F70D-A854-24BA-CFAE15C56903}"/>
              </a:ext>
            </a:extLst>
          </p:cNvPr>
          <p:cNvSpPr txBox="1"/>
          <p:nvPr/>
        </p:nvSpPr>
        <p:spPr>
          <a:xfrm>
            <a:off x="472440" y="1609822"/>
            <a:ext cx="27432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B8F298-193E-B905-FFE6-C274245520C7}"/>
              </a:ext>
            </a:extLst>
          </p:cNvPr>
          <p:cNvSpPr txBox="1"/>
          <p:nvPr/>
        </p:nvSpPr>
        <p:spPr>
          <a:xfrm>
            <a:off x="3474313" y="1425156"/>
            <a:ext cx="69440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400" dirty="0">
                <a:solidFill>
                  <a:srgbClr val="4E545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</a:t>
            </a:r>
            <a:r>
              <a:rPr lang="th-TH" sz="24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อินเทอร์เน็ตบรอดแบนด์เคลื่อนที่ฟรี 10 </a:t>
            </a:r>
            <a:r>
              <a:rPr lang="en-US" sz="24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2400" dirty="0">
                <a:solidFill>
                  <a:srgbClr val="4E545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2400" dirty="0">
                <a:solidFill>
                  <a:srgbClr val="4E545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A63E1F-DB76-77E4-7C59-73C61426A47F}"/>
              </a:ext>
            </a:extLst>
          </p:cNvPr>
          <p:cNvSpPr txBox="1"/>
          <p:nvPr/>
        </p:nvSpPr>
        <p:spPr>
          <a:xfrm>
            <a:off x="3474313" y="2559608"/>
            <a:ext cx="7607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lvl="0">
              <a:defRPr sz="24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th-TH" b="0" dirty="0">
                <a:solidFill>
                  <a:srgbClr val="4E5456"/>
                </a:solidFill>
              </a:rPr>
              <a:t>มาตรการ</a:t>
            </a:r>
            <a:r>
              <a:rPr lang="th-TH" dirty="0"/>
              <a:t>ช่วยเหลือประชาชน</a:t>
            </a:r>
            <a:r>
              <a:rPr lang="th-TH" b="0" dirty="0">
                <a:solidFill>
                  <a:srgbClr val="4E5456"/>
                </a:solidFill>
              </a:rPr>
              <a:t>โดยสนับสนุนการใช้บริการโทรศัพท์เคลื่อนที่ </a:t>
            </a:r>
            <a:br>
              <a:rPr lang="en-US" b="0" dirty="0">
                <a:solidFill>
                  <a:srgbClr val="4E5456"/>
                </a:solidFill>
              </a:rPr>
            </a:br>
            <a:r>
              <a:rPr lang="th-TH" dirty="0"/>
              <a:t>โทรฟรี</a:t>
            </a:r>
            <a:r>
              <a:rPr lang="en-US" dirty="0"/>
              <a:t> </a:t>
            </a:r>
            <a:r>
              <a:rPr lang="th-TH" dirty="0"/>
              <a:t>100 นาทีทุกเครือข่าย</a:t>
            </a:r>
            <a:r>
              <a:rPr lang="th-TH" b="0" dirty="0">
                <a:solidFill>
                  <a:srgbClr val="4E5456"/>
                </a:solidFill>
              </a:rPr>
              <a:t>สำหรับบุคคลธรรมดาที่มีสัญชาติไทย</a:t>
            </a:r>
            <a:endParaRPr lang="en-US" b="0" dirty="0">
              <a:solidFill>
                <a:srgbClr val="4E545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DCCB6C-3FDF-A2A7-6BB9-6ADE802C4C14}"/>
              </a:ext>
            </a:extLst>
          </p:cNvPr>
          <p:cNvSpPr txBox="1"/>
          <p:nvPr/>
        </p:nvSpPr>
        <p:spPr>
          <a:xfrm>
            <a:off x="3528633" y="3611094"/>
            <a:ext cx="74887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lvl="0">
              <a:defRPr sz="24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th-TH" b="0" dirty="0">
                <a:solidFill>
                  <a:srgbClr val="4E5456"/>
                </a:solidFill>
              </a:rPr>
              <a:t>มาตรการ</a:t>
            </a:r>
            <a:r>
              <a:rPr lang="th-TH" dirty="0"/>
              <a:t>ช่วยเหลือผู้ประกอบการ</a:t>
            </a:r>
            <a:r>
              <a:rPr lang="th-TH" b="0" dirty="0">
                <a:solidFill>
                  <a:srgbClr val="4E5456"/>
                </a:solidFill>
              </a:rPr>
              <a:t>ในการออกประกาศ กสทช. เรื่อง </a:t>
            </a:r>
            <a:r>
              <a:rPr lang="th-TH" dirty="0"/>
              <a:t>การชำระค่าธรรมเนียมและการนำส่งเงินรายปี</a:t>
            </a:r>
            <a:r>
              <a:rPr lang="th-TH" b="0" dirty="0">
                <a:solidFill>
                  <a:srgbClr val="4E5456"/>
                </a:solidFill>
              </a:rPr>
              <a:t>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b="0" dirty="0">
              <a:solidFill>
                <a:srgbClr val="4E545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789919-B613-6C31-29CE-1578CB74659F}"/>
              </a:ext>
            </a:extLst>
          </p:cNvPr>
          <p:cNvSpPr txBox="1"/>
          <p:nvPr/>
        </p:nvSpPr>
        <p:spPr>
          <a:xfrm>
            <a:off x="3528633" y="5100908"/>
            <a:ext cx="76753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 lvl="0">
              <a:defRPr sz="24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th-TH" b="0" dirty="0">
                <a:solidFill>
                  <a:srgbClr val="4E5456"/>
                </a:solidFill>
              </a:rPr>
              <a:t>มาตรการให้การ</a:t>
            </a:r>
            <a:r>
              <a:rPr lang="th-TH" dirty="0"/>
              <a:t>สนับสนุนโรงพยาบาล สถาบันทางการแพทย์ของรัฐ</a:t>
            </a:r>
            <a:r>
              <a:rPr lang="th-TH" b="0" dirty="0">
                <a:solidFill>
                  <a:srgbClr val="4E5456"/>
                </a:solidFill>
              </a:rPr>
              <a:t>ในการต่อสู้สถานการณ์ </a:t>
            </a:r>
          </a:p>
          <a:p>
            <a:r>
              <a:rPr lang="th-TH" b="0" dirty="0">
                <a:solidFill>
                  <a:srgbClr val="4E5456"/>
                </a:solidFill>
              </a:rPr>
              <a:t>“ไวรัส โคโรน่า”สายพันธุ์ใหม่ 2019</a:t>
            </a:r>
            <a:endParaRPr lang="en-US" b="0" dirty="0">
              <a:solidFill>
                <a:srgbClr val="4E545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5B9F51-621F-95F0-936E-8CB8633B3B87}"/>
              </a:ext>
            </a:extLst>
          </p:cNvPr>
          <p:cNvSpPr txBox="1"/>
          <p:nvPr/>
        </p:nvSpPr>
        <p:spPr>
          <a:xfrm>
            <a:off x="472440" y="2802333"/>
            <a:ext cx="27432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A82622-708B-D82F-3795-F7F985A27DA9}"/>
              </a:ext>
            </a:extLst>
          </p:cNvPr>
          <p:cNvSpPr txBox="1"/>
          <p:nvPr/>
        </p:nvSpPr>
        <p:spPr>
          <a:xfrm>
            <a:off x="472440" y="3994844"/>
            <a:ext cx="27432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C5BE0F-AADC-7714-BE93-365A52072DF6}"/>
              </a:ext>
            </a:extLst>
          </p:cNvPr>
          <p:cNvSpPr txBox="1"/>
          <p:nvPr/>
        </p:nvSpPr>
        <p:spPr>
          <a:xfrm>
            <a:off x="472440" y="5248178"/>
            <a:ext cx="27432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D800FB-2F41-059B-304A-77F0E7D54883}"/>
              </a:ext>
            </a:extLst>
          </p:cNvPr>
          <p:cNvSpPr txBox="1"/>
          <p:nvPr/>
        </p:nvSpPr>
        <p:spPr>
          <a:xfrm>
            <a:off x="365760" y="161615"/>
            <a:ext cx="113448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1" dirty="0">
                <a:solidFill>
                  <a:srgbClr val="0F349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มาตรการด้านโทรคมนาคมในการช่วยเหลือประชาชน ผู้ประกอบการ และการสนับสนุนโรงพยาบาล </a:t>
            </a:r>
            <a:br>
              <a:rPr lang="th-TH" b="1" dirty="0">
                <a:solidFill>
                  <a:srgbClr val="0F349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dirty="0">
                <a:solidFill>
                  <a:srgbClr val="0F3492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สถาบันทางการแพทย์ของรัฐเพื่อลดผลกระทบการแพร่ระบาดของโรคติดเชื้อไวรัสโคโรนา 2019</a:t>
            </a:r>
            <a:endParaRPr lang="en-US" dirty="0">
              <a:solidFill>
                <a:srgbClr val="0F3492"/>
              </a:solidFill>
            </a:endParaRP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8C19DD16-8FE8-3AAC-3D29-2FA337718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44" y="4853547"/>
            <a:ext cx="1066016" cy="1066016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A7DC2F7D-8867-E79E-C6B5-853C7FBDB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874" y="2466441"/>
            <a:ext cx="1066015" cy="1066015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FD2273F0-C820-3E28-A66C-488DF7641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15" y="3702800"/>
            <a:ext cx="954107" cy="954107"/>
          </a:xfrm>
          <a:prstGeom prst="rect">
            <a:avLst/>
          </a:prstGeom>
        </p:spPr>
      </p:pic>
      <p:pic>
        <p:nvPicPr>
          <p:cNvPr id="38" name="Picture 37" descr="Shape&#10;&#10;Description automatically generated with low confidence">
            <a:extLst>
              <a:ext uri="{FF2B5EF4-FFF2-40B4-BE49-F238E27FC236}">
                <a16:creationId xmlns:a16="http://schemas.microsoft.com/office/drawing/2014/main" id="{7727D416-0AE2-A108-FC5F-59A2AAAAF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093" y="1481181"/>
            <a:ext cx="830929" cy="83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5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9E16CA4-3D98-4C20-A72E-EF05B51D11BF}"/>
              </a:ext>
            </a:extLst>
          </p:cNvPr>
          <p:cNvSpPr/>
          <p:nvPr/>
        </p:nvSpPr>
        <p:spPr>
          <a:xfrm>
            <a:off x="12192000" y="280558"/>
            <a:ext cx="31742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Topic: Key Factors Driving the  Smart Education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82DF1-56E8-4B48-B1C5-5173A266C34F}"/>
              </a:ext>
            </a:extLst>
          </p:cNvPr>
          <p:cNvSpPr/>
          <p:nvPr/>
        </p:nvSpPr>
        <p:spPr>
          <a:xfrm>
            <a:off x="13102184" y="1078571"/>
            <a:ext cx="2838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Normal Behavior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A94B3-99B0-4633-8238-4DDE3C01E6BE}"/>
              </a:ext>
            </a:extLst>
          </p:cNvPr>
          <p:cNvSpPr txBox="1"/>
          <p:nvPr/>
        </p:nvSpPr>
        <p:spPr>
          <a:xfrm>
            <a:off x="12439466" y="1553804"/>
            <a:ext cx="75616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The COVID-19 pandemic has made a substantial impact on Thailand’s education industry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a new normal toward distant learning with a digital platform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Cordia New" panose="020B0304020202020204" pitchFamily="34" charset="-34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is expected to occur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to promote a safe and touch-less society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DC6BBD1-399F-4AF8-AA42-FE94B001D6AB}"/>
              </a:ext>
            </a:extLst>
          </p:cNvPr>
          <p:cNvSpPr/>
          <p:nvPr/>
        </p:nvSpPr>
        <p:spPr>
          <a:xfrm>
            <a:off x="12463434" y="97771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C1D67D4-43EF-40E0-AD70-C49CA19F35BA}"/>
              </a:ext>
            </a:extLst>
          </p:cNvPr>
          <p:cNvSpPr/>
          <p:nvPr/>
        </p:nvSpPr>
        <p:spPr>
          <a:xfrm>
            <a:off x="12463756" y="240485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8B0904-A5B9-4799-81F9-2B82ECE8D19A}"/>
              </a:ext>
            </a:extLst>
          </p:cNvPr>
          <p:cNvSpPr/>
          <p:nvPr/>
        </p:nvSpPr>
        <p:spPr>
          <a:xfrm>
            <a:off x="12444705" y="390682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BA3AA9-5100-4392-9ED2-0DA4C12D314E}"/>
              </a:ext>
            </a:extLst>
          </p:cNvPr>
          <p:cNvSpPr/>
          <p:nvPr/>
        </p:nvSpPr>
        <p:spPr>
          <a:xfrm>
            <a:off x="12444704" y="5711652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D126C0-C87F-4BDB-B69C-5DBB6DA4FF39}"/>
              </a:ext>
            </a:extLst>
          </p:cNvPr>
          <p:cNvSpPr/>
          <p:nvPr/>
        </p:nvSpPr>
        <p:spPr>
          <a:xfrm>
            <a:off x="12998543" y="2517727"/>
            <a:ext cx="4357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Types of Learning Tools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461DB1-1853-4360-82EC-29873B56C2F4}"/>
              </a:ext>
            </a:extLst>
          </p:cNvPr>
          <p:cNvSpPr txBox="1"/>
          <p:nvPr/>
        </p:nvSpPr>
        <p:spPr>
          <a:xfrm>
            <a:off x="12923073" y="2841884"/>
            <a:ext cx="50936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opportunity for developing new types 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of learning tools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such as smart school, smart classroom, AR/VR learning, and remote classroom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21F49A-5489-4017-A0DB-7669DF191585}"/>
              </a:ext>
            </a:extLst>
          </p:cNvPr>
          <p:cNvSpPr/>
          <p:nvPr/>
        </p:nvSpPr>
        <p:spPr>
          <a:xfrm>
            <a:off x="12998543" y="3960687"/>
            <a:ext cx="6800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Changing Patterns in Student Assessment and Evaluation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44CCB6-A95B-4D6B-BE66-97090C3859C4}"/>
              </a:ext>
            </a:extLst>
          </p:cNvPr>
          <p:cNvSpPr txBox="1"/>
          <p:nvPr/>
        </p:nvSpPr>
        <p:spPr>
          <a:xfrm>
            <a:off x="12915122" y="4353898"/>
            <a:ext cx="67453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Computer-based assessment has become more encouraged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in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parts of the world, which saves a lot of time and effort. The Student also appreciate new patterns of evaluation, as they guarantee them fool-proof results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2EE9C8-0134-48B2-AE88-6024FAE6284B}"/>
              </a:ext>
            </a:extLst>
          </p:cNvPr>
          <p:cNvSpPr/>
          <p:nvPr/>
        </p:nvSpPr>
        <p:spPr>
          <a:xfrm>
            <a:off x="12998543" y="5696635"/>
            <a:ext cx="47248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Quality Education for Sustainable Development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12B4DB-57A9-4A2D-97A7-DFDD4012FD50}"/>
              </a:ext>
            </a:extLst>
          </p:cNvPr>
          <p:cNvSpPr txBox="1"/>
          <p:nvPr/>
        </p:nvSpPr>
        <p:spPr>
          <a:xfrm>
            <a:off x="12898842" y="6065577"/>
            <a:ext cx="5093667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dirty="0">
                <a:latin typeface="Bahnschrift" panose="020B0502040204020203" pitchFamily="34" charset="0"/>
              </a:rPr>
              <a:t>E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ducation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is one of the most powerful and proven vehicles for sustainable development. The aims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achieving universal access to a quality higher education is on a rising trend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TH SarabunPSK" panose="020B0500040200020003" pitchFamily="34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7344DD-8140-C1D6-D173-0751D9835A78}"/>
              </a:ext>
            </a:extLst>
          </p:cNvPr>
          <p:cNvSpPr txBox="1"/>
          <p:nvPr/>
        </p:nvSpPr>
        <p:spPr>
          <a:xfrm>
            <a:off x="567228" y="76549"/>
            <a:ext cx="113428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New normal behavior and </a:t>
            </a:r>
            <a:r>
              <a:rPr lang="en-US" sz="2400" b="1" dirty="0">
                <a:solidFill>
                  <a:srgbClr val="0F34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 tools for changing the quality of education for making sustainable development during COVID-19 Pandemic</a:t>
            </a:r>
            <a:endParaRPr lang="en-US" sz="2400" dirty="0">
              <a:solidFill>
                <a:srgbClr val="0F34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AAFC8F-F922-7012-06B2-7889EB711449}"/>
              </a:ext>
            </a:extLst>
          </p:cNvPr>
          <p:cNvSpPr txBox="1"/>
          <p:nvPr/>
        </p:nvSpPr>
        <p:spPr>
          <a:xfrm>
            <a:off x="1016417" y="1192493"/>
            <a:ext cx="1970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>
              <a:defRPr kumimoji="0" b="1" i="0" u="none" strike="noStrike" cap="none" spc="0" normalizeH="0" baseline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dirty="0"/>
              <a:t>New Normal Behavior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EF4AE-02E5-9ACC-B6E0-90C232999252}"/>
              </a:ext>
            </a:extLst>
          </p:cNvPr>
          <p:cNvSpPr txBox="1"/>
          <p:nvPr/>
        </p:nvSpPr>
        <p:spPr>
          <a:xfrm>
            <a:off x="3895013" y="1192493"/>
            <a:ext cx="1970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>
              <a:defRPr kumimoji="0" sz="1800" b="1" i="0" u="none" strike="noStrike" cap="none" spc="0" normalizeH="0" baseline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New Types of Learning Tools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55ED1C-4D52-4A33-CF1A-011AFCCB03AE}"/>
              </a:ext>
            </a:extLst>
          </p:cNvPr>
          <p:cNvSpPr txBox="1"/>
          <p:nvPr/>
        </p:nvSpPr>
        <p:spPr>
          <a:xfrm>
            <a:off x="6684501" y="1192493"/>
            <a:ext cx="25782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>
              <a:defRPr kumimoji="0" sz="1800" b="1" i="0" u="none" strike="noStrike" cap="none" spc="0" normalizeH="0" baseline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Changing Patterns in Student Assessment and Evaluation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E1F79-5E70-1478-5D31-8872CC8F4218}"/>
              </a:ext>
            </a:extLst>
          </p:cNvPr>
          <p:cNvSpPr txBox="1"/>
          <p:nvPr/>
        </p:nvSpPr>
        <p:spPr>
          <a:xfrm>
            <a:off x="9732732" y="1192493"/>
            <a:ext cx="2177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h-TH"/>
            </a:defPPr>
            <a:lvl1pPr>
              <a:defRPr kumimoji="0" sz="1800" b="1" i="0" u="none" strike="noStrike" cap="none" spc="0" normalizeH="0" baseline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Quality Education for Sustainable Development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B55318-C8CE-6107-EE88-29F173769638}"/>
              </a:ext>
            </a:extLst>
          </p:cNvPr>
          <p:cNvGrpSpPr/>
          <p:nvPr/>
        </p:nvGrpSpPr>
        <p:grpSpPr>
          <a:xfrm>
            <a:off x="319620" y="3244797"/>
            <a:ext cx="11464112" cy="3061410"/>
            <a:chOff x="319620" y="2292468"/>
            <a:chExt cx="11464112" cy="306141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5DDEAB-2931-B496-E450-236F0EBECD43}"/>
                </a:ext>
              </a:extLst>
            </p:cNvPr>
            <p:cNvSpPr/>
            <p:nvPr/>
          </p:nvSpPr>
          <p:spPr>
            <a:xfrm>
              <a:off x="319620" y="2292468"/>
              <a:ext cx="11464112" cy="30614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72CBF9-5D55-CE7C-9198-D9FB5B93956D}"/>
                </a:ext>
              </a:extLst>
            </p:cNvPr>
            <p:cNvSpPr txBox="1"/>
            <p:nvPr/>
          </p:nvSpPr>
          <p:spPr>
            <a:xfrm>
              <a:off x="319620" y="2404854"/>
              <a:ext cx="2942005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Arial" panose="020B0604020202020204" pitchFamily="34" charset="0"/>
                </a:rPr>
                <a:t>The COVID-19 pandemic has made a substantial impact on Thailand’s education industry and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Arial" panose="020B0604020202020204" pitchFamily="34" charset="0"/>
                </a:rPr>
                <a:t>a new normal toward distant learning with a digital platform</a:t>
              </a:r>
              <a:r>
                <a:rPr kumimoji="0" lang="th-TH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Cordia New" panose="020B0304020202020204" pitchFamily="34" charset="-34"/>
                </a:rPr>
                <a:t>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Arial" panose="020B0604020202020204" pitchFamily="34" charset="0"/>
                </a:rPr>
                <a:t>is expected to occur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Arial" panose="020B0604020202020204" pitchFamily="34" charset="0"/>
                </a:rPr>
                <a:t>to promote a safe and touch-less society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7F0655E-746D-DF20-C864-D7E4C67A08B3}"/>
                </a:ext>
              </a:extLst>
            </p:cNvPr>
            <p:cNvSpPr txBox="1"/>
            <p:nvPr/>
          </p:nvSpPr>
          <p:spPr>
            <a:xfrm>
              <a:off x="3506987" y="2404854"/>
              <a:ext cx="2483447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Arial" panose="020B0604020202020204" pitchFamily="34" charset="0"/>
                </a:rPr>
                <a:t>An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Arial" panose="020B0604020202020204" pitchFamily="34" charset="0"/>
                </a:rPr>
                <a:t>opportunity for developing new types </a:t>
              </a:r>
              <a:b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Arial" panose="020B0604020202020204" pitchFamily="34" charset="0"/>
                </a:rPr>
              </a:b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Arial" panose="020B0604020202020204" pitchFamily="34" charset="0"/>
                </a:rPr>
                <a:t>of learning tools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Arial" panose="020B0604020202020204" pitchFamily="34" charset="0"/>
                </a:rPr>
                <a:t> such as smart school, smart classroom, AR/VR learning, and remote classroom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5054EBE-8842-6102-68DB-CC22170D7223}"/>
                </a:ext>
              </a:extLst>
            </p:cNvPr>
            <p:cNvSpPr txBox="1"/>
            <p:nvPr/>
          </p:nvSpPr>
          <p:spPr>
            <a:xfrm>
              <a:off x="6385994" y="2404854"/>
              <a:ext cx="2768073" cy="2554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Arial" panose="020B0604020202020204" pitchFamily="34" charset="0"/>
                </a:rPr>
                <a:t>Computer-based assessment has become more encouraged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Arial" panose="020B0604020202020204" pitchFamily="34" charset="0"/>
                </a:rPr>
                <a:t>in </a:t>
              </a:r>
              <a:r>
                <a:rPr lang="en-US" sz="1600" dirty="0">
                  <a:solidFill>
                    <a:schemeClr val="accent1"/>
                  </a:solidFill>
                  <a:cs typeface="Arial" panose="020B0604020202020204" pitchFamily="34" charset="0"/>
                </a:rPr>
                <a:t>p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Arial" panose="020B0604020202020204" pitchFamily="34" charset="0"/>
                </a:rPr>
                <a:t>ost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Arial" panose="020B0604020202020204" pitchFamily="34" charset="0"/>
                </a:rPr>
                <a:t> parts of the world, which saves a lot of time and effort. The Student also appreciate new patterns of evaluation, as they guarantee them fool-proof results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5C8FD8F-52A7-FF8C-E3E3-36BEDECD3F11}"/>
                </a:ext>
              </a:extLst>
            </p:cNvPr>
            <p:cNvSpPr txBox="1"/>
            <p:nvPr/>
          </p:nvSpPr>
          <p:spPr>
            <a:xfrm>
              <a:off x="9549628" y="2404854"/>
              <a:ext cx="2190471" cy="2554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US" sz="1600" dirty="0">
                  <a:solidFill>
                    <a:schemeClr val="accent1"/>
                  </a:solidFill>
                  <a:cs typeface="Arial" panose="020B0604020202020204" pitchFamily="34" charset="0"/>
                </a:rPr>
                <a:t>E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Arial" panose="020B0604020202020204" pitchFamily="34" charset="0"/>
                </a:rPr>
                <a:t>ducation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Arial" panose="020B0604020202020204" pitchFamily="34" charset="0"/>
                </a:rPr>
                <a:t> is one of the most powerful and proven vehicles for sustainable development. The aims of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Arial" panose="020B0604020202020204" pitchFamily="34" charset="0"/>
                </a:rPr>
                <a:t>achieving universal access to a quality higher education is on a rising trend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7E7096-1422-0B45-3224-E53E08033C00}"/>
                </a:ext>
              </a:extLst>
            </p:cNvPr>
            <p:cNvCxnSpPr>
              <a:cxnSpLocks/>
            </p:cNvCxnSpPr>
            <p:nvPr/>
          </p:nvCxnSpPr>
          <p:spPr>
            <a:xfrm>
              <a:off x="3270589" y="2517727"/>
              <a:ext cx="0" cy="271766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89D13D4-DA60-BBAF-D59F-9E4E6E2A9F66}"/>
                </a:ext>
              </a:extLst>
            </p:cNvPr>
            <p:cNvCxnSpPr>
              <a:cxnSpLocks/>
            </p:cNvCxnSpPr>
            <p:nvPr/>
          </p:nvCxnSpPr>
          <p:spPr>
            <a:xfrm>
              <a:off x="6354448" y="2517727"/>
              <a:ext cx="0" cy="271766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3DA5870-7BF4-E807-B782-3125573614D2}"/>
                </a:ext>
              </a:extLst>
            </p:cNvPr>
            <p:cNvCxnSpPr>
              <a:cxnSpLocks/>
            </p:cNvCxnSpPr>
            <p:nvPr/>
          </p:nvCxnSpPr>
          <p:spPr>
            <a:xfrm>
              <a:off x="9438307" y="2517727"/>
              <a:ext cx="0" cy="271766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43F75AB-3590-F222-71D6-BCC0DC4A01B6}"/>
              </a:ext>
            </a:extLst>
          </p:cNvPr>
          <p:cNvGrpSpPr/>
          <p:nvPr/>
        </p:nvGrpSpPr>
        <p:grpSpPr>
          <a:xfrm>
            <a:off x="1209859" y="2130945"/>
            <a:ext cx="1005840" cy="1005840"/>
            <a:chOff x="1209859" y="2011473"/>
            <a:chExt cx="1049208" cy="1049208"/>
          </a:xfrm>
        </p:grpSpPr>
        <p:sp>
          <p:nvSpPr>
            <p:cNvPr id="67" name="Google Shape;882;p24">
              <a:extLst>
                <a:ext uri="{FF2B5EF4-FFF2-40B4-BE49-F238E27FC236}">
                  <a16:creationId xmlns:a16="http://schemas.microsoft.com/office/drawing/2014/main" id="{62904D5C-3905-82BD-4303-C50A672BFC4E}"/>
                </a:ext>
              </a:extLst>
            </p:cNvPr>
            <p:cNvSpPr/>
            <p:nvPr/>
          </p:nvSpPr>
          <p:spPr>
            <a:xfrm>
              <a:off x="1209859" y="2011473"/>
              <a:ext cx="1049208" cy="1049208"/>
            </a:xfrm>
            <a:prstGeom prst="ellipse">
              <a:avLst/>
            </a:prstGeom>
            <a:solidFill>
              <a:srgbClr val="CAD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  <p:pic>
          <p:nvPicPr>
            <p:cNvPr id="68" name="Picture 67" descr="Icon&#10;&#10;Description automatically generated">
              <a:extLst>
                <a:ext uri="{FF2B5EF4-FFF2-40B4-BE49-F238E27FC236}">
                  <a16:creationId xmlns:a16="http://schemas.microsoft.com/office/drawing/2014/main" id="{AEC01D1D-3C6A-D8E8-0280-57654DAE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1192" y="2125858"/>
              <a:ext cx="640080" cy="64008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F52C349-3BCA-5363-E467-9EF568957A5F}"/>
              </a:ext>
            </a:extLst>
          </p:cNvPr>
          <p:cNvGrpSpPr/>
          <p:nvPr/>
        </p:nvGrpSpPr>
        <p:grpSpPr>
          <a:xfrm>
            <a:off x="4238567" y="2130945"/>
            <a:ext cx="1005840" cy="1005840"/>
            <a:chOff x="4202067" y="2051828"/>
            <a:chExt cx="1049208" cy="1049208"/>
          </a:xfrm>
        </p:grpSpPr>
        <p:sp>
          <p:nvSpPr>
            <p:cNvPr id="69" name="Google Shape;882;p24">
              <a:extLst>
                <a:ext uri="{FF2B5EF4-FFF2-40B4-BE49-F238E27FC236}">
                  <a16:creationId xmlns:a16="http://schemas.microsoft.com/office/drawing/2014/main" id="{3D43A3BA-C8C7-2ADB-CD57-16652453802D}"/>
                </a:ext>
              </a:extLst>
            </p:cNvPr>
            <p:cNvSpPr/>
            <p:nvPr/>
          </p:nvSpPr>
          <p:spPr>
            <a:xfrm>
              <a:off x="4202067" y="2051828"/>
              <a:ext cx="1049208" cy="1049208"/>
            </a:xfrm>
            <a:prstGeom prst="ellipse">
              <a:avLst/>
            </a:prstGeom>
            <a:solidFill>
              <a:srgbClr val="CAD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  <p:pic>
          <p:nvPicPr>
            <p:cNvPr id="72" name="Picture 71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9CFCC0F8-C9F7-2D3F-723C-3B49C7F77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631" y="2245766"/>
              <a:ext cx="640080" cy="64008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10F9DCF-7C24-1FF2-6915-D4B91E5E09F0}"/>
              </a:ext>
            </a:extLst>
          </p:cNvPr>
          <p:cNvGrpSpPr/>
          <p:nvPr/>
        </p:nvGrpSpPr>
        <p:grpSpPr>
          <a:xfrm>
            <a:off x="7301966" y="2130945"/>
            <a:ext cx="1005840" cy="1005840"/>
            <a:chOff x="7194275" y="2112099"/>
            <a:chExt cx="1049208" cy="1049208"/>
          </a:xfrm>
        </p:grpSpPr>
        <p:sp>
          <p:nvSpPr>
            <p:cNvPr id="70" name="Google Shape;882;p24">
              <a:extLst>
                <a:ext uri="{FF2B5EF4-FFF2-40B4-BE49-F238E27FC236}">
                  <a16:creationId xmlns:a16="http://schemas.microsoft.com/office/drawing/2014/main" id="{EA2B6448-C8E0-79E2-7DC4-647CFFD29552}"/>
                </a:ext>
              </a:extLst>
            </p:cNvPr>
            <p:cNvSpPr/>
            <p:nvPr/>
          </p:nvSpPr>
          <p:spPr>
            <a:xfrm>
              <a:off x="7194275" y="2112099"/>
              <a:ext cx="1049208" cy="1049208"/>
            </a:xfrm>
            <a:prstGeom prst="ellipse">
              <a:avLst/>
            </a:prstGeom>
            <a:solidFill>
              <a:srgbClr val="CAD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  <p:pic>
          <p:nvPicPr>
            <p:cNvPr id="75" name="Picture 74" descr="Icon&#10;&#10;Description automatically generated">
              <a:extLst>
                <a:ext uri="{FF2B5EF4-FFF2-40B4-BE49-F238E27FC236}">
                  <a16:creationId xmlns:a16="http://schemas.microsoft.com/office/drawing/2014/main" id="{FFACF504-44CF-DDC8-72D8-47252F9D7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8839" y="2270159"/>
              <a:ext cx="640080" cy="64008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AC2E477-7E2B-B156-6103-62F9614B109A}"/>
              </a:ext>
            </a:extLst>
          </p:cNvPr>
          <p:cNvGrpSpPr/>
          <p:nvPr/>
        </p:nvGrpSpPr>
        <p:grpSpPr>
          <a:xfrm>
            <a:off x="10182809" y="2152138"/>
            <a:ext cx="1005840" cy="1005840"/>
            <a:chOff x="10133341" y="2153844"/>
            <a:chExt cx="1049208" cy="1049208"/>
          </a:xfrm>
        </p:grpSpPr>
        <p:sp>
          <p:nvSpPr>
            <p:cNvPr id="71" name="Google Shape;882;p24">
              <a:extLst>
                <a:ext uri="{FF2B5EF4-FFF2-40B4-BE49-F238E27FC236}">
                  <a16:creationId xmlns:a16="http://schemas.microsoft.com/office/drawing/2014/main" id="{62B46593-64B4-5565-95FF-B176B431C9A0}"/>
                </a:ext>
              </a:extLst>
            </p:cNvPr>
            <p:cNvSpPr/>
            <p:nvPr/>
          </p:nvSpPr>
          <p:spPr>
            <a:xfrm>
              <a:off x="10133341" y="2153844"/>
              <a:ext cx="1049208" cy="1049208"/>
            </a:xfrm>
            <a:prstGeom prst="ellipse">
              <a:avLst/>
            </a:prstGeom>
            <a:solidFill>
              <a:srgbClr val="CAD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rial"/>
                <a:buNone/>
              </a:pPr>
              <a:endParaRPr sz="2700" b="0" i="0" u="none" strike="noStrike" cap="none">
                <a:solidFill>
                  <a:srgbClr val="FFFFFF"/>
                </a:solidFill>
                <a:latin typeface="Sarabun"/>
                <a:ea typeface="Sarabun"/>
                <a:cs typeface="Sarabun"/>
                <a:sym typeface="Sarabun"/>
              </a:endParaRPr>
            </a:p>
          </p:txBody>
        </p:sp>
        <p:pic>
          <p:nvPicPr>
            <p:cNvPr id="77" name="Picture 76" descr="Icon&#10;&#10;Description automatically generated">
              <a:extLst>
                <a:ext uri="{FF2B5EF4-FFF2-40B4-BE49-F238E27FC236}">
                  <a16:creationId xmlns:a16="http://schemas.microsoft.com/office/drawing/2014/main" id="{F063E62F-9400-E8D7-BDCC-EB9E1BB06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7905" y="2330773"/>
              <a:ext cx="640080" cy="64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7434649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1482</TotalTime>
  <Words>603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SimHei</vt:lpstr>
      <vt:lpstr>Arial</vt:lpstr>
      <vt:lpstr>Bahnschrift</vt:lpstr>
      <vt:lpstr>Calibri</vt:lpstr>
      <vt:lpstr>Sarabun</vt:lpstr>
      <vt:lpstr>TH SarabunPSK</vt:lpstr>
      <vt:lpstr>Wingdings</vt:lpstr>
      <vt:lpstr>TIME Consult Theme Color V2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Atichat Chugamnerd</cp:lastModifiedBy>
  <cp:revision>74</cp:revision>
  <dcterms:created xsi:type="dcterms:W3CDTF">2020-05-19T10:17:02Z</dcterms:created>
  <dcterms:modified xsi:type="dcterms:W3CDTF">2022-07-05T18:16:03Z</dcterms:modified>
</cp:coreProperties>
</file>