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4678" r:id="rId2"/>
    <p:sldId id="4679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0F8"/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44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04"/>
    </p:cViewPr>
  </p:sorterViewPr>
  <p:notesViewPr>
    <p:cSldViewPr snapToGrid="0">
      <p:cViewPr varScale="1">
        <p:scale>
          <a:sx n="52" d="100"/>
          <a:sy n="52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7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234731" y="4506994"/>
            <a:ext cx="35205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2022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57F7CB-A3C2-4672-A22F-9FF53CFE3928}"/>
              </a:ext>
            </a:extLst>
          </p:cNvPr>
          <p:cNvSpPr/>
          <p:nvPr/>
        </p:nvSpPr>
        <p:spPr>
          <a:xfrm>
            <a:off x="12299723" y="177004"/>
            <a:ext cx="571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SimHei" panose="02010609060101010101" pitchFamily="49" charset="-122"/>
                <a:ea typeface="SimHei" panose="02010609060101010101" pitchFamily="49" charset="-122"/>
                <a:cs typeface="TH SarabunPSK" panose="020B0500040200020003" pitchFamily="34" charset="-34"/>
              </a:rPr>
              <a:t>Topic: </a:t>
            </a:r>
            <a:r>
              <a:rPr lang="th-TH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</a:p>
          <a:p>
            <a:endParaRPr lang="en-US" sz="1800" b="1" u="sng" dirty="0">
              <a:latin typeface="SimHei" panose="02010609060101010101" pitchFamily="49" charset="-122"/>
              <a:ea typeface="SimHei" panose="02010609060101010101" pitchFamily="49" charset="-122"/>
              <a:cs typeface="TH SarabunPSK" panose="020B0500040200020003" pitchFamily="34" charset="-34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B39F15-7929-4C54-AC57-480025EF9210}"/>
              </a:ext>
            </a:extLst>
          </p:cNvPr>
          <p:cNvSpPr/>
          <p:nvPr/>
        </p:nvSpPr>
        <p:spPr>
          <a:xfrm>
            <a:off x="12873866" y="220960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DE62C6A-6704-4999-96AA-9A1F9FB6E054}"/>
              </a:ext>
            </a:extLst>
          </p:cNvPr>
          <p:cNvSpPr/>
          <p:nvPr/>
        </p:nvSpPr>
        <p:spPr>
          <a:xfrm>
            <a:off x="12854815" y="371158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74415-9110-49F7-AE0B-7424C3940884}"/>
              </a:ext>
            </a:extLst>
          </p:cNvPr>
          <p:cNvSpPr txBox="1"/>
          <p:nvPr/>
        </p:nvSpPr>
        <p:spPr>
          <a:xfrm rot="10800000" flipV="1">
            <a:off x="12090124" y="1376955"/>
            <a:ext cx="42547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5BC012-BC42-42FE-8349-97BFE517D5BE}"/>
              </a:ext>
            </a:extLst>
          </p:cNvPr>
          <p:cNvSpPr txBox="1"/>
          <p:nvPr/>
        </p:nvSpPr>
        <p:spPr>
          <a:xfrm>
            <a:off x="12192000" y="2641288"/>
            <a:ext cx="44522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8D66FF-043F-4BEC-B027-F3FB08F46914}"/>
              </a:ext>
            </a:extLst>
          </p:cNvPr>
          <p:cNvSpPr txBox="1"/>
          <p:nvPr/>
        </p:nvSpPr>
        <p:spPr>
          <a:xfrm>
            <a:off x="12299723" y="4175283"/>
            <a:ext cx="47280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32C855-EE01-47B4-A842-A62534609F2F}"/>
              </a:ext>
            </a:extLst>
          </p:cNvPr>
          <p:cNvSpPr/>
          <p:nvPr/>
        </p:nvSpPr>
        <p:spPr>
          <a:xfrm>
            <a:off x="12854814" y="551640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C927CE-570F-4C8B-A45C-CE6B235D3F6D}"/>
              </a:ext>
            </a:extLst>
          </p:cNvPr>
          <p:cNvSpPr txBox="1"/>
          <p:nvPr/>
        </p:nvSpPr>
        <p:spPr>
          <a:xfrm>
            <a:off x="12274845" y="5979057"/>
            <a:ext cx="42269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</a:t>
            </a:r>
          </a:p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“ไวรัส โคโรน่า”สายพันธุ์ใหม่ 2019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95FE7-350B-8675-4AF4-E35CC4B35E75}"/>
              </a:ext>
            </a:extLst>
          </p:cNvPr>
          <p:cNvSpPr txBox="1"/>
          <p:nvPr/>
        </p:nvSpPr>
        <p:spPr>
          <a:xfrm>
            <a:off x="281797" y="70560"/>
            <a:ext cx="114243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ตัวอย่างมาตรการสนับสนุนการใช้บริการด้านโทรคมนาคมของภาครัฐที่มีแก่ประชาชน ผู้ประกอบการ และหน่วยงานทางการแพทย์ เพื่อลดผลกระทบของการแพร่ระบาดของโรคติดเชื้อไวรัสโคโรนา 2019</a:t>
            </a:r>
          </a:p>
          <a:p>
            <a:endParaRPr lang="th-TH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7E3FD0-DC39-2659-DD4C-9D97389645D4}"/>
              </a:ext>
            </a:extLst>
          </p:cNvPr>
          <p:cNvSpPr txBox="1"/>
          <p:nvPr/>
        </p:nvSpPr>
        <p:spPr>
          <a:xfrm rot="10800000" flipV="1">
            <a:off x="318908" y="3656951"/>
            <a:ext cx="28748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จัดให้มีอินเทอร์เน็ตบรอดแบนด์เคลื่อนที่ฟรี 10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endParaRPr lang="th-TH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เพิ่มความเร็วอินเทอร์เน็ตบรอดแบนด์ประจำที่เป็น 100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grpSp>
        <p:nvGrpSpPr>
          <p:cNvPr id="20" name="Google Shape;904;p25">
            <a:extLst>
              <a:ext uri="{FF2B5EF4-FFF2-40B4-BE49-F238E27FC236}">
                <a16:creationId xmlns:a16="http://schemas.microsoft.com/office/drawing/2014/main" id="{8EB97AD8-7EB8-50AF-619A-84B5ECECEFA3}"/>
              </a:ext>
            </a:extLst>
          </p:cNvPr>
          <p:cNvGrpSpPr/>
          <p:nvPr/>
        </p:nvGrpSpPr>
        <p:grpSpPr>
          <a:xfrm>
            <a:off x="428970" y="2447909"/>
            <a:ext cx="11334060" cy="1061829"/>
            <a:chOff x="212256" y="2898085"/>
            <a:chExt cx="11227684" cy="1061829"/>
          </a:xfrm>
        </p:grpSpPr>
        <p:sp>
          <p:nvSpPr>
            <p:cNvPr id="21" name="Google Shape;905;p25">
              <a:extLst>
                <a:ext uri="{FF2B5EF4-FFF2-40B4-BE49-F238E27FC236}">
                  <a16:creationId xmlns:a16="http://schemas.microsoft.com/office/drawing/2014/main" id="{2DADB204-7FBE-875C-2BFB-C80AEE7F9D8A}"/>
                </a:ext>
              </a:extLst>
            </p:cNvPr>
            <p:cNvSpPr/>
            <p:nvPr/>
          </p:nvSpPr>
          <p:spPr>
            <a:xfrm>
              <a:off x="8444763" y="2898085"/>
              <a:ext cx="2995177" cy="1061829"/>
            </a:xfrm>
            <a:prstGeom prst="homePlate">
              <a:avLst>
                <a:gd name="adj" fmla="val 22576"/>
              </a:avLst>
            </a:prstGeom>
            <a:solidFill>
              <a:srgbClr val="1355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  <a:buFont typeface="Arial"/>
                <a:buNone/>
              </a:pPr>
              <a:endParaRPr sz="1800" kern="0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endParaRPr>
            </a:p>
          </p:txBody>
        </p:sp>
        <p:sp>
          <p:nvSpPr>
            <p:cNvPr id="22" name="Google Shape;906;p25">
              <a:extLst>
                <a:ext uri="{FF2B5EF4-FFF2-40B4-BE49-F238E27FC236}">
                  <a16:creationId xmlns:a16="http://schemas.microsoft.com/office/drawing/2014/main" id="{89DD12EE-11AD-34DB-DFAD-4327EAC8D39A}"/>
                </a:ext>
              </a:extLst>
            </p:cNvPr>
            <p:cNvSpPr/>
            <p:nvPr/>
          </p:nvSpPr>
          <p:spPr>
            <a:xfrm>
              <a:off x="5717412" y="2898085"/>
              <a:ext cx="2995177" cy="1061829"/>
            </a:xfrm>
            <a:prstGeom prst="homePlate">
              <a:avLst>
                <a:gd name="adj" fmla="val 22576"/>
              </a:avLst>
            </a:prstGeom>
            <a:solidFill>
              <a:srgbClr val="79BA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  <a:buFont typeface="Arial"/>
                <a:buNone/>
              </a:pPr>
              <a:endParaRPr sz="1800" kern="0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endParaRPr>
            </a:p>
          </p:txBody>
        </p:sp>
        <p:sp>
          <p:nvSpPr>
            <p:cNvPr id="25" name="Google Shape;907;p25">
              <a:extLst>
                <a:ext uri="{FF2B5EF4-FFF2-40B4-BE49-F238E27FC236}">
                  <a16:creationId xmlns:a16="http://schemas.microsoft.com/office/drawing/2014/main" id="{9CA9114C-B116-D31C-429E-CD45DE1DB68C}"/>
                </a:ext>
              </a:extLst>
            </p:cNvPr>
            <p:cNvSpPr/>
            <p:nvPr/>
          </p:nvSpPr>
          <p:spPr>
            <a:xfrm>
              <a:off x="2964834" y="2898085"/>
              <a:ext cx="2995177" cy="1061829"/>
            </a:xfrm>
            <a:prstGeom prst="homePlate">
              <a:avLst>
                <a:gd name="adj" fmla="val 22576"/>
              </a:avLst>
            </a:prstGeom>
            <a:solidFill>
              <a:srgbClr val="C4D2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  <a:buFont typeface="Arial"/>
                <a:buNone/>
              </a:pPr>
              <a:endParaRPr sz="1800" kern="0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endParaRPr>
            </a:p>
          </p:txBody>
        </p:sp>
        <p:sp>
          <p:nvSpPr>
            <p:cNvPr id="27" name="Google Shape;908;p25">
              <a:extLst>
                <a:ext uri="{FF2B5EF4-FFF2-40B4-BE49-F238E27FC236}">
                  <a16:creationId xmlns:a16="http://schemas.microsoft.com/office/drawing/2014/main" id="{804F6AE9-0892-3B94-A3F1-9A054C37C46C}"/>
                </a:ext>
              </a:extLst>
            </p:cNvPr>
            <p:cNvSpPr/>
            <p:nvPr/>
          </p:nvSpPr>
          <p:spPr>
            <a:xfrm>
              <a:off x="212256" y="2898085"/>
              <a:ext cx="2995177" cy="1061829"/>
            </a:xfrm>
            <a:prstGeom prst="homePlate">
              <a:avLst>
                <a:gd name="adj" fmla="val 22576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  <a:buFont typeface="Arial"/>
                <a:buNone/>
              </a:pPr>
              <a:endParaRPr sz="1800" kern="0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endParaRPr>
            </a:p>
          </p:txBody>
        </p:sp>
        <p:sp>
          <p:nvSpPr>
            <p:cNvPr id="28" name="Google Shape;909;p25">
              <a:extLst>
                <a:ext uri="{FF2B5EF4-FFF2-40B4-BE49-F238E27FC236}">
                  <a16:creationId xmlns:a16="http://schemas.microsoft.com/office/drawing/2014/main" id="{19E30F27-BACA-0383-D268-88DAD874B84B}"/>
                </a:ext>
              </a:extLst>
            </p:cNvPr>
            <p:cNvSpPr txBox="1"/>
            <p:nvPr/>
          </p:nvSpPr>
          <p:spPr>
            <a:xfrm>
              <a:off x="307576" y="3173728"/>
              <a:ext cx="2804537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Clr>
                  <a:srgbClr val="002060"/>
                </a:buClr>
                <a:buSzPts val="1800"/>
                <a:buFont typeface="Sarabun"/>
                <a:buNone/>
              </a:pPr>
              <a:r>
                <a:rPr lang="th-TH" sz="2000" b="1" kern="0" dirty="0">
                  <a:solidFill>
                    <a:srgbClr val="002060"/>
                  </a:solidFill>
                  <a:latin typeface="TH SarabunPSK" panose="020B0500040200020003" pitchFamily="34" charset="-34"/>
                  <a:ea typeface="Sarabun"/>
                  <a:cs typeface="TH SarabunPSK" panose="020B0500040200020003" pitchFamily="34" charset="-34"/>
                  <a:sym typeface="Sarabun"/>
                </a:rPr>
                <a:t>มาตรการสนับสนุนด้านอินเตอร์เน็ต</a:t>
              </a:r>
              <a:endParaRPr sz="2000" b="1" kern="0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endParaRPr>
            </a:p>
          </p:txBody>
        </p:sp>
      </p:grpSp>
      <p:sp>
        <p:nvSpPr>
          <p:cNvPr id="41" name="Google Shape;986;p26">
            <a:extLst>
              <a:ext uri="{FF2B5EF4-FFF2-40B4-BE49-F238E27FC236}">
                <a16:creationId xmlns:a16="http://schemas.microsoft.com/office/drawing/2014/main" id="{4D30F930-EC78-8594-8674-81C6F3398753}"/>
              </a:ext>
            </a:extLst>
          </p:cNvPr>
          <p:cNvSpPr/>
          <p:nvPr/>
        </p:nvSpPr>
        <p:spPr>
          <a:xfrm>
            <a:off x="264607" y="1913183"/>
            <a:ext cx="887560" cy="85603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sz="1800" kern="0" dirty="0">
              <a:solidFill>
                <a:srgbClr val="FFFFFF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43" name="Google Shape;909;p25">
            <a:extLst>
              <a:ext uri="{FF2B5EF4-FFF2-40B4-BE49-F238E27FC236}">
                <a16:creationId xmlns:a16="http://schemas.microsoft.com/office/drawing/2014/main" id="{DE3D6516-CDAD-883A-F1B0-9D90A0BE7789}"/>
              </a:ext>
            </a:extLst>
          </p:cNvPr>
          <p:cNvSpPr txBox="1"/>
          <p:nvPr/>
        </p:nvSpPr>
        <p:spPr>
          <a:xfrm>
            <a:off x="3349064" y="2613019"/>
            <a:ext cx="283110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2060"/>
              </a:buClr>
              <a:buSzPts val="1800"/>
              <a:buFont typeface="Sarabun"/>
              <a:buNone/>
            </a:pPr>
            <a:r>
              <a:rPr lang="th-TH" sz="2000" b="1" kern="0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มาตรการสนับสนุนการใช้โทรศัพท์เคลื่อนที่</a:t>
            </a:r>
            <a:endParaRPr sz="2000" b="1" kern="0" dirty="0">
              <a:solidFill>
                <a:srgbClr val="002060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02BB21-E285-F2BC-5687-36A32557AACC}"/>
              </a:ext>
            </a:extLst>
          </p:cNvPr>
          <p:cNvSpPr txBox="1"/>
          <p:nvPr/>
        </p:nvSpPr>
        <p:spPr>
          <a:xfrm>
            <a:off x="3219794" y="3656951"/>
            <a:ext cx="27526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ช่วยเหลือประชาชนบุคคลธรรมดาสัญชาติไทย ให้ใช้บริการโทรศัพท์เคลื่อนที่ (โทรฟรี) จำนวน 100 นาทีทุกเครือข่าย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5" name="Google Shape;986;p26">
            <a:extLst>
              <a:ext uri="{FF2B5EF4-FFF2-40B4-BE49-F238E27FC236}">
                <a16:creationId xmlns:a16="http://schemas.microsoft.com/office/drawing/2014/main" id="{45DCC1A5-EC64-BD77-A86A-F3CED3432827}"/>
              </a:ext>
            </a:extLst>
          </p:cNvPr>
          <p:cNvSpPr/>
          <p:nvPr/>
        </p:nvSpPr>
        <p:spPr>
          <a:xfrm>
            <a:off x="3196644" y="1817278"/>
            <a:ext cx="887560" cy="85603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sz="1800" kern="0" dirty="0">
              <a:solidFill>
                <a:srgbClr val="FFFFFF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47" name="Google Shape;909;p25">
            <a:extLst>
              <a:ext uri="{FF2B5EF4-FFF2-40B4-BE49-F238E27FC236}">
                <a16:creationId xmlns:a16="http://schemas.microsoft.com/office/drawing/2014/main" id="{119459FC-3A96-1418-53A4-87C0AD0913B1}"/>
              </a:ext>
            </a:extLst>
          </p:cNvPr>
          <p:cNvSpPr txBox="1"/>
          <p:nvPr/>
        </p:nvSpPr>
        <p:spPr>
          <a:xfrm>
            <a:off x="6486011" y="2741539"/>
            <a:ext cx="283110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2060"/>
              </a:buClr>
              <a:buSzPts val="1800"/>
              <a:buFont typeface="Sarabun"/>
              <a:buNone/>
            </a:pPr>
            <a:r>
              <a:rPr lang="th-TH" sz="2000" b="1" kern="0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มาตรการออกประกาศ กสทช</a:t>
            </a:r>
            <a:r>
              <a:rPr lang="en-US" sz="2000" b="1" kern="0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.</a:t>
            </a:r>
            <a:endParaRPr sz="2000" b="1" kern="0" dirty="0">
              <a:solidFill>
                <a:srgbClr val="002060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B743C5-210D-8F08-4547-A1EA95D2047B}"/>
              </a:ext>
            </a:extLst>
          </p:cNvPr>
          <p:cNvSpPr txBox="1"/>
          <p:nvPr/>
        </p:nvSpPr>
        <p:spPr>
          <a:xfrm>
            <a:off x="6133419" y="3602317"/>
            <a:ext cx="259221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ช่วยเหลือผู้ประกอบการเรื่อง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0" name="Google Shape;986;p26">
            <a:extLst>
              <a:ext uri="{FF2B5EF4-FFF2-40B4-BE49-F238E27FC236}">
                <a16:creationId xmlns:a16="http://schemas.microsoft.com/office/drawing/2014/main" id="{BCAFF48A-C37D-B8D8-A37B-7FF51B74AF4A}"/>
              </a:ext>
            </a:extLst>
          </p:cNvPr>
          <p:cNvSpPr/>
          <p:nvPr/>
        </p:nvSpPr>
        <p:spPr>
          <a:xfrm>
            <a:off x="6018846" y="1862563"/>
            <a:ext cx="887560" cy="85603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sz="1800" kern="0">
              <a:solidFill>
                <a:srgbClr val="FFFFFF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54" name="Google Shape;909;p25">
            <a:extLst>
              <a:ext uri="{FF2B5EF4-FFF2-40B4-BE49-F238E27FC236}">
                <a16:creationId xmlns:a16="http://schemas.microsoft.com/office/drawing/2014/main" id="{28EBF1FF-3FAD-E82B-E393-5CD63FD93B99}"/>
              </a:ext>
            </a:extLst>
          </p:cNvPr>
          <p:cNvSpPr txBox="1"/>
          <p:nvPr/>
        </p:nvSpPr>
        <p:spPr>
          <a:xfrm>
            <a:off x="8835231" y="2624900"/>
            <a:ext cx="283110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2060"/>
              </a:buClr>
              <a:buSzPts val="1800"/>
              <a:buFont typeface="Sarabun"/>
              <a:buNone/>
            </a:pPr>
            <a:r>
              <a:rPr lang="th-TH" sz="2000" b="1" kern="0" dirty="0">
                <a:solidFill>
                  <a:schemeClr val="bg1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มาตรการสนับสนุนหน่วยงาน</a:t>
            </a:r>
          </a:p>
          <a:p>
            <a:pPr algn="ctr">
              <a:buClr>
                <a:srgbClr val="002060"/>
              </a:buClr>
              <a:buSzPts val="1800"/>
              <a:buFont typeface="Sarabun"/>
              <a:buNone/>
            </a:pPr>
            <a:r>
              <a:rPr lang="th-TH" sz="2000" b="1" kern="0" dirty="0">
                <a:solidFill>
                  <a:schemeClr val="bg1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ทางการแพทย์</a:t>
            </a:r>
            <a:endParaRPr sz="2000" b="1" kern="0" dirty="0">
              <a:solidFill>
                <a:schemeClr val="bg1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55" name="Google Shape;986;p26">
            <a:extLst>
              <a:ext uri="{FF2B5EF4-FFF2-40B4-BE49-F238E27FC236}">
                <a16:creationId xmlns:a16="http://schemas.microsoft.com/office/drawing/2014/main" id="{28899F5F-5E7E-F08C-8026-8B4919F6FDD1}"/>
              </a:ext>
            </a:extLst>
          </p:cNvPr>
          <p:cNvSpPr/>
          <p:nvPr/>
        </p:nvSpPr>
        <p:spPr>
          <a:xfrm>
            <a:off x="8769348" y="1839361"/>
            <a:ext cx="887560" cy="85603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sz="1800" kern="0">
              <a:solidFill>
                <a:srgbClr val="FFFFFF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52C12F1-8DF1-0E03-8C76-F5CEC009120B}"/>
              </a:ext>
            </a:extLst>
          </p:cNvPr>
          <p:cNvSpPr txBox="1"/>
          <p:nvPr/>
        </p:nvSpPr>
        <p:spPr>
          <a:xfrm>
            <a:off x="8834114" y="3656951"/>
            <a:ext cx="27324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สนับสนุนโรงพยาบาล สถาบันทางการแพทย์ของรัฐในการต่อสู้สถานการณ์ “ไวรัส โคโรน่า”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0"/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</a:t>
            </a:r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สายพันธุ์ใหม่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2019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015D64E-72EB-AEE5-90C9-6C33940C0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54" y="2061463"/>
            <a:ext cx="556797" cy="55679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363A6C95-1196-2FAA-1B2A-DDC3E27BA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333569" y="1931887"/>
            <a:ext cx="578505" cy="578505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F63717B1-5655-E6F1-997A-2621821E5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102" y="1944610"/>
            <a:ext cx="642381" cy="642381"/>
          </a:xfrm>
          <a:prstGeom prst="rect">
            <a:avLst/>
          </a:prstGeom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276BBB38-3CFA-4121-CE44-E942D5463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0476" y="1853426"/>
            <a:ext cx="711121" cy="7111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B9E328-4277-940F-A6F3-113008460EF0}"/>
              </a:ext>
            </a:extLst>
          </p:cNvPr>
          <p:cNvSpPr txBox="1"/>
          <p:nvPr/>
        </p:nvSpPr>
        <p:spPr>
          <a:xfrm>
            <a:off x="264607" y="1179923"/>
            <a:ext cx="11297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</a:p>
        </p:txBody>
      </p:sp>
    </p:spTree>
    <p:extLst>
      <p:ext uri="{BB962C8B-B14F-4D97-AF65-F5344CB8AC3E}">
        <p14:creationId xmlns:p14="http://schemas.microsoft.com/office/powerpoint/2010/main" val="53135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D298D5E-88D3-E90D-C113-DC4CD7DE85CC}"/>
              </a:ext>
            </a:extLst>
          </p:cNvPr>
          <p:cNvGrpSpPr/>
          <p:nvPr/>
        </p:nvGrpSpPr>
        <p:grpSpPr>
          <a:xfrm flipH="1">
            <a:off x="3294094" y="160920"/>
            <a:ext cx="5024770" cy="4430455"/>
            <a:chOff x="2027268" y="1259074"/>
            <a:chExt cx="5024770" cy="4430455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231E8671-D454-2BAE-D7D1-CEFBC8F66EF4}"/>
                </a:ext>
              </a:extLst>
            </p:cNvPr>
            <p:cNvSpPr/>
            <p:nvPr/>
          </p:nvSpPr>
          <p:spPr>
            <a:xfrm rot="10800000">
              <a:off x="2339753" y="1259074"/>
              <a:ext cx="4427886" cy="4427886"/>
            </a:xfrm>
            <a:prstGeom prst="blockArc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CEC8B964-AD8F-C376-DB34-EF8545574A1F}"/>
                </a:ext>
              </a:extLst>
            </p:cNvPr>
            <p:cNvSpPr/>
            <p:nvPr/>
          </p:nvSpPr>
          <p:spPr>
            <a:xfrm rot="10800000">
              <a:off x="2339753" y="1259074"/>
              <a:ext cx="4427886" cy="4427886"/>
            </a:xfrm>
            <a:prstGeom prst="blockArc">
              <a:avLst>
                <a:gd name="adj1" fmla="val 13310865"/>
                <a:gd name="adj2" fmla="val 0"/>
                <a:gd name="adj3" fmla="val 25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0F86BFE4-E361-5D34-DBA9-DB9BBECFCBFA}"/>
                </a:ext>
              </a:extLst>
            </p:cNvPr>
            <p:cNvSpPr/>
            <p:nvPr/>
          </p:nvSpPr>
          <p:spPr>
            <a:xfrm rot="10800000">
              <a:off x="2339753" y="1259074"/>
              <a:ext cx="4427886" cy="4427886"/>
            </a:xfrm>
            <a:prstGeom prst="blockArc">
              <a:avLst>
                <a:gd name="adj1" fmla="val 16261930"/>
                <a:gd name="adj2" fmla="val 0"/>
                <a:gd name="adj3" fmla="val 2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727FD355-9B9D-B595-847B-38355D93AE3C}"/>
                </a:ext>
              </a:extLst>
            </p:cNvPr>
            <p:cNvSpPr/>
            <p:nvPr/>
          </p:nvSpPr>
          <p:spPr>
            <a:xfrm rot="10800000">
              <a:off x="2339753" y="1261643"/>
              <a:ext cx="4427886" cy="4427886"/>
            </a:xfrm>
            <a:prstGeom prst="blockArc">
              <a:avLst>
                <a:gd name="adj1" fmla="val 19038967"/>
                <a:gd name="adj2" fmla="val 0"/>
                <a:gd name="adj3" fmla="val 25000"/>
              </a:avLst>
            </a:prstGeom>
            <a:solidFill>
              <a:schemeClr val="accent4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pic>
          <p:nvPicPr>
            <p:cNvPr id="8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C672E8B9-4584-6AA4-1B13-00A5274AD9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2027268" y="3359561"/>
              <a:ext cx="1687950" cy="333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E83CE639-BF12-AC8C-41D7-924477D20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5364088" y="3359562"/>
              <a:ext cx="1687950" cy="333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7AB91199-A4D8-F6E7-56A9-38C5EE4A58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3050" y="165100"/>
            <a:ext cx="11658600" cy="782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TH SarabunPSK" panose="020B0500040200020003" pitchFamily="34" charset="-34"/>
              </a:rPr>
              <a:t>Key Factors Driving</a:t>
            </a: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TH SarabunPSK" panose="020B0500040200020003" pitchFamily="34" charset="-34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TH SarabunPSK" panose="020B0500040200020003" pitchFamily="34" charset="-34"/>
              </a:rPr>
              <a:t>and development the  Smart Education</a:t>
            </a: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TH SarabunPSK" panose="020B0500040200020003" pitchFamily="34" charset="-34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+mj-lt"/>
                <a:cs typeface="TH SarabunPSK" panose="020B0500040200020003" pitchFamily="34" charset="-34"/>
              </a:rPr>
              <a:t>of Thailand’s education industry  </a:t>
            </a:r>
            <a:endParaRPr 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AADA90-D315-F38B-8C9F-A5AC9E9031F1}"/>
              </a:ext>
            </a:extLst>
          </p:cNvPr>
          <p:cNvSpPr txBox="1"/>
          <p:nvPr/>
        </p:nvSpPr>
        <p:spPr>
          <a:xfrm>
            <a:off x="1479144" y="256075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New Normal Behavior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0B8D85-A2DE-D987-F8B6-3165CFC1D562}"/>
              </a:ext>
            </a:extLst>
          </p:cNvPr>
          <p:cNvSpPr txBox="1"/>
          <p:nvPr/>
        </p:nvSpPr>
        <p:spPr>
          <a:xfrm>
            <a:off x="604854" y="2868536"/>
            <a:ext cx="31633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The COVID-19 pandemic has made a substantial impact on Thailand’s education industry and </a:t>
            </a:r>
            <a:r>
              <a:rPr lang="en-US" sz="1200" b="1" dirty="0"/>
              <a:t>a new normal toward distant learning with a digital platform is expected to occur</a:t>
            </a:r>
            <a:r>
              <a:rPr lang="en-US" sz="1200" dirty="0"/>
              <a:t> to promote a safe and touch-less society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B4B2F7-DD96-01A9-1698-DCAAE25C85E8}"/>
              </a:ext>
            </a:extLst>
          </p:cNvPr>
          <p:cNvSpPr txBox="1"/>
          <p:nvPr/>
        </p:nvSpPr>
        <p:spPr>
          <a:xfrm>
            <a:off x="2337690" y="444853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New Types of Learning Tools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8BD290-26C7-6723-B88C-3C6AFB0F83D2}"/>
              </a:ext>
            </a:extLst>
          </p:cNvPr>
          <p:cNvSpPr txBox="1"/>
          <p:nvPr/>
        </p:nvSpPr>
        <p:spPr>
          <a:xfrm>
            <a:off x="1637944" y="4769131"/>
            <a:ext cx="3747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 </a:t>
            </a:r>
            <a:r>
              <a:rPr lang="en-US" sz="1200" b="1" dirty="0"/>
              <a:t>opportunity for developing new types </a:t>
            </a:r>
            <a:br>
              <a:rPr lang="en-US" sz="1200" b="1" dirty="0"/>
            </a:br>
            <a:r>
              <a:rPr lang="en-US" sz="1200" b="1" dirty="0"/>
              <a:t>of learning tools </a:t>
            </a:r>
            <a:r>
              <a:rPr lang="en-US" sz="1200" dirty="0"/>
              <a:t>such as smart school, smart classroom, AR/VR learning, and remote classroom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8543B-3E69-13CD-1B5E-6DA04E15E83E}"/>
              </a:ext>
            </a:extLst>
          </p:cNvPr>
          <p:cNvSpPr txBox="1"/>
          <p:nvPr/>
        </p:nvSpPr>
        <p:spPr>
          <a:xfrm>
            <a:off x="6674911" y="4416583"/>
            <a:ext cx="2662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Changing Patterns in Student Assessment and Evaluation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D1695D-63CC-A3B0-2D59-DBEE9D5DF004}"/>
              </a:ext>
            </a:extLst>
          </p:cNvPr>
          <p:cNvSpPr txBox="1"/>
          <p:nvPr/>
        </p:nvSpPr>
        <p:spPr>
          <a:xfrm>
            <a:off x="6231541" y="4937762"/>
            <a:ext cx="3528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Computer-based assessment has become more encouraged </a:t>
            </a:r>
            <a:r>
              <a:rPr lang="en-US" sz="1200" dirty="0"/>
              <a:t>in parts of the world, which saves a lot of time and effort. The Student also appreciate new patterns of evaluation, as they guarantee them fool-proof results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740405-D6F7-9F64-2EF1-E45B3E2D50FD}"/>
              </a:ext>
            </a:extLst>
          </p:cNvPr>
          <p:cNvSpPr txBox="1"/>
          <p:nvPr/>
        </p:nvSpPr>
        <p:spPr>
          <a:xfrm>
            <a:off x="8543746" y="2463606"/>
            <a:ext cx="28479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Quality Education for Sustainable Development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769410-6D35-5B25-572A-486772245811}"/>
              </a:ext>
            </a:extLst>
          </p:cNvPr>
          <p:cNvSpPr txBox="1"/>
          <p:nvPr/>
        </p:nvSpPr>
        <p:spPr>
          <a:xfrm>
            <a:off x="8093861" y="2944783"/>
            <a:ext cx="35225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Education is one of the most powerful and proven vehicles for sustainable development. The aims of </a:t>
            </a:r>
            <a:r>
              <a:rPr lang="en-US" sz="1200" b="1" dirty="0"/>
              <a:t>achieving universal access to a quality higher education is on a rising trend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0514D8-53DE-FD5C-78F9-628B426937D9}"/>
              </a:ext>
            </a:extLst>
          </p:cNvPr>
          <p:cNvSpPr txBox="1"/>
          <p:nvPr/>
        </p:nvSpPr>
        <p:spPr>
          <a:xfrm>
            <a:off x="5114835" y="2652168"/>
            <a:ext cx="135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kumimoji="0" lang="en-US" sz="1800" b="1" i="0" u="none" strike="noStrike" cap="none" spc="0" normalizeH="0" baseline="0" noProof="0" dirty="0">
                <a:ln/>
                <a:effectLst/>
                <a:uLnTx/>
                <a:uFillTx/>
                <a:latin typeface="+mj-lt"/>
                <a:cs typeface="TH SarabunPSK" panose="020B0500040200020003" pitchFamily="34" charset="-34"/>
              </a:rPr>
              <a:t>Smart   Education </a:t>
            </a:r>
            <a:endParaRPr lang="en-US" sz="1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1FF641F-898A-DA81-14E0-40EEFD572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664" y="1664388"/>
            <a:ext cx="955501" cy="94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89754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1692</TotalTime>
  <Words>460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SimHei</vt:lpstr>
      <vt:lpstr>Arial</vt:lpstr>
      <vt:lpstr>Calibri</vt:lpstr>
      <vt:lpstr>Sarabun</vt:lpstr>
      <vt:lpstr>TH SarabunPSK</vt:lpstr>
      <vt:lpstr>TIME Consult Theme Color V2</vt:lpstr>
      <vt:lpstr>PowerPoint Presentation</vt:lpstr>
      <vt:lpstr>Key Factors Driving and development the  Smart Education of Thailand’s education industry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Jirarat Boonrattanang</cp:lastModifiedBy>
  <cp:revision>78</cp:revision>
  <dcterms:created xsi:type="dcterms:W3CDTF">2020-05-19T10:17:02Z</dcterms:created>
  <dcterms:modified xsi:type="dcterms:W3CDTF">2022-07-05T09:30:26Z</dcterms:modified>
</cp:coreProperties>
</file>