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9" r:id="rId2"/>
    <p:sldMasterId id="2147483677" r:id="rId3"/>
  </p:sldMasterIdLst>
  <p:notesMasterIdLst>
    <p:notesMasterId r:id="rId6"/>
  </p:notesMasterIdLst>
  <p:handoutMasterIdLst>
    <p:handoutMasterId r:id="rId7"/>
  </p:handoutMasterIdLst>
  <p:sldIdLst>
    <p:sldId id="4678" r:id="rId4"/>
    <p:sldId id="273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8" y="2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2C19-ED23-FBFD-3969-70384EB1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E31F-C9C7-6500-1A6C-318DDD05B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876D2-0666-C8A5-4B3C-0F7A29F14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C8F6E-3838-15AA-0A44-9ACE669F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E8B85-26C3-1609-BADF-881621DD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AE929-F53D-06A9-5960-1BA4EF28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0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029F-AEB3-0837-9C4F-587F7861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2FB55-6D41-5AF7-F8D8-B498DE121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F89D8-5B26-A249-6B74-3080913AB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8EAD6-EC1B-1719-17A8-BA453404E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DE29E-CCEF-A2F0-3224-F04D11497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84335-DE34-E48F-E8A3-DCFED20F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E0CDF-0402-D1A6-D9DF-D378C2E3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5DFA4-FD96-5C69-7539-4044B23F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9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516E-97F2-91AF-E2F5-259E0435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3D9CF-936C-CF2F-59D2-FF3E3823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532F1-E1A5-EA0A-79C6-2BC5D47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324D2-1F35-988E-C229-D136650E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61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5F014-8C7C-FE5C-0E43-D1E4AA56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17D54-19A7-E11A-06E6-A4A489ED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6A214-2276-27AE-0E6C-D396144F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33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B41B-B4F9-1BE7-E83D-632A89DC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9C548-3ED4-1EE1-0E32-B82DA7A5C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BFA47-1877-D512-3E00-E25295D16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1F702-4A30-74E3-0787-A968A279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DCBDB-8D31-DED8-08E7-2488583F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9EF30-7C23-90CF-66E4-21E89EA1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5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D44F-36EA-BC69-D675-BEA2C3BD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FFC09-2A7D-0F97-F477-D406F657C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C6677-B60B-2227-8247-EC315D33B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897A5-C4DB-B215-C5B2-B331A6E6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5E35-61AD-CEDC-9C30-0A195B32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1CD66-BA93-DC87-7F1C-746EF2A1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94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CF76-376E-CEAD-8BC0-B0E48EB2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F82E5-D4A3-93FF-4027-7D785CADC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2018D-CF3E-2BD1-D1C8-D8860C59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17F0-D2B0-9971-CE0B-AA1EE471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B1A62-40DB-B4F8-8DB4-6AD7536D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86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015A0-60B2-1A7C-86B0-0BB365E45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B15D7-23A3-3053-ECBE-6C4665C36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1C558-C058-8500-4814-325D6D02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07ED-403E-4806-CE95-4C3878B6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7DC85-D8AD-FAC1-9F45-1320DDD4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5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168ECA-BBCC-2992-E7CD-AB5FD206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72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168ECA-BBCC-2992-E7CD-AB5FD206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048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DFF4-9ADC-C580-7C94-773CCA388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ABEEC-3AD6-A80B-CD48-C1589D115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2DF57-FCCA-7186-F652-A2D30523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9B8B-3A27-D3D8-B156-8196A90F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0DC04-DF06-3810-3873-2003CCD4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4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4FBB-51F4-6C6D-74DA-A45E2EEB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D9DE-981D-A57B-E47F-A5A583789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57339-C2DA-680D-7EF8-0DF44DCE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41603-1D61-A0B2-EA66-E4ACC5EE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1BB24-0A65-2E2E-2959-6E8C5FF5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8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A2E5-35AA-7695-B613-EDB76A79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4536C-08D2-7C5D-AA92-D75B0F6C5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E40E9-1595-80BD-244E-5D4AFDA0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DAA79-7110-A729-B29F-0740CEB8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A3DBD-613B-1ED6-3620-F89DA409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0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234731" y="4506994"/>
            <a:ext cx="35205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Copyright © 2022 TIME Consulting Co., Ltd., Strictly Confidential </a:t>
            </a:r>
            <a:endParaRPr lang="en-US" sz="9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234731" y="4506994"/>
            <a:ext cx="35205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Copyright © 2022 TIME Consulting Co., Ltd., Strictly Confidential </a:t>
            </a:r>
            <a:endParaRPr lang="en-US" sz="9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2DCE1-3343-8F86-E724-F7D00519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38BAA-77E7-5B87-5A54-1F81304E2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D0CCE-0468-F338-6CCD-193005F8C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9B26-F675-477E-AA6D-961B3D2A1AB2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0CD21-177F-5314-8472-B90FC87CD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F1D6-19FA-714B-1E15-7A394117F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57F7CB-A3C2-4672-A22F-9FF53CFE3928}"/>
              </a:ext>
            </a:extLst>
          </p:cNvPr>
          <p:cNvSpPr/>
          <p:nvPr/>
        </p:nvSpPr>
        <p:spPr>
          <a:xfrm>
            <a:off x="12299723" y="177004"/>
            <a:ext cx="57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SimHei" panose="02010609060101010101" pitchFamily="49" charset="-122"/>
                <a:ea typeface="SimHei" panose="02010609060101010101" pitchFamily="49" charset="-122"/>
                <a:cs typeface="TH SarabunPSK" panose="020B0500040200020003" pitchFamily="34" charset="-34"/>
              </a:rPr>
              <a:t>Topic: </a:t>
            </a:r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  <a:p>
            <a:endParaRPr lang="en-US" sz="1800" b="1" u="sng" dirty="0">
              <a:latin typeface="SimHei" panose="02010609060101010101" pitchFamily="49" charset="-122"/>
              <a:ea typeface="SimHei" panose="02010609060101010101" pitchFamily="49" charset="-122"/>
              <a:cs typeface="TH SarabunPSK" panose="020B0500040200020003" pitchFamily="34" charset="-3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03FBEB-669A-4B6E-AF0E-CE77618393FE}"/>
              </a:ext>
            </a:extLst>
          </p:cNvPr>
          <p:cNvSpPr/>
          <p:nvPr/>
        </p:nvSpPr>
        <p:spPr>
          <a:xfrm>
            <a:off x="12873867" y="96145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B39F15-7929-4C54-AC57-480025EF9210}"/>
              </a:ext>
            </a:extLst>
          </p:cNvPr>
          <p:cNvSpPr/>
          <p:nvPr/>
        </p:nvSpPr>
        <p:spPr>
          <a:xfrm>
            <a:off x="12873866" y="220960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E62C6A-6704-4999-96AA-9A1F9FB6E054}"/>
              </a:ext>
            </a:extLst>
          </p:cNvPr>
          <p:cNvSpPr/>
          <p:nvPr/>
        </p:nvSpPr>
        <p:spPr>
          <a:xfrm>
            <a:off x="12854815" y="371158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9D505A-E4B1-4ADD-ACFF-AFF1DAB37113}"/>
              </a:ext>
            </a:extLst>
          </p:cNvPr>
          <p:cNvSpPr txBox="1"/>
          <p:nvPr/>
        </p:nvSpPr>
        <p:spPr>
          <a:xfrm>
            <a:off x="563534" y="98067"/>
            <a:ext cx="10892150" cy="95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accent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รายละเอียดมาตรการต่างๆ เพื่อตอบสนองให้ตรงต่อความต้องการของประชาชน ท่ามกลางการระบาดของโรคติดเชื้อไวรัสโคโรนา 2019 ทั้งด้านอินเทอร์เน็ต การโทร การแพทย์ และการออกประกาศชำระค่าธรรมเนียมรายปี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74415-9110-49F7-AE0B-7424C3940884}"/>
              </a:ext>
            </a:extLst>
          </p:cNvPr>
          <p:cNvSpPr txBox="1"/>
          <p:nvPr/>
        </p:nvSpPr>
        <p:spPr>
          <a:xfrm rot="10800000" flipV="1">
            <a:off x="12274845" y="1471468"/>
            <a:ext cx="4728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BC012-BC42-42FE-8349-97BFE517D5BE}"/>
              </a:ext>
            </a:extLst>
          </p:cNvPr>
          <p:cNvSpPr txBox="1"/>
          <p:nvPr/>
        </p:nvSpPr>
        <p:spPr>
          <a:xfrm>
            <a:off x="12192000" y="2641288"/>
            <a:ext cx="44522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D66FF-043F-4BEC-B027-F3FB08F46914}"/>
              </a:ext>
            </a:extLst>
          </p:cNvPr>
          <p:cNvSpPr txBox="1"/>
          <p:nvPr/>
        </p:nvSpPr>
        <p:spPr>
          <a:xfrm>
            <a:off x="12299723" y="4175283"/>
            <a:ext cx="47280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32C855-EE01-47B4-A842-A62534609F2F}"/>
              </a:ext>
            </a:extLst>
          </p:cNvPr>
          <p:cNvSpPr/>
          <p:nvPr/>
        </p:nvSpPr>
        <p:spPr>
          <a:xfrm>
            <a:off x="12854814" y="551640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C927CE-570F-4C8B-A45C-CE6B235D3F6D}"/>
              </a:ext>
            </a:extLst>
          </p:cNvPr>
          <p:cNvSpPr txBox="1"/>
          <p:nvPr/>
        </p:nvSpPr>
        <p:spPr>
          <a:xfrm>
            <a:off x="12274845" y="5979057"/>
            <a:ext cx="4226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</a:t>
            </a:r>
          </a:p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“ไวรัส โคโรน่า”สายพันธุ์ใหม่ 2019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EE2849-09B5-FF67-3B26-9CBE165C1FBD}"/>
              </a:ext>
            </a:extLst>
          </p:cNvPr>
          <p:cNvGrpSpPr/>
          <p:nvPr/>
        </p:nvGrpSpPr>
        <p:grpSpPr>
          <a:xfrm>
            <a:off x="2469005" y="1312164"/>
            <a:ext cx="913341" cy="5203723"/>
            <a:chOff x="1075732" y="1677546"/>
            <a:chExt cx="1468087" cy="462960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CB3F8B9-B02F-A704-4EC2-4A7F5696D36F}"/>
                </a:ext>
              </a:extLst>
            </p:cNvPr>
            <p:cNvGrpSpPr/>
            <p:nvPr/>
          </p:nvGrpSpPr>
          <p:grpSpPr>
            <a:xfrm>
              <a:off x="1808174" y="1677546"/>
              <a:ext cx="735645" cy="4629608"/>
              <a:chOff x="1753644" y="1239813"/>
              <a:chExt cx="939452" cy="497796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FE5C5D2-F0C6-10D7-5ECC-A2F739BC472C}"/>
                  </a:ext>
                </a:extLst>
              </p:cNvPr>
              <p:cNvSpPr/>
              <p:nvPr/>
            </p:nvSpPr>
            <p:spPr>
              <a:xfrm>
                <a:off x="1753644" y="1825410"/>
                <a:ext cx="939452" cy="43923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Triangle 13">
                <a:extLst>
                  <a:ext uri="{FF2B5EF4-FFF2-40B4-BE49-F238E27FC236}">
                    <a16:creationId xmlns:a16="http://schemas.microsoft.com/office/drawing/2014/main" id="{FEB57CE1-A1C7-8247-62DF-A6D99FFE148F}"/>
                  </a:ext>
                </a:extLst>
              </p:cNvPr>
              <p:cNvSpPr/>
              <p:nvPr/>
            </p:nvSpPr>
            <p:spPr>
              <a:xfrm>
                <a:off x="1753644" y="1239813"/>
                <a:ext cx="934763" cy="585597"/>
              </a:xfrm>
              <a:prstGeom prst="rt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747151B-1CA9-8F57-9E11-693EDE140427}"/>
                </a:ext>
              </a:extLst>
            </p:cNvPr>
            <p:cNvGrpSpPr/>
            <p:nvPr/>
          </p:nvGrpSpPr>
          <p:grpSpPr>
            <a:xfrm flipH="1">
              <a:off x="1075732" y="1677546"/>
              <a:ext cx="735645" cy="4629608"/>
              <a:chOff x="1753644" y="1239813"/>
              <a:chExt cx="939452" cy="497796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C69066D-17A6-2540-3739-DF99D8FD6E5A}"/>
                  </a:ext>
                </a:extLst>
              </p:cNvPr>
              <p:cNvSpPr/>
              <p:nvPr/>
            </p:nvSpPr>
            <p:spPr>
              <a:xfrm>
                <a:off x="1753644" y="1825410"/>
                <a:ext cx="939452" cy="439236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81D4572B-8BCD-8FE6-F6D3-BA9AE0BD1593}"/>
                  </a:ext>
                </a:extLst>
              </p:cNvPr>
              <p:cNvSpPr/>
              <p:nvPr/>
            </p:nvSpPr>
            <p:spPr>
              <a:xfrm>
                <a:off x="1753644" y="1239813"/>
                <a:ext cx="934763" cy="585597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B58F93B-4365-A535-2289-FA78843A8279}"/>
              </a:ext>
            </a:extLst>
          </p:cNvPr>
          <p:cNvGrpSpPr/>
          <p:nvPr/>
        </p:nvGrpSpPr>
        <p:grpSpPr>
          <a:xfrm>
            <a:off x="1917918" y="1924319"/>
            <a:ext cx="2013522" cy="1051732"/>
            <a:chOff x="5968348" y="2006129"/>
            <a:chExt cx="2013522" cy="1051732"/>
          </a:xfrm>
        </p:grpSpPr>
        <p:sp>
          <p:nvSpPr>
            <p:cNvPr id="41" name="Flowchart: Data 40">
              <a:extLst>
                <a:ext uri="{FF2B5EF4-FFF2-40B4-BE49-F238E27FC236}">
                  <a16:creationId xmlns:a16="http://schemas.microsoft.com/office/drawing/2014/main" id="{0D724E8A-C831-F8C8-8141-B21FADEFAFB8}"/>
                </a:ext>
              </a:extLst>
            </p:cNvPr>
            <p:cNvSpPr/>
            <p:nvPr/>
          </p:nvSpPr>
          <p:spPr>
            <a:xfrm rot="20574134">
              <a:off x="6833957" y="2288759"/>
              <a:ext cx="1147913" cy="769102"/>
            </a:xfrm>
            <a:prstGeom prst="flowChartInputOutpu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Data 45">
              <a:extLst>
                <a:ext uri="{FF2B5EF4-FFF2-40B4-BE49-F238E27FC236}">
                  <a16:creationId xmlns:a16="http://schemas.microsoft.com/office/drawing/2014/main" id="{5FB09793-0235-0B02-278F-27406F367420}"/>
                </a:ext>
              </a:extLst>
            </p:cNvPr>
            <p:cNvSpPr/>
            <p:nvPr/>
          </p:nvSpPr>
          <p:spPr>
            <a:xfrm rot="1025866" flipH="1">
              <a:off x="5968348" y="2288758"/>
              <a:ext cx="1147913" cy="769102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1224B08F-4B05-3E73-42EC-43ED5C4537D1}"/>
                </a:ext>
              </a:extLst>
            </p:cNvPr>
            <p:cNvSpPr/>
            <p:nvPr/>
          </p:nvSpPr>
          <p:spPr>
            <a:xfrm rot="16200000">
              <a:off x="6176341" y="1925788"/>
              <a:ext cx="261756" cy="422438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9366E80-B348-FC91-D019-9769C96906FE}"/>
                </a:ext>
              </a:extLst>
            </p:cNvPr>
            <p:cNvSpPr/>
            <p:nvPr/>
          </p:nvSpPr>
          <p:spPr>
            <a:xfrm rot="5400000" flipH="1">
              <a:off x="7499640" y="1925788"/>
              <a:ext cx="261756" cy="422438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E19290-0476-F455-F6B1-118F02D581A7}"/>
              </a:ext>
            </a:extLst>
          </p:cNvPr>
          <p:cNvGrpSpPr/>
          <p:nvPr/>
        </p:nvGrpSpPr>
        <p:grpSpPr>
          <a:xfrm>
            <a:off x="1917918" y="4279156"/>
            <a:ext cx="2013522" cy="1051732"/>
            <a:chOff x="5968348" y="2006129"/>
            <a:chExt cx="2013522" cy="1051732"/>
          </a:xfrm>
        </p:grpSpPr>
        <p:sp>
          <p:nvSpPr>
            <p:cNvPr id="54" name="Flowchart: Data 53">
              <a:extLst>
                <a:ext uri="{FF2B5EF4-FFF2-40B4-BE49-F238E27FC236}">
                  <a16:creationId xmlns:a16="http://schemas.microsoft.com/office/drawing/2014/main" id="{9EB64AE5-B380-2F4F-472A-265C2292ACDA}"/>
                </a:ext>
              </a:extLst>
            </p:cNvPr>
            <p:cNvSpPr/>
            <p:nvPr/>
          </p:nvSpPr>
          <p:spPr>
            <a:xfrm rot="20574134">
              <a:off x="6833957" y="2288759"/>
              <a:ext cx="1147913" cy="769102"/>
            </a:xfrm>
            <a:prstGeom prst="flowChartInputOutpu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Data 54">
              <a:extLst>
                <a:ext uri="{FF2B5EF4-FFF2-40B4-BE49-F238E27FC236}">
                  <a16:creationId xmlns:a16="http://schemas.microsoft.com/office/drawing/2014/main" id="{85619CE0-6225-EFDC-B1B9-15E103A18FA7}"/>
                </a:ext>
              </a:extLst>
            </p:cNvPr>
            <p:cNvSpPr/>
            <p:nvPr/>
          </p:nvSpPr>
          <p:spPr>
            <a:xfrm rot="1025866" flipH="1">
              <a:off x="5968348" y="2288758"/>
              <a:ext cx="1147913" cy="769102"/>
            </a:xfrm>
            <a:prstGeom prst="flowChartInputOutpu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ECED67C1-64CE-8496-AB3C-2C5C83903E36}"/>
                </a:ext>
              </a:extLst>
            </p:cNvPr>
            <p:cNvSpPr/>
            <p:nvPr/>
          </p:nvSpPr>
          <p:spPr>
            <a:xfrm rot="16200000">
              <a:off x="6176341" y="1925788"/>
              <a:ext cx="261756" cy="422438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742CC189-2B58-2721-1066-4CCFBD0E975A}"/>
                </a:ext>
              </a:extLst>
            </p:cNvPr>
            <p:cNvSpPr/>
            <p:nvPr/>
          </p:nvSpPr>
          <p:spPr>
            <a:xfrm rot="5400000" flipH="1">
              <a:off x="7499640" y="1925788"/>
              <a:ext cx="261756" cy="422438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E5E064B-98CA-F596-F409-0DBAF4BA936B}"/>
              </a:ext>
            </a:extLst>
          </p:cNvPr>
          <p:cNvGrpSpPr/>
          <p:nvPr/>
        </p:nvGrpSpPr>
        <p:grpSpPr>
          <a:xfrm>
            <a:off x="1917918" y="5559147"/>
            <a:ext cx="2013522" cy="1051732"/>
            <a:chOff x="5968348" y="2006129"/>
            <a:chExt cx="2013522" cy="1051732"/>
          </a:xfrm>
        </p:grpSpPr>
        <p:sp>
          <p:nvSpPr>
            <p:cNvPr id="59" name="Flowchart: Data 58">
              <a:extLst>
                <a:ext uri="{FF2B5EF4-FFF2-40B4-BE49-F238E27FC236}">
                  <a16:creationId xmlns:a16="http://schemas.microsoft.com/office/drawing/2014/main" id="{9AA276B8-7CEC-3160-1FB3-423B9998E8C4}"/>
                </a:ext>
              </a:extLst>
            </p:cNvPr>
            <p:cNvSpPr/>
            <p:nvPr/>
          </p:nvSpPr>
          <p:spPr>
            <a:xfrm rot="20574134">
              <a:off x="6833957" y="2288759"/>
              <a:ext cx="1147913" cy="769102"/>
            </a:xfrm>
            <a:prstGeom prst="flowChartInputOutpu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Flowchart: Data 59">
              <a:extLst>
                <a:ext uri="{FF2B5EF4-FFF2-40B4-BE49-F238E27FC236}">
                  <a16:creationId xmlns:a16="http://schemas.microsoft.com/office/drawing/2014/main" id="{67E730F1-0414-016F-1276-BE0FD823660C}"/>
                </a:ext>
              </a:extLst>
            </p:cNvPr>
            <p:cNvSpPr/>
            <p:nvPr/>
          </p:nvSpPr>
          <p:spPr>
            <a:xfrm rot="1025866" flipH="1">
              <a:off x="5968348" y="2288758"/>
              <a:ext cx="1147913" cy="769102"/>
            </a:xfrm>
            <a:prstGeom prst="flowChartInputOutpu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C0A3FD03-5E3F-A459-F970-41BE4F984068}"/>
                </a:ext>
              </a:extLst>
            </p:cNvPr>
            <p:cNvSpPr/>
            <p:nvPr/>
          </p:nvSpPr>
          <p:spPr>
            <a:xfrm rot="16200000">
              <a:off x="6176341" y="1925788"/>
              <a:ext cx="261756" cy="422438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A85D78AB-151B-9536-9F2F-606BC8CFA58A}"/>
                </a:ext>
              </a:extLst>
            </p:cNvPr>
            <p:cNvSpPr/>
            <p:nvPr/>
          </p:nvSpPr>
          <p:spPr>
            <a:xfrm rot="5400000" flipH="1">
              <a:off x="7499640" y="1925788"/>
              <a:ext cx="261756" cy="422438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8155B36-1FBA-287D-B154-356A623C64D8}"/>
              </a:ext>
            </a:extLst>
          </p:cNvPr>
          <p:cNvGrpSpPr/>
          <p:nvPr/>
        </p:nvGrpSpPr>
        <p:grpSpPr>
          <a:xfrm>
            <a:off x="1917918" y="3120417"/>
            <a:ext cx="2013522" cy="1051732"/>
            <a:chOff x="5968348" y="2006129"/>
            <a:chExt cx="2013522" cy="1051732"/>
          </a:xfrm>
        </p:grpSpPr>
        <p:sp>
          <p:nvSpPr>
            <p:cNvPr id="64" name="Flowchart: Data 63">
              <a:extLst>
                <a:ext uri="{FF2B5EF4-FFF2-40B4-BE49-F238E27FC236}">
                  <a16:creationId xmlns:a16="http://schemas.microsoft.com/office/drawing/2014/main" id="{F3C3ABAC-5336-6960-ECE2-F51075CAB2F8}"/>
                </a:ext>
              </a:extLst>
            </p:cNvPr>
            <p:cNvSpPr/>
            <p:nvPr/>
          </p:nvSpPr>
          <p:spPr>
            <a:xfrm rot="20574134">
              <a:off x="6833957" y="2288759"/>
              <a:ext cx="1147913" cy="769102"/>
            </a:xfrm>
            <a:prstGeom prst="flowChartInputOutpu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lowchart: Data 64">
              <a:extLst>
                <a:ext uri="{FF2B5EF4-FFF2-40B4-BE49-F238E27FC236}">
                  <a16:creationId xmlns:a16="http://schemas.microsoft.com/office/drawing/2014/main" id="{2B9A6752-8950-AC40-EB21-6B4526D337AB}"/>
                </a:ext>
              </a:extLst>
            </p:cNvPr>
            <p:cNvSpPr/>
            <p:nvPr/>
          </p:nvSpPr>
          <p:spPr>
            <a:xfrm rot="1025866" flipH="1">
              <a:off x="5968348" y="2288758"/>
              <a:ext cx="1147913" cy="769102"/>
            </a:xfrm>
            <a:prstGeom prst="flowChartInputOutpu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970A0711-09A3-18F9-272A-9B7027291C33}"/>
                </a:ext>
              </a:extLst>
            </p:cNvPr>
            <p:cNvSpPr/>
            <p:nvPr/>
          </p:nvSpPr>
          <p:spPr>
            <a:xfrm rot="16200000">
              <a:off x="6176341" y="1925788"/>
              <a:ext cx="261756" cy="422438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33D8BEF3-9C94-5B78-91D8-F79CB8458BA4}"/>
                </a:ext>
              </a:extLst>
            </p:cNvPr>
            <p:cNvSpPr/>
            <p:nvPr/>
          </p:nvSpPr>
          <p:spPr>
            <a:xfrm rot="5400000" flipH="1">
              <a:off x="7499640" y="1925788"/>
              <a:ext cx="261756" cy="422438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DBF0E053-D9E2-081B-B175-2D6D112F0309}"/>
              </a:ext>
            </a:extLst>
          </p:cNvPr>
          <p:cNvSpPr txBox="1"/>
          <p:nvPr/>
        </p:nvSpPr>
        <p:spPr>
          <a:xfrm>
            <a:off x="3133937" y="2287752"/>
            <a:ext cx="863030" cy="52322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971C6E7-E5B2-C956-71AE-2B36A38A67CB}"/>
              </a:ext>
            </a:extLst>
          </p:cNvPr>
          <p:cNvSpPr txBox="1"/>
          <p:nvPr/>
        </p:nvSpPr>
        <p:spPr>
          <a:xfrm>
            <a:off x="3099285" y="5951782"/>
            <a:ext cx="863030" cy="52322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842F3D-54E0-9CDA-773E-921A4D5A89EA}"/>
              </a:ext>
            </a:extLst>
          </p:cNvPr>
          <p:cNvSpPr txBox="1"/>
          <p:nvPr/>
        </p:nvSpPr>
        <p:spPr>
          <a:xfrm>
            <a:off x="3091484" y="4688230"/>
            <a:ext cx="863030" cy="52322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8933F1-C379-22E9-C9B0-F0C49AC26A71}"/>
              </a:ext>
            </a:extLst>
          </p:cNvPr>
          <p:cNvSpPr txBox="1"/>
          <p:nvPr/>
        </p:nvSpPr>
        <p:spPr>
          <a:xfrm>
            <a:off x="3133937" y="3487875"/>
            <a:ext cx="863030" cy="52322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F2F888F-8227-7351-CAD9-A6B9810D5C8A}"/>
              </a:ext>
            </a:extLst>
          </p:cNvPr>
          <p:cNvGrpSpPr/>
          <p:nvPr/>
        </p:nvGrpSpPr>
        <p:grpSpPr>
          <a:xfrm>
            <a:off x="6068933" y="5572149"/>
            <a:ext cx="5386751" cy="1059523"/>
            <a:chOff x="7284872" y="1706890"/>
            <a:chExt cx="3159772" cy="103784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FBAB5EA-0F87-2587-CB4B-691B0C24A7FB}"/>
                </a:ext>
              </a:extLst>
            </p:cNvPr>
            <p:cNvSpPr/>
            <p:nvPr/>
          </p:nvSpPr>
          <p:spPr>
            <a:xfrm>
              <a:off x="10314005" y="1706890"/>
              <a:ext cx="130639" cy="103630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B0F7034-13F9-DB1A-B8B3-1C65F98A6EC6}"/>
                </a:ext>
              </a:extLst>
            </p:cNvPr>
            <p:cNvSpPr/>
            <p:nvPr/>
          </p:nvSpPr>
          <p:spPr>
            <a:xfrm>
              <a:off x="7523736" y="1706891"/>
              <a:ext cx="2804844" cy="51891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C4E63ED-47E9-1E59-E3D6-6119F9713C0B}"/>
                </a:ext>
              </a:extLst>
            </p:cNvPr>
            <p:cNvSpPr/>
            <p:nvPr/>
          </p:nvSpPr>
          <p:spPr>
            <a:xfrm>
              <a:off x="7523736" y="2107574"/>
              <a:ext cx="2804844" cy="6371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45712858-3EA8-5156-5CC8-3F0E10AECBA0}"/>
                </a:ext>
              </a:extLst>
            </p:cNvPr>
            <p:cNvSpPr/>
            <p:nvPr/>
          </p:nvSpPr>
          <p:spPr>
            <a:xfrm rot="16200000">
              <a:off x="7269875" y="2341405"/>
              <a:ext cx="339048" cy="309054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74E6773-D677-AD50-CEB1-D4BF34755788}"/>
              </a:ext>
            </a:extLst>
          </p:cNvPr>
          <p:cNvGrpSpPr/>
          <p:nvPr/>
        </p:nvGrpSpPr>
        <p:grpSpPr>
          <a:xfrm>
            <a:off x="6064361" y="4201275"/>
            <a:ext cx="5391323" cy="1259171"/>
            <a:chOff x="7284872" y="1706890"/>
            <a:chExt cx="3162453" cy="103784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23B8AE7-28AE-F862-FAF3-C137D0E2AD5F}"/>
                </a:ext>
              </a:extLst>
            </p:cNvPr>
            <p:cNvSpPr/>
            <p:nvPr/>
          </p:nvSpPr>
          <p:spPr>
            <a:xfrm>
              <a:off x="10332533" y="1706890"/>
              <a:ext cx="114792" cy="103630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F4E4D7A-9007-3A05-DD23-B89834DCABF9}"/>
                </a:ext>
              </a:extLst>
            </p:cNvPr>
            <p:cNvSpPr/>
            <p:nvPr/>
          </p:nvSpPr>
          <p:spPr>
            <a:xfrm>
              <a:off x="7523736" y="1706891"/>
              <a:ext cx="2804844" cy="33397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14D40F1-1E48-FF79-B37D-9A4D0BD91C16}"/>
                </a:ext>
              </a:extLst>
            </p:cNvPr>
            <p:cNvSpPr/>
            <p:nvPr/>
          </p:nvSpPr>
          <p:spPr>
            <a:xfrm>
              <a:off x="7523736" y="2019433"/>
              <a:ext cx="2804844" cy="7252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02CBAD66-AB19-6037-B599-3D180AF28005}"/>
                </a:ext>
              </a:extLst>
            </p:cNvPr>
            <p:cNvSpPr/>
            <p:nvPr/>
          </p:nvSpPr>
          <p:spPr>
            <a:xfrm rot="16200000">
              <a:off x="7269875" y="2341405"/>
              <a:ext cx="339048" cy="309054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549F644-7BA8-F8CE-68ED-0249B4565988}"/>
              </a:ext>
            </a:extLst>
          </p:cNvPr>
          <p:cNvGrpSpPr/>
          <p:nvPr/>
        </p:nvGrpSpPr>
        <p:grpSpPr>
          <a:xfrm>
            <a:off x="6068932" y="3006157"/>
            <a:ext cx="5386752" cy="1059523"/>
            <a:chOff x="7284872" y="1706890"/>
            <a:chExt cx="3159772" cy="103784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3E237DA-96FF-2158-4FBD-396D297884C2}"/>
                </a:ext>
              </a:extLst>
            </p:cNvPr>
            <p:cNvSpPr/>
            <p:nvPr/>
          </p:nvSpPr>
          <p:spPr>
            <a:xfrm>
              <a:off x="10329853" y="1706890"/>
              <a:ext cx="114791" cy="10363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BB42030-5CF3-A313-815D-398747AB3E7F}"/>
                </a:ext>
              </a:extLst>
            </p:cNvPr>
            <p:cNvSpPr/>
            <p:nvPr/>
          </p:nvSpPr>
          <p:spPr>
            <a:xfrm>
              <a:off x="7523736" y="1706891"/>
              <a:ext cx="2804844" cy="51891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ABE295E-E96F-118D-17E3-C25DA4F438F5}"/>
                </a:ext>
              </a:extLst>
            </p:cNvPr>
            <p:cNvSpPr/>
            <p:nvPr/>
          </p:nvSpPr>
          <p:spPr>
            <a:xfrm>
              <a:off x="7523736" y="2107574"/>
              <a:ext cx="2804844" cy="6371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4F1E6837-C45B-9A35-06C0-5B6EE51CF90D}"/>
                </a:ext>
              </a:extLst>
            </p:cNvPr>
            <p:cNvSpPr/>
            <p:nvPr/>
          </p:nvSpPr>
          <p:spPr>
            <a:xfrm rot="16200000">
              <a:off x="7269875" y="2341405"/>
              <a:ext cx="339048" cy="309054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D058C23-29B6-11C5-1EC8-A626C9D06311}"/>
              </a:ext>
            </a:extLst>
          </p:cNvPr>
          <p:cNvGrpSpPr/>
          <p:nvPr/>
        </p:nvGrpSpPr>
        <p:grpSpPr>
          <a:xfrm>
            <a:off x="6064361" y="1776225"/>
            <a:ext cx="5391325" cy="1059523"/>
            <a:chOff x="7284872" y="1706890"/>
            <a:chExt cx="3158350" cy="103784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AF32F23-9CDA-F4FE-6F3A-D3BA4B211F47}"/>
                </a:ext>
              </a:extLst>
            </p:cNvPr>
            <p:cNvSpPr/>
            <p:nvPr/>
          </p:nvSpPr>
          <p:spPr>
            <a:xfrm>
              <a:off x="10328580" y="1706890"/>
              <a:ext cx="114642" cy="103630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816CF47-3DCA-0954-11F4-D2B6AB34C2C6}"/>
                </a:ext>
              </a:extLst>
            </p:cNvPr>
            <p:cNvSpPr/>
            <p:nvPr/>
          </p:nvSpPr>
          <p:spPr>
            <a:xfrm>
              <a:off x="7523736" y="1706891"/>
              <a:ext cx="2804844" cy="51891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6E5686E-4020-B16D-7534-E1AB182453D5}"/>
                </a:ext>
              </a:extLst>
            </p:cNvPr>
            <p:cNvSpPr/>
            <p:nvPr/>
          </p:nvSpPr>
          <p:spPr>
            <a:xfrm>
              <a:off x="7523736" y="2107574"/>
              <a:ext cx="2804844" cy="6371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494600CA-1E8C-DD37-F310-F69EBB9E7311}"/>
                </a:ext>
              </a:extLst>
            </p:cNvPr>
            <p:cNvSpPr/>
            <p:nvPr/>
          </p:nvSpPr>
          <p:spPr>
            <a:xfrm rot="16200000">
              <a:off x="7269875" y="2341405"/>
              <a:ext cx="339048" cy="309054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64ABB7A-78F1-72CC-A1C3-248B21402726}"/>
              </a:ext>
            </a:extLst>
          </p:cNvPr>
          <p:cNvCxnSpPr>
            <a:cxnSpLocks/>
          </p:cNvCxnSpPr>
          <p:nvPr/>
        </p:nvCxnSpPr>
        <p:spPr>
          <a:xfrm>
            <a:off x="3810000" y="3805206"/>
            <a:ext cx="2286000" cy="0"/>
          </a:xfrm>
          <a:prstGeom prst="line">
            <a:avLst/>
          </a:prstGeom>
          <a:ln w="38100" cap="rnd">
            <a:solidFill>
              <a:srgbClr val="FF000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4C4F53D-8F0B-54AB-8175-0540228066F9}"/>
              </a:ext>
            </a:extLst>
          </p:cNvPr>
          <p:cNvCxnSpPr>
            <a:cxnSpLocks/>
          </p:cNvCxnSpPr>
          <p:nvPr/>
        </p:nvCxnSpPr>
        <p:spPr>
          <a:xfrm>
            <a:off x="3810000" y="2591973"/>
            <a:ext cx="2286000" cy="0"/>
          </a:xfrm>
          <a:prstGeom prst="line">
            <a:avLst/>
          </a:prstGeom>
          <a:ln w="38100" cap="rnd">
            <a:solidFill>
              <a:srgbClr val="FF000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A25B7E5-8545-6BC3-871B-DEC12AE9CC15}"/>
              </a:ext>
            </a:extLst>
          </p:cNvPr>
          <p:cNvCxnSpPr>
            <a:cxnSpLocks/>
          </p:cNvCxnSpPr>
          <p:nvPr/>
        </p:nvCxnSpPr>
        <p:spPr>
          <a:xfrm>
            <a:off x="3791307" y="6382878"/>
            <a:ext cx="2286000" cy="0"/>
          </a:xfrm>
          <a:prstGeom prst="line">
            <a:avLst/>
          </a:prstGeom>
          <a:ln w="38100" cap="rnd">
            <a:solidFill>
              <a:srgbClr val="FF000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9F74E7D-B859-9108-D3CA-E672BC7857A5}"/>
              </a:ext>
            </a:extLst>
          </p:cNvPr>
          <p:cNvCxnSpPr>
            <a:cxnSpLocks/>
          </p:cNvCxnSpPr>
          <p:nvPr/>
        </p:nvCxnSpPr>
        <p:spPr>
          <a:xfrm>
            <a:off x="3810000" y="5084339"/>
            <a:ext cx="2286000" cy="0"/>
          </a:xfrm>
          <a:prstGeom prst="line">
            <a:avLst/>
          </a:prstGeom>
          <a:ln w="38100" cap="rnd">
            <a:solidFill>
              <a:srgbClr val="FF000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5C0BD56-51F5-0C9D-AA74-3D9F51C8019C}"/>
              </a:ext>
            </a:extLst>
          </p:cNvPr>
          <p:cNvSpPr/>
          <p:nvPr/>
        </p:nvSpPr>
        <p:spPr>
          <a:xfrm>
            <a:off x="3566769" y="1249570"/>
            <a:ext cx="82083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2000" b="1" u="sng" cap="none" spc="0" dirty="0">
                <a:ln/>
                <a:solidFill>
                  <a:srgbClr val="FF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  <a:endParaRPr lang="en-US" sz="2000" b="1" u="sng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538FFE6-7123-82FF-C1DF-B0BA672B4C19}"/>
              </a:ext>
            </a:extLst>
          </p:cNvPr>
          <p:cNvSpPr txBox="1"/>
          <p:nvPr/>
        </p:nvSpPr>
        <p:spPr>
          <a:xfrm>
            <a:off x="6545179" y="2186075"/>
            <a:ext cx="4641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6DB8C7F-4B92-4895-6D13-3B1F5D05EEF3}"/>
              </a:ext>
            </a:extLst>
          </p:cNvPr>
          <p:cNvSpPr txBox="1"/>
          <p:nvPr/>
        </p:nvSpPr>
        <p:spPr>
          <a:xfrm>
            <a:off x="6523654" y="3384944"/>
            <a:ext cx="4802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05723F2-9817-9861-4FDC-B04628A4200F}"/>
              </a:ext>
            </a:extLst>
          </p:cNvPr>
          <p:cNvSpPr txBox="1"/>
          <p:nvPr/>
        </p:nvSpPr>
        <p:spPr>
          <a:xfrm>
            <a:off x="6591919" y="5983778"/>
            <a:ext cx="464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“ไวรัส โคโรน่า”สายพันธุ์ใหม่ 2019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6BC622C-374E-CBDF-7A98-9AECD390B890}"/>
              </a:ext>
            </a:extLst>
          </p:cNvPr>
          <p:cNvSpPr txBox="1"/>
          <p:nvPr/>
        </p:nvSpPr>
        <p:spPr>
          <a:xfrm>
            <a:off x="6591919" y="4587317"/>
            <a:ext cx="4734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</a:p>
        </p:txBody>
      </p:sp>
      <p:pic>
        <p:nvPicPr>
          <p:cNvPr id="131" name="Picture 130" descr="Shape&#10;&#10;Description automatically generated with low confidence">
            <a:extLst>
              <a:ext uri="{FF2B5EF4-FFF2-40B4-BE49-F238E27FC236}">
                <a16:creationId xmlns:a16="http://schemas.microsoft.com/office/drawing/2014/main" id="{92C227EC-9E22-6562-88A4-B1352B5FA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55" y="1895068"/>
            <a:ext cx="793341" cy="793341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low confidence">
            <a:extLst>
              <a:ext uri="{FF2B5EF4-FFF2-40B4-BE49-F238E27FC236}">
                <a16:creationId xmlns:a16="http://schemas.microsoft.com/office/drawing/2014/main" id="{F5E6B3F6-FDC2-07A4-9F9C-2AD367117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05" y="3185685"/>
            <a:ext cx="905865" cy="905865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low confidence">
            <a:extLst>
              <a:ext uri="{FF2B5EF4-FFF2-40B4-BE49-F238E27FC236}">
                <a16:creationId xmlns:a16="http://schemas.microsoft.com/office/drawing/2014/main" id="{B74EBA2D-4405-3F72-56F9-D8D61159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85" y="4400974"/>
            <a:ext cx="857913" cy="857913"/>
          </a:xfrm>
          <a:prstGeom prst="rect">
            <a:avLst/>
          </a:prstGeom>
        </p:spPr>
      </p:pic>
      <p:pic>
        <p:nvPicPr>
          <p:cNvPr id="137" name="Picture 136" descr="Shape&#10;&#10;Description automatically generated with low confidence">
            <a:extLst>
              <a:ext uri="{FF2B5EF4-FFF2-40B4-BE49-F238E27FC236}">
                <a16:creationId xmlns:a16="http://schemas.microsoft.com/office/drawing/2014/main" id="{ABBEF054-0FCD-FE93-EB05-183C4D30D0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2" y="5530665"/>
            <a:ext cx="847010" cy="8470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6B9860-A498-43D2-874D-C9F380744833}"/>
              </a:ext>
            </a:extLst>
          </p:cNvPr>
          <p:cNvSpPr txBox="1"/>
          <p:nvPr/>
        </p:nvSpPr>
        <p:spPr>
          <a:xfrm>
            <a:off x="8016642" y="1765883"/>
            <a:ext cx="3047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มาตรการด้านอินเทอร์เน็ต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094CE-C4CD-371E-8820-9FDF4320BCB8}"/>
              </a:ext>
            </a:extLst>
          </p:cNvPr>
          <p:cNvSpPr txBox="1"/>
          <p:nvPr/>
        </p:nvSpPr>
        <p:spPr>
          <a:xfrm>
            <a:off x="7972339" y="2969700"/>
            <a:ext cx="3047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มาตรการด้านเครือข่ายโทรศัพท์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874B5-C61C-29B0-4C23-C825F6D140EE}"/>
              </a:ext>
            </a:extLst>
          </p:cNvPr>
          <p:cNvSpPr txBox="1"/>
          <p:nvPr/>
        </p:nvSpPr>
        <p:spPr>
          <a:xfrm>
            <a:off x="7895334" y="5608430"/>
            <a:ext cx="3047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มาตรการด้านการแพทย์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1FB2E-E03A-C20E-0DD3-0B1D0FA53E38}"/>
              </a:ext>
            </a:extLst>
          </p:cNvPr>
          <p:cNvSpPr txBox="1"/>
          <p:nvPr/>
        </p:nvSpPr>
        <p:spPr>
          <a:xfrm>
            <a:off x="7565421" y="4166871"/>
            <a:ext cx="3417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มาตรการด้านการสนับสนุนการกระจายข่าวสาร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313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E58032C-5842-1E66-E52E-99E01BE23734}"/>
              </a:ext>
            </a:extLst>
          </p:cNvPr>
          <p:cNvSpPr/>
          <p:nvPr/>
        </p:nvSpPr>
        <p:spPr>
          <a:xfrm>
            <a:off x="0" y="2488851"/>
            <a:ext cx="7891022" cy="932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8CAEB4-F6C8-EA84-4919-184A314EB674}"/>
              </a:ext>
            </a:extLst>
          </p:cNvPr>
          <p:cNvSpPr/>
          <p:nvPr/>
        </p:nvSpPr>
        <p:spPr>
          <a:xfrm>
            <a:off x="0" y="3423752"/>
            <a:ext cx="7893863" cy="9328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23FF70-AFC7-5EF8-6DB9-109F26F9175E}"/>
              </a:ext>
            </a:extLst>
          </p:cNvPr>
          <p:cNvSpPr/>
          <p:nvPr/>
        </p:nvSpPr>
        <p:spPr>
          <a:xfrm>
            <a:off x="0" y="5253326"/>
            <a:ext cx="7891022" cy="93286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80529F-9A17-F2CA-6ABE-3C32FD813709}"/>
              </a:ext>
            </a:extLst>
          </p:cNvPr>
          <p:cNvSpPr/>
          <p:nvPr/>
        </p:nvSpPr>
        <p:spPr>
          <a:xfrm>
            <a:off x="0" y="4349488"/>
            <a:ext cx="7891022" cy="9328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ata 37">
            <a:extLst>
              <a:ext uri="{FF2B5EF4-FFF2-40B4-BE49-F238E27FC236}">
                <a16:creationId xmlns:a16="http://schemas.microsoft.com/office/drawing/2014/main" id="{84F05DB7-0698-3856-115D-81D34F95D5B9}"/>
              </a:ext>
            </a:extLst>
          </p:cNvPr>
          <p:cNvSpPr/>
          <p:nvPr/>
        </p:nvSpPr>
        <p:spPr>
          <a:xfrm>
            <a:off x="6766664" y="1227229"/>
            <a:ext cx="5482628" cy="6428557"/>
          </a:xfrm>
          <a:prstGeom prst="flowChartInputOutput">
            <a:avLst/>
          </a:prstGeom>
          <a:solidFill>
            <a:schemeClr val="bg1"/>
          </a:solidFill>
          <a:ln>
            <a:noFill/>
          </a:ln>
          <a:effectLst>
            <a:outerShdw blurRad="203200" dist="114300" dir="10800000" algn="r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B66C55-9D3A-4B8C-AE4A-18E73DED2D44}"/>
              </a:ext>
            </a:extLst>
          </p:cNvPr>
          <p:cNvSpPr txBox="1"/>
          <p:nvPr/>
        </p:nvSpPr>
        <p:spPr>
          <a:xfrm>
            <a:off x="493883" y="138603"/>
            <a:ext cx="11101392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Opportunities to develop learning through new technologies that will enhance education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E16CA4-3D98-4C20-A72E-EF05B51D11BF}"/>
              </a:ext>
            </a:extLst>
          </p:cNvPr>
          <p:cNvSpPr/>
          <p:nvPr/>
        </p:nvSpPr>
        <p:spPr>
          <a:xfrm>
            <a:off x="12192000" y="280558"/>
            <a:ext cx="3174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Topic: Key Factors Driving the  Smart Education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82DF1-56E8-4B48-B1C5-5173A266C34F}"/>
              </a:ext>
            </a:extLst>
          </p:cNvPr>
          <p:cNvSpPr/>
          <p:nvPr/>
        </p:nvSpPr>
        <p:spPr>
          <a:xfrm>
            <a:off x="13102184" y="1078571"/>
            <a:ext cx="2838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Normal Behavior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A94B3-99B0-4633-8238-4DDE3C01E6BE}"/>
              </a:ext>
            </a:extLst>
          </p:cNvPr>
          <p:cNvSpPr txBox="1"/>
          <p:nvPr/>
        </p:nvSpPr>
        <p:spPr>
          <a:xfrm>
            <a:off x="12439466" y="1553804"/>
            <a:ext cx="75616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The COVID-19 pandemic has made a substantial impact on Thailand’s education industry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a new normal toward distant learning with a digital platform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Cordia New" panose="020B0304020202020204" pitchFamily="34" charset="-34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is expected to occur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to promote a safe and touch-less society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C6BBD1-399F-4AF8-AA42-FE94B001D6AB}"/>
              </a:ext>
            </a:extLst>
          </p:cNvPr>
          <p:cNvSpPr/>
          <p:nvPr/>
        </p:nvSpPr>
        <p:spPr>
          <a:xfrm>
            <a:off x="12463434" y="97771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1D67D4-43EF-40E0-AD70-C49CA19F35BA}"/>
              </a:ext>
            </a:extLst>
          </p:cNvPr>
          <p:cNvSpPr/>
          <p:nvPr/>
        </p:nvSpPr>
        <p:spPr>
          <a:xfrm>
            <a:off x="12463756" y="240485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8B0904-A5B9-4799-81F9-2B82ECE8D19A}"/>
              </a:ext>
            </a:extLst>
          </p:cNvPr>
          <p:cNvSpPr/>
          <p:nvPr/>
        </p:nvSpPr>
        <p:spPr>
          <a:xfrm>
            <a:off x="12444705" y="390682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BA3AA9-5100-4392-9ED2-0DA4C12D314E}"/>
              </a:ext>
            </a:extLst>
          </p:cNvPr>
          <p:cNvSpPr/>
          <p:nvPr/>
        </p:nvSpPr>
        <p:spPr>
          <a:xfrm>
            <a:off x="12444704" y="5711652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D126C0-C87F-4BDB-B69C-5DBB6DA4FF39}"/>
              </a:ext>
            </a:extLst>
          </p:cNvPr>
          <p:cNvSpPr/>
          <p:nvPr/>
        </p:nvSpPr>
        <p:spPr>
          <a:xfrm>
            <a:off x="12998543" y="2517727"/>
            <a:ext cx="4357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Types of Learning Tools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61DB1-1853-4360-82EC-29873B56C2F4}"/>
              </a:ext>
            </a:extLst>
          </p:cNvPr>
          <p:cNvSpPr txBox="1"/>
          <p:nvPr/>
        </p:nvSpPr>
        <p:spPr>
          <a:xfrm>
            <a:off x="12923073" y="2841884"/>
            <a:ext cx="50936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opportunity for developing new types 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of learning tools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such as smart school, smart classroom, AR/VR learning, and remote classroom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21F49A-5489-4017-A0DB-7669DF191585}"/>
              </a:ext>
            </a:extLst>
          </p:cNvPr>
          <p:cNvSpPr/>
          <p:nvPr/>
        </p:nvSpPr>
        <p:spPr>
          <a:xfrm>
            <a:off x="12998543" y="3960687"/>
            <a:ext cx="6800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Changing Patterns in Student Assessment and Evaluation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44CCB6-A95B-4D6B-BE66-97090C3859C4}"/>
              </a:ext>
            </a:extLst>
          </p:cNvPr>
          <p:cNvSpPr txBox="1"/>
          <p:nvPr/>
        </p:nvSpPr>
        <p:spPr>
          <a:xfrm>
            <a:off x="12915122" y="4353898"/>
            <a:ext cx="67453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Computer-based assessment has become more encouraged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in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2EE9C8-0134-48B2-AE88-6024FAE6284B}"/>
              </a:ext>
            </a:extLst>
          </p:cNvPr>
          <p:cNvSpPr/>
          <p:nvPr/>
        </p:nvSpPr>
        <p:spPr>
          <a:xfrm>
            <a:off x="12998543" y="5696635"/>
            <a:ext cx="4724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Quality Education for Sustainable Development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12B4DB-57A9-4A2D-97A7-DFDD4012FD50}"/>
              </a:ext>
            </a:extLst>
          </p:cNvPr>
          <p:cNvSpPr txBox="1"/>
          <p:nvPr/>
        </p:nvSpPr>
        <p:spPr>
          <a:xfrm>
            <a:off x="12898842" y="6065577"/>
            <a:ext cx="5093667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>
                <a:latin typeface="Bahnschrift" panose="020B0502040204020203" pitchFamily="34" charset="0"/>
              </a:rPr>
              <a:t>E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ducation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is one of the most powerful and proven vehicles for sustainable development. The aims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achieving universal access to a quality higher education is on a rising trend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TH SarabunPSK" panose="020B0500040200020003" pitchFamily="34" charset="-3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8FD69-05C7-3A5E-62CE-01CAE1D813E3}"/>
              </a:ext>
            </a:extLst>
          </p:cNvPr>
          <p:cNvGrpSpPr/>
          <p:nvPr/>
        </p:nvGrpSpPr>
        <p:grpSpPr>
          <a:xfrm>
            <a:off x="7575840" y="1993393"/>
            <a:ext cx="1899611" cy="932866"/>
            <a:chOff x="7517766" y="1553804"/>
            <a:chExt cx="1843050" cy="1075887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" name="Arrow: Pentagon 1">
              <a:extLst>
                <a:ext uri="{FF2B5EF4-FFF2-40B4-BE49-F238E27FC236}">
                  <a16:creationId xmlns:a16="http://schemas.microsoft.com/office/drawing/2014/main" id="{9E02474E-0CC1-C663-9170-CC8A07DB91C6}"/>
                </a:ext>
              </a:extLst>
            </p:cNvPr>
            <p:cNvSpPr/>
            <p:nvPr/>
          </p:nvSpPr>
          <p:spPr>
            <a:xfrm>
              <a:off x="7708665" y="1553804"/>
              <a:ext cx="1652151" cy="1075886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lowchart: Data 2">
              <a:extLst>
                <a:ext uri="{FF2B5EF4-FFF2-40B4-BE49-F238E27FC236}">
                  <a16:creationId xmlns:a16="http://schemas.microsoft.com/office/drawing/2014/main" id="{833F0EB1-6873-9F47-44F0-471DE3D12611}"/>
                </a:ext>
              </a:extLst>
            </p:cNvPr>
            <p:cNvSpPr/>
            <p:nvPr/>
          </p:nvSpPr>
          <p:spPr>
            <a:xfrm>
              <a:off x="7517766" y="1553805"/>
              <a:ext cx="769313" cy="1075886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B2EA1F5-34A3-11CA-78A3-9876F2581AEE}"/>
              </a:ext>
            </a:extLst>
          </p:cNvPr>
          <p:cNvGrpSpPr/>
          <p:nvPr/>
        </p:nvGrpSpPr>
        <p:grpSpPr>
          <a:xfrm>
            <a:off x="7411868" y="2926257"/>
            <a:ext cx="1899611" cy="932866"/>
            <a:chOff x="7517766" y="1553804"/>
            <a:chExt cx="1843050" cy="107588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1B9FFCCF-EECD-C854-0BA8-3C0863D28DB2}"/>
                </a:ext>
              </a:extLst>
            </p:cNvPr>
            <p:cNvSpPr/>
            <p:nvPr/>
          </p:nvSpPr>
          <p:spPr>
            <a:xfrm>
              <a:off x="7708665" y="1553804"/>
              <a:ext cx="1652151" cy="1075886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C429E0BC-D916-E4FB-8436-EA62E323BB66}"/>
                </a:ext>
              </a:extLst>
            </p:cNvPr>
            <p:cNvSpPr/>
            <p:nvPr/>
          </p:nvSpPr>
          <p:spPr>
            <a:xfrm>
              <a:off x="7517766" y="1553805"/>
              <a:ext cx="769313" cy="1075886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40B0C9C-289F-38E5-CEBA-0A9A3A2E3747}"/>
              </a:ext>
            </a:extLst>
          </p:cNvPr>
          <p:cNvGrpSpPr/>
          <p:nvPr/>
        </p:nvGrpSpPr>
        <p:grpSpPr>
          <a:xfrm>
            <a:off x="7091327" y="4791985"/>
            <a:ext cx="1899611" cy="932866"/>
            <a:chOff x="7517766" y="1553804"/>
            <a:chExt cx="1843050" cy="1075887"/>
          </a:xfrm>
          <a:solidFill>
            <a:schemeClr val="accent5">
              <a:lumMod val="50000"/>
            </a:schemeClr>
          </a:solidFill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8F342188-E05E-FB62-433E-099358FACADC}"/>
                </a:ext>
              </a:extLst>
            </p:cNvPr>
            <p:cNvSpPr/>
            <p:nvPr/>
          </p:nvSpPr>
          <p:spPr>
            <a:xfrm>
              <a:off x="7708665" y="1553804"/>
              <a:ext cx="1652151" cy="1075886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Data 9">
              <a:extLst>
                <a:ext uri="{FF2B5EF4-FFF2-40B4-BE49-F238E27FC236}">
                  <a16:creationId xmlns:a16="http://schemas.microsoft.com/office/drawing/2014/main" id="{C1B86B88-D7C9-7E83-8C4A-BFCF25556D2D}"/>
                </a:ext>
              </a:extLst>
            </p:cNvPr>
            <p:cNvSpPr/>
            <p:nvPr/>
          </p:nvSpPr>
          <p:spPr>
            <a:xfrm>
              <a:off x="7517766" y="1553805"/>
              <a:ext cx="769313" cy="1075886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989B2B-CBDD-D479-E55A-DBBEBB419936}"/>
              </a:ext>
            </a:extLst>
          </p:cNvPr>
          <p:cNvGrpSpPr/>
          <p:nvPr/>
        </p:nvGrpSpPr>
        <p:grpSpPr>
          <a:xfrm>
            <a:off x="7248211" y="3859122"/>
            <a:ext cx="1899611" cy="932866"/>
            <a:chOff x="7517766" y="1553804"/>
            <a:chExt cx="1843050" cy="1075887"/>
          </a:xfrm>
          <a:solidFill>
            <a:schemeClr val="accent3">
              <a:lumMod val="75000"/>
            </a:schemeClr>
          </a:solidFill>
        </p:grpSpPr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49744248-3CB3-6A4D-563E-A74EEC178D15}"/>
                </a:ext>
              </a:extLst>
            </p:cNvPr>
            <p:cNvSpPr/>
            <p:nvPr/>
          </p:nvSpPr>
          <p:spPr>
            <a:xfrm>
              <a:off x="7708665" y="1553804"/>
              <a:ext cx="1652151" cy="1075886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ata 12">
              <a:extLst>
                <a:ext uri="{FF2B5EF4-FFF2-40B4-BE49-F238E27FC236}">
                  <a16:creationId xmlns:a16="http://schemas.microsoft.com/office/drawing/2014/main" id="{A8FC3046-8628-D222-8793-29E19BCE7934}"/>
                </a:ext>
              </a:extLst>
            </p:cNvPr>
            <p:cNvSpPr/>
            <p:nvPr/>
          </p:nvSpPr>
          <p:spPr>
            <a:xfrm>
              <a:off x="7517766" y="1553805"/>
              <a:ext cx="769313" cy="1075886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C2ADAA5-26B2-6204-5826-2D63689535C0}"/>
              </a:ext>
            </a:extLst>
          </p:cNvPr>
          <p:cNvSpPr txBox="1"/>
          <p:nvPr/>
        </p:nvSpPr>
        <p:spPr>
          <a:xfrm>
            <a:off x="753468" y="1712412"/>
            <a:ext cx="522630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000" b="1" dirty="0">
                <a:ln/>
                <a:solidFill>
                  <a:schemeClr val="accent4"/>
                </a:solidFill>
              </a:rPr>
              <a:t>Key Factors Driving the Smart Education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93ED52-C13F-C77E-DF02-A65C7D7FE3F7}"/>
              </a:ext>
            </a:extLst>
          </p:cNvPr>
          <p:cNvSpPr txBox="1"/>
          <p:nvPr/>
        </p:nvSpPr>
        <p:spPr>
          <a:xfrm>
            <a:off x="7937307" y="2081949"/>
            <a:ext cx="848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0B7CF3-6B9B-AF82-69ED-D25DB35DEEFD}"/>
              </a:ext>
            </a:extLst>
          </p:cNvPr>
          <p:cNvSpPr txBox="1"/>
          <p:nvPr/>
        </p:nvSpPr>
        <p:spPr>
          <a:xfrm>
            <a:off x="7808028" y="3014814"/>
            <a:ext cx="848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D0111C-43C0-5F0A-5973-4D2AC285126E}"/>
              </a:ext>
            </a:extLst>
          </p:cNvPr>
          <p:cNvSpPr txBox="1"/>
          <p:nvPr/>
        </p:nvSpPr>
        <p:spPr>
          <a:xfrm>
            <a:off x="7673946" y="4004214"/>
            <a:ext cx="848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93AB77-A00A-C2B3-D12E-DB6DAF50D046}"/>
              </a:ext>
            </a:extLst>
          </p:cNvPr>
          <p:cNvSpPr txBox="1"/>
          <p:nvPr/>
        </p:nvSpPr>
        <p:spPr>
          <a:xfrm>
            <a:off x="7505932" y="4900778"/>
            <a:ext cx="848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B2BB96-38D8-2AA0-73D6-FB8350C8372F}"/>
              </a:ext>
            </a:extLst>
          </p:cNvPr>
          <p:cNvSpPr txBox="1"/>
          <p:nvPr/>
        </p:nvSpPr>
        <p:spPr>
          <a:xfrm>
            <a:off x="237845" y="2576297"/>
            <a:ext cx="72680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COVID-19 pandemic has made a substantial impact on Thailand’s education industry and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new normal toward distant learning with a digital platform is expected to occur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promote a safe and touch-less society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B9C08C-5E5A-C23A-A57F-77BEFE4340F2}"/>
              </a:ext>
            </a:extLst>
          </p:cNvPr>
          <p:cNvSpPr txBox="1"/>
          <p:nvPr/>
        </p:nvSpPr>
        <p:spPr>
          <a:xfrm>
            <a:off x="237845" y="3622618"/>
            <a:ext cx="6712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An opportunity for developing new types of learning tools </a:t>
            </a:r>
            <a:r>
              <a:rPr lang="en-US" sz="1400" dirty="0">
                <a:solidFill>
                  <a:schemeClr val="bg1"/>
                </a:solidFill>
              </a:rPr>
              <a:t>such as smart school, smart classroom, AR/VR learning, and remote classroom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4312B1-0F45-8EAA-A4AD-AC84C5448F94}"/>
              </a:ext>
            </a:extLst>
          </p:cNvPr>
          <p:cNvSpPr txBox="1"/>
          <p:nvPr/>
        </p:nvSpPr>
        <p:spPr>
          <a:xfrm>
            <a:off x="252649" y="4458279"/>
            <a:ext cx="6747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Computer-based assessment has become more encouraged </a:t>
            </a:r>
            <a:r>
              <a:rPr lang="en-US" sz="1400" dirty="0">
                <a:solidFill>
                  <a:schemeClr val="bg1"/>
                </a:solidFill>
              </a:rPr>
              <a:t>in most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BA4620-9569-5CEC-7619-ADED8A0AB722}"/>
              </a:ext>
            </a:extLst>
          </p:cNvPr>
          <p:cNvSpPr txBox="1"/>
          <p:nvPr/>
        </p:nvSpPr>
        <p:spPr>
          <a:xfrm>
            <a:off x="282720" y="5364940"/>
            <a:ext cx="66232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Education is one of the most powerful and proven vehicles for sustainable development. The aims of </a:t>
            </a:r>
            <a:r>
              <a:rPr lang="en-US" sz="1400" b="1" dirty="0">
                <a:solidFill>
                  <a:schemeClr val="bg1"/>
                </a:solidFill>
              </a:rPr>
              <a:t>achieving universal access to a quality higher education is on a rising trend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4C8871-06AE-8948-F80F-0D58054980F7}"/>
              </a:ext>
            </a:extLst>
          </p:cNvPr>
          <p:cNvSpPr txBox="1"/>
          <p:nvPr/>
        </p:nvSpPr>
        <p:spPr>
          <a:xfrm>
            <a:off x="9641904" y="2459616"/>
            <a:ext cx="1953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New Normal Behavior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88C039-A15A-3775-03E7-BCB36F9AA795}"/>
              </a:ext>
            </a:extLst>
          </p:cNvPr>
          <p:cNvSpPr txBox="1"/>
          <p:nvPr/>
        </p:nvSpPr>
        <p:spPr>
          <a:xfrm>
            <a:off x="8860482" y="5808500"/>
            <a:ext cx="2936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Quality Education for Sustainable Development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076A2B-41B0-DB13-633A-23F2C073BEDE}"/>
              </a:ext>
            </a:extLst>
          </p:cNvPr>
          <p:cNvSpPr txBox="1"/>
          <p:nvPr/>
        </p:nvSpPr>
        <p:spPr>
          <a:xfrm>
            <a:off x="9275035" y="4581422"/>
            <a:ext cx="2536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Changing Patterns in Student Assessment and Evaluation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060A221-D272-D047-BE23-7D202382952F}"/>
              </a:ext>
            </a:extLst>
          </p:cNvPr>
          <p:cNvSpPr txBox="1"/>
          <p:nvPr/>
        </p:nvSpPr>
        <p:spPr>
          <a:xfrm>
            <a:off x="9304043" y="3506006"/>
            <a:ext cx="2498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New Types of Learning Tools</a:t>
            </a:r>
          </a:p>
        </p:txBody>
      </p:sp>
      <p:pic>
        <p:nvPicPr>
          <p:cNvPr id="69" name="Picture 68" descr="Shape&#10;&#10;Description automatically generated with low confidence">
            <a:extLst>
              <a:ext uri="{FF2B5EF4-FFF2-40B4-BE49-F238E27FC236}">
                <a16:creationId xmlns:a16="http://schemas.microsoft.com/office/drawing/2014/main" id="{B391E76E-492E-1D56-AEA3-EA7134BE9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256" y="1640910"/>
            <a:ext cx="681483" cy="681483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low confidence">
            <a:extLst>
              <a:ext uri="{FF2B5EF4-FFF2-40B4-BE49-F238E27FC236}">
                <a16:creationId xmlns:a16="http://schemas.microsoft.com/office/drawing/2014/main" id="{9FC86BBA-19CE-FABA-9424-93DA12FB6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338" y="2818013"/>
            <a:ext cx="625401" cy="625401"/>
          </a:xfrm>
          <a:prstGeom prst="rect">
            <a:avLst/>
          </a:prstGeom>
        </p:spPr>
      </p:pic>
      <p:pic>
        <p:nvPicPr>
          <p:cNvPr id="73" name="Picture 72" descr="Shape&#10;&#10;Description automatically generated with low confidence">
            <a:extLst>
              <a:ext uri="{FF2B5EF4-FFF2-40B4-BE49-F238E27FC236}">
                <a16:creationId xmlns:a16="http://schemas.microsoft.com/office/drawing/2014/main" id="{DC93261D-5B5D-755C-97CA-C01F60960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808" y="3877387"/>
            <a:ext cx="596639" cy="596639"/>
          </a:xfrm>
          <a:prstGeom prst="rect">
            <a:avLst/>
          </a:prstGeom>
        </p:spPr>
      </p:pic>
      <p:pic>
        <p:nvPicPr>
          <p:cNvPr id="75" name="Picture 74" descr="Shape&#10;&#10;Description automatically generated with low confidence">
            <a:extLst>
              <a:ext uri="{FF2B5EF4-FFF2-40B4-BE49-F238E27FC236}">
                <a16:creationId xmlns:a16="http://schemas.microsoft.com/office/drawing/2014/main" id="{330A5A7F-E8D6-8C15-5B41-069877C565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25" y="5061178"/>
            <a:ext cx="719191" cy="71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34649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1_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147</TotalTime>
  <Words>650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SimHei</vt:lpstr>
      <vt:lpstr>Arial</vt:lpstr>
      <vt:lpstr>Bahnschrift</vt:lpstr>
      <vt:lpstr>Calibri</vt:lpstr>
      <vt:lpstr>Calibri Light</vt:lpstr>
      <vt:lpstr>TH SarabunPSK</vt:lpstr>
      <vt:lpstr>Wingdings</vt:lpstr>
      <vt:lpstr>TIME Consult Theme Color V2</vt:lpstr>
      <vt:lpstr>1_TIME Consult Theme Color V2</vt:lpstr>
      <vt:lpstr>Custom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Nawarat Rungwattanaphaiboon</cp:lastModifiedBy>
  <cp:revision>5</cp:revision>
  <dcterms:created xsi:type="dcterms:W3CDTF">2020-05-19T10:17:02Z</dcterms:created>
  <dcterms:modified xsi:type="dcterms:W3CDTF">2022-09-04T03:47:29Z</dcterms:modified>
</cp:coreProperties>
</file>