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9" r:id="rId2"/>
    <p:sldMasterId id="2147483677" r:id="rId3"/>
  </p:sldMasterIdLst>
  <p:notesMasterIdLst>
    <p:notesMasterId r:id="rId6"/>
  </p:notesMasterIdLst>
  <p:handoutMasterIdLst>
    <p:handoutMasterId r:id="rId7"/>
  </p:handoutMasterIdLst>
  <p:sldIdLst>
    <p:sldId id="4680" r:id="rId4"/>
    <p:sldId id="273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76D"/>
    <a:srgbClr val="0F3492"/>
    <a:srgbClr val="002060"/>
    <a:srgbClr val="F2F2F2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8" y="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2C19-ED23-FBFD-3969-70384EB1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31F-C9C7-6500-1A6C-318DDD05B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876D2-0666-C8A5-4B3C-0F7A29F1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C8F6E-3838-15AA-0A44-9ACE669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8B85-26C3-1609-BADF-881621DD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E929-F53D-06A9-5960-1BA4EF28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29F-AEB3-0837-9C4F-587F7861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FB55-6D41-5AF7-F8D8-B498DE1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F89D8-5B26-A249-6B74-3080913AB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8EAD6-EC1B-1719-17A8-BA45340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DE29E-CCEF-A2F0-3224-F04D11497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84335-DE34-E48F-E8A3-DCFED20F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E0CDF-0402-D1A6-D9DF-D378C2E3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DFA4-FD96-5C69-7539-4044B23F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516E-97F2-91AF-E2F5-259E0435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3D9CF-936C-CF2F-59D2-FF3E3823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32F1-E1A5-EA0A-79C6-2BC5D47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24D2-1F35-988E-C229-D136650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F014-8C7C-FE5C-0E43-D1E4AA56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7D54-19A7-E11A-06E6-A4A489E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6A214-2276-27AE-0E6C-D396144F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3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B41B-B4F9-1BE7-E83D-632A89D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C548-3ED4-1EE1-0E32-B82DA7A5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FA47-1877-D512-3E00-E25295D1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F702-4A30-74E3-0787-A968A279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CBDB-8D31-DED8-08E7-2488583F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EF30-7C23-90CF-66E4-21E89EA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D44F-36EA-BC69-D675-BEA2C3BD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FFC09-2A7D-0F97-F477-D406F657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6677-B60B-2227-8247-EC315D33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97A5-C4DB-B215-C5B2-B331A6E6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5E35-61AD-CEDC-9C30-0A195B32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CD66-BA93-DC87-7F1C-746EF2A1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CF76-376E-CEAD-8BC0-B0E48EB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82E5-D4A3-93FF-4027-7D785CAD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018D-CF3E-2BD1-D1C8-D8860C5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17F0-D2B0-9971-CE0B-AA1EE47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1A62-40DB-B4F8-8DB4-6AD7536D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6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015A0-60B2-1A7C-86B0-0BB365E4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15D7-23A3-3053-ECBE-6C4665C3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C558-C058-8500-4814-325D6D02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07ED-403E-4806-CE95-4C3878B6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DC85-D8AD-FAC1-9F45-1320DDD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7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048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FF4-9ADC-C580-7C94-773CCA388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ABEEC-3AD6-A80B-CD48-C1589D11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DF57-FCCA-7186-F652-A2D3052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9B8B-3A27-D3D8-B156-8196A90F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DC04-DF06-3810-3873-2003CCD4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4FBB-51F4-6C6D-74DA-A45E2EEB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D9DE-981D-A57B-E47F-A5A5837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7339-C2DA-680D-7EF8-0DF44DC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1603-1D61-A0B2-EA66-E4ACC5EE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B24-0A65-2E2E-2959-6E8C5FF5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A2E5-35AA-7695-B613-EDB76A79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536C-08D2-7C5D-AA92-D75B0F6C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40E9-1595-80BD-244E-5D4AFDA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AA79-7110-A729-B29F-0740CEB8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3DBD-613B-1ED6-3620-F89DA4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2DCE1-3343-8F86-E724-F7D00519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8BAA-77E7-5B87-5A54-1F81304E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0CCE-0468-F338-6CCD-193005F8C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CD21-177F-5314-8472-B90FC87C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1D6-19FA-714B-1E15-7A39411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B37105E-4D77-4285-1465-4EC4E9D10040}"/>
              </a:ext>
            </a:extLst>
          </p:cNvPr>
          <p:cNvSpPr/>
          <p:nvPr/>
        </p:nvSpPr>
        <p:spPr>
          <a:xfrm>
            <a:off x="9049133" y="2680590"/>
            <a:ext cx="2682593" cy="3534630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1BEBCB-46B0-4BD1-67BD-E5DA51209E80}"/>
              </a:ext>
            </a:extLst>
          </p:cNvPr>
          <p:cNvSpPr/>
          <p:nvPr/>
        </p:nvSpPr>
        <p:spPr>
          <a:xfrm>
            <a:off x="6199005" y="2680590"/>
            <a:ext cx="2682593" cy="3534630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BD6A34-45DB-DB9D-AD7F-6C2049D3DA4D}"/>
              </a:ext>
            </a:extLst>
          </p:cNvPr>
          <p:cNvSpPr/>
          <p:nvPr/>
        </p:nvSpPr>
        <p:spPr>
          <a:xfrm>
            <a:off x="3348877" y="2702883"/>
            <a:ext cx="2682593" cy="3534631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514C3-FD1D-7EEB-7E1E-32CEAD780F0E}"/>
              </a:ext>
            </a:extLst>
          </p:cNvPr>
          <p:cNvSpPr/>
          <p:nvPr/>
        </p:nvSpPr>
        <p:spPr>
          <a:xfrm>
            <a:off x="511625" y="2800095"/>
            <a:ext cx="2682593" cy="3437420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20D340E-B59F-0633-3FDE-E72306B43F3E}"/>
              </a:ext>
            </a:extLst>
          </p:cNvPr>
          <p:cNvSpPr/>
          <p:nvPr/>
        </p:nvSpPr>
        <p:spPr>
          <a:xfrm>
            <a:off x="489848" y="1276382"/>
            <a:ext cx="11196336" cy="1062814"/>
          </a:xfrm>
          <a:prstGeom prst="triangle">
            <a:avLst/>
          </a:prstGeom>
          <a:solidFill>
            <a:srgbClr val="0B2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273642" y="119856"/>
            <a:ext cx="11739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มาตรการช่วยเหลือด้านอินเทอร์เน็ตบอร์ดแบนด์ ค่าใช้จ่ายบริการโทรศัพท์เคลื่อนที่แก่ประชาชน จัดสรรรายได้เข้ากองทุนวิจัยแก่ผู้ประกอบการ และสนับสนุนโรงพยาบาลของรัฐที่ได้รับผลกระทบจากโรคติดเชื้อไวรัสโคโรนา </a:t>
            </a:r>
            <a:r>
              <a:rPr lang="en-US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3A1BB-6D42-288D-61C2-0A5DA51A9F17}"/>
              </a:ext>
            </a:extLst>
          </p:cNvPr>
          <p:cNvSpPr txBox="1"/>
          <p:nvPr/>
        </p:nvSpPr>
        <p:spPr>
          <a:xfrm>
            <a:off x="708923" y="1552887"/>
            <a:ext cx="10975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</a:t>
            </a:r>
            <a:b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เพื่อลดผลกระทบการแพร่ระบาดของโรคติดเชื้อไวรัสโคโรนา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C42B0-2B3C-D279-08CD-D565F323A901}"/>
              </a:ext>
            </a:extLst>
          </p:cNvPr>
          <p:cNvSpPr txBox="1"/>
          <p:nvPr/>
        </p:nvSpPr>
        <p:spPr>
          <a:xfrm rot="10800000" flipV="1">
            <a:off x="529138" y="3150973"/>
            <a:ext cx="26605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จัดให้มีอินเทอร์เน็ต</a:t>
            </a:r>
            <a:b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บรอดแบนด์เคลื่อนที่ฟรี </a:t>
            </a: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 </a:t>
            </a:r>
            <a:r>
              <a:rPr lang="en-US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b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ปรับเพิ่มความเร็วอินเทอร์เน็ต</a:t>
            </a:r>
            <a:b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บรอดแบนด์ประจำที่</a:t>
            </a: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100 </a:t>
            </a:r>
            <a:r>
              <a:rPr lang="en-US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13507-FFE1-047B-4753-C77EF836D763}"/>
              </a:ext>
            </a:extLst>
          </p:cNvPr>
          <p:cNvSpPr txBox="1"/>
          <p:nvPr/>
        </p:nvSpPr>
        <p:spPr>
          <a:xfrm>
            <a:off x="3397680" y="3150973"/>
            <a:ext cx="26293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</a:t>
            </a:r>
            <a:b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สนับสนุนการใช้บริการโทรศัพท์</a:t>
            </a:r>
            <a:b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เคลื่อนที่ (โทรฟรี) </a:t>
            </a: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 100 นาที</a:t>
            </a:r>
            <a:b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ทุกเครือข่ายสำหรับบุคคลธรรมดา</a:t>
            </a:r>
            <a:b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ที่มีสัญชาติไทย</a:t>
            </a:r>
            <a:endParaRPr lang="en-US" sz="20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46F02-BD28-D7A0-FF49-AC3AFD8BBCA7}"/>
              </a:ext>
            </a:extLst>
          </p:cNvPr>
          <p:cNvSpPr txBox="1"/>
          <p:nvPr/>
        </p:nvSpPr>
        <p:spPr>
          <a:xfrm>
            <a:off x="6275102" y="3151078"/>
            <a:ext cx="25214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ช่วยเหลือผู้ประกอบการ</a:t>
            </a: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ในการออกประกาศ กสทช. เรื่อง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การชำระค่าธรรมเนียมและการนำส่งเงินรายปี</a:t>
            </a: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</a:t>
            </a:r>
            <a:b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รายได้เข้ากองทุนวิจัยและพัฒนา</a:t>
            </a: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9A5588-E88D-982F-EFB6-500544664913}"/>
              </a:ext>
            </a:extLst>
          </p:cNvPr>
          <p:cNvSpPr txBox="1"/>
          <p:nvPr/>
        </p:nvSpPr>
        <p:spPr>
          <a:xfrm>
            <a:off x="9049133" y="3150973"/>
            <a:ext cx="27390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thaiDist"/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สนับสนุนโรงพยาบาล สถาบันทางการแพทย์ของรัฐ</a:t>
            </a: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b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การต่อสู้สถานการณ์ “ไวรัส โคโรน่า”สายพันธุ์ใหม่ 2019</a:t>
            </a:r>
            <a:endParaRPr lang="en-US" sz="20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 algn="thaiDist"/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5FEFD7-F2BB-C847-83D9-D5A994BB8CE6}"/>
              </a:ext>
            </a:extLst>
          </p:cNvPr>
          <p:cNvSpPr/>
          <p:nvPr/>
        </p:nvSpPr>
        <p:spPr>
          <a:xfrm>
            <a:off x="502017" y="2680590"/>
            <a:ext cx="2682592" cy="417093"/>
          </a:xfrm>
          <a:prstGeom prst="rect">
            <a:avLst/>
          </a:prstGeom>
          <a:solidFill>
            <a:srgbClr val="0B276D"/>
          </a:solidFill>
          <a:ln>
            <a:solidFill>
              <a:srgbClr val="0F3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F8F68D-DB69-8712-0AD4-DEA9B471A4FE}"/>
              </a:ext>
            </a:extLst>
          </p:cNvPr>
          <p:cNvSpPr/>
          <p:nvPr/>
        </p:nvSpPr>
        <p:spPr>
          <a:xfrm>
            <a:off x="3348878" y="2680590"/>
            <a:ext cx="2682592" cy="417093"/>
          </a:xfrm>
          <a:prstGeom prst="rect">
            <a:avLst/>
          </a:prstGeom>
          <a:solidFill>
            <a:srgbClr val="0B276D"/>
          </a:solidFill>
          <a:ln>
            <a:solidFill>
              <a:srgbClr val="0F3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C5A435-FB96-8042-DD0A-D86AFDF1A300}"/>
              </a:ext>
            </a:extLst>
          </p:cNvPr>
          <p:cNvSpPr/>
          <p:nvPr/>
        </p:nvSpPr>
        <p:spPr>
          <a:xfrm>
            <a:off x="6195738" y="2673309"/>
            <a:ext cx="2672985" cy="424374"/>
          </a:xfrm>
          <a:prstGeom prst="rect">
            <a:avLst/>
          </a:prstGeom>
          <a:solidFill>
            <a:srgbClr val="0B276D"/>
          </a:solidFill>
          <a:ln>
            <a:solidFill>
              <a:srgbClr val="0F3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BD79A4-CA2D-1D11-E740-4648E3FE4238}"/>
              </a:ext>
            </a:extLst>
          </p:cNvPr>
          <p:cNvSpPr/>
          <p:nvPr/>
        </p:nvSpPr>
        <p:spPr>
          <a:xfrm>
            <a:off x="9042599" y="2673309"/>
            <a:ext cx="2682593" cy="424374"/>
          </a:xfrm>
          <a:prstGeom prst="rect">
            <a:avLst/>
          </a:prstGeom>
          <a:solidFill>
            <a:srgbClr val="0B276D"/>
          </a:solidFill>
          <a:ln>
            <a:solidFill>
              <a:srgbClr val="0F34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FAEDDDB-654A-CAF8-FD6F-04235615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28" y="2714269"/>
            <a:ext cx="349733" cy="349733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D7137F3A-6C88-98CD-29AA-1A7FEE2F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80" y="2714269"/>
            <a:ext cx="329533" cy="329533"/>
          </a:xfrm>
          <a:prstGeom prst="rect">
            <a:avLst/>
          </a:prstGeom>
        </p:spPr>
      </p:pic>
      <p:pic>
        <p:nvPicPr>
          <p:cNvPr id="41" name="Picture 40" descr="A picture containing text, coil spring, metalware, clipart&#10;&#10;Description automatically generated">
            <a:extLst>
              <a:ext uri="{FF2B5EF4-FFF2-40B4-BE49-F238E27FC236}">
                <a16:creationId xmlns:a16="http://schemas.microsoft.com/office/drawing/2014/main" id="{7AA14F6B-8F92-601A-7077-AF58E9553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62" y="2642694"/>
            <a:ext cx="403554" cy="403554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7FDC62DF-D319-A145-632B-CBDB9F678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792" y="2689049"/>
            <a:ext cx="369562" cy="369562"/>
          </a:xfrm>
          <a:prstGeom prst="rect">
            <a:avLst/>
          </a:prstGeom>
        </p:spPr>
      </p:pic>
      <p:pic>
        <p:nvPicPr>
          <p:cNvPr id="1026" name="Picture 2" descr="Tech devices and icons connected to digital planet earth">
            <a:extLst>
              <a:ext uri="{FF2B5EF4-FFF2-40B4-BE49-F238E27FC236}">
                <a16:creationId xmlns:a16="http://schemas.microsoft.com/office/drawing/2014/main" id="{CA6BB3A2-351F-B0DA-852B-28DB82954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12" y="4968034"/>
            <a:ext cx="1591762" cy="10450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woman talking on mobile phone">
            <a:extLst>
              <a:ext uri="{FF2B5EF4-FFF2-40B4-BE49-F238E27FC236}">
                <a16:creationId xmlns:a16="http://schemas.microsoft.com/office/drawing/2014/main" id="{0E8DE039-09C0-B172-8A55-04B8F26A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260" y="4954241"/>
            <a:ext cx="1589565" cy="10588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autiful smart asian doctor and patient discussing and explaining something with clipboard">
            <a:extLst>
              <a:ext uri="{FF2B5EF4-FFF2-40B4-BE49-F238E27FC236}">
                <a16:creationId xmlns:a16="http://schemas.microsoft.com/office/drawing/2014/main" id="{AA5AADB4-1B72-F3BA-FAE5-B04E52BF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712" y="4954241"/>
            <a:ext cx="1583854" cy="10588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usiness man accounting calculating cost economic budget investment and saving">
            <a:extLst>
              <a:ext uri="{FF2B5EF4-FFF2-40B4-BE49-F238E27FC236}">
                <a16:creationId xmlns:a16="http://schemas.microsoft.com/office/drawing/2014/main" id="{29BA9C14-44CF-3970-0474-37EC7C4D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34" y="5305113"/>
            <a:ext cx="1275031" cy="84934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CC35CF7-30B4-3116-8106-295E14DDEE7D}"/>
              </a:ext>
            </a:extLst>
          </p:cNvPr>
          <p:cNvSpPr txBox="1"/>
          <p:nvPr/>
        </p:nvSpPr>
        <p:spPr>
          <a:xfrm>
            <a:off x="1513619" y="2668052"/>
            <a:ext cx="1083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9CCBE7-F5FF-3C83-406E-38AF74363E30}"/>
              </a:ext>
            </a:extLst>
          </p:cNvPr>
          <p:cNvSpPr txBox="1"/>
          <p:nvPr/>
        </p:nvSpPr>
        <p:spPr>
          <a:xfrm>
            <a:off x="4283209" y="2668704"/>
            <a:ext cx="1083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52DB6F-BCA1-3617-25FE-D3406463B0BC}"/>
              </a:ext>
            </a:extLst>
          </p:cNvPr>
          <p:cNvSpPr txBox="1"/>
          <p:nvPr/>
        </p:nvSpPr>
        <p:spPr>
          <a:xfrm>
            <a:off x="7192640" y="2668052"/>
            <a:ext cx="1083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9F90AD-3184-E612-44C6-8162D15A38B7}"/>
              </a:ext>
            </a:extLst>
          </p:cNvPr>
          <p:cNvSpPr txBox="1"/>
          <p:nvPr/>
        </p:nvSpPr>
        <p:spPr>
          <a:xfrm>
            <a:off x="10039271" y="2680590"/>
            <a:ext cx="1083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361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077953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15235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39203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39525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20474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20473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74312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898842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74312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890891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07D61-6370-478D-CECB-8BA2A522A2DA}"/>
              </a:ext>
            </a:extLst>
          </p:cNvPr>
          <p:cNvSpPr txBox="1"/>
          <p:nvPr/>
        </p:nvSpPr>
        <p:spPr>
          <a:xfrm>
            <a:off x="259182" y="279314"/>
            <a:ext cx="11753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+mj-lt"/>
                <a:cs typeface="TH SarabunPSK" panose="020B0500040200020003" pitchFamily="34" charset="-34"/>
              </a:rPr>
              <a:t>New normal behavior New learning tools New student evaluation and Sustainable development education are the key factors of smart education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AF449A-B47D-2806-4334-2EF7C2186EC1}"/>
              </a:ext>
            </a:extLst>
          </p:cNvPr>
          <p:cNvSpPr/>
          <p:nvPr/>
        </p:nvSpPr>
        <p:spPr>
          <a:xfrm>
            <a:off x="1364014" y="1692595"/>
            <a:ext cx="2423158" cy="958305"/>
          </a:xfrm>
          <a:prstGeom prst="rect">
            <a:avLst/>
          </a:prstGeom>
          <a:solidFill>
            <a:srgbClr val="0B2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ABB13-4B79-F90E-0F9B-DD97FE9F0AA9}"/>
              </a:ext>
            </a:extLst>
          </p:cNvPr>
          <p:cNvSpPr/>
          <p:nvPr/>
        </p:nvSpPr>
        <p:spPr>
          <a:xfrm>
            <a:off x="2868797" y="1174753"/>
            <a:ext cx="610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Key Factors Driving the  Smart Education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365A4-455E-1E3D-A542-673DA0A3042B}"/>
              </a:ext>
            </a:extLst>
          </p:cNvPr>
          <p:cNvSpPr/>
          <p:nvPr/>
        </p:nvSpPr>
        <p:spPr>
          <a:xfrm>
            <a:off x="1156368" y="1865899"/>
            <a:ext cx="2838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New Normal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Behavior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C98A4-15B7-0505-A73B-45550EC6C440}"/>
              </a:ext>
            </a:extLst>
          </p:cNvPr>
          <p:cNvSpPr/>
          <p:nvPr/>
        </p:nvSpPr>
        <p:spPr>
          <a:xfrm>
            <a:off x="1364014" y="2808060"/>
            <a:ext cx="2423158" cy="976032"/>
          </a:xfrm>
          <a:prstGeom prst="rect">
            <a:avLst/>
          </a:prstGeom>
          <a:solidFill>
            <a:srgbClr val="0B2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20F74-5B74-22D3-2800-13C19FF279A6}"/>
              </a:ext>
            </a:extLst>
          </p:cNvPr>
          <p:cNvSpPr/>
          <p:nvPr/>
        </p:nvSpPr>
        <p:spPr>
          <a:xfrm>
            <a:off x="1145970" y="3020824"/>
            <a:ext cx="2838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New Types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of Learning Tools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F03ED-E922-AC17-4824-FC7572F33734}"/>
              </a:ext>
            </a:extLst>
          </p:cNvPr>
          <p:cNvSpPr/>
          <p:nvPr/>
        </p:nvSpPr>
        <p:spPr>
          <a:xfrm>
            <a:off x="1364014" y="3941252"/>
            <a:ext cx="2423158" cy="1060640"/>
          </a:xfrm>
          <a:prstGeom prst="rect">
            <a:avLst/>
          </a:prstGeom>
          <a:solidFill>
            <a:srgbClr val="0B2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B9AB37-4D2B-1EB1-FB7C-AA4FB6D62FC5}"/>
              </a:ext>
            </a:extLst>
          </p:cNvPr>
          <p:cNvSpPr/>
          <p:nvPr/>
        </p:nvSpPr>
        <p:spPr>
          <a:xfrm>
            <a:off x="1273002" y="4030454"/>
            <a:ext cx="2584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Changing Patterns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in Student Assessment and Evaluation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8B4C58-27BB-26DA-39B4-B3019F30B377}"/>
              </a:ext>
            </a:extLst>
          </p:cNvPr>
          <p:cNvSpPr/>
          <p:nvPr/>
        </p:nvSpPr>
        <p:spPr>
          <a:xfrm>
            <a:off x="1374413" y="5159053"/>
            <a:ext cx="2423158" cy="1063882"/>
          </a:xfrm>
          <a:prstGeom prst="rect">
            <a:avLst/>
          </a:prstGeom>
          <a:solidFill>
            <a:srgbClr val="0B2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AC209B-2D1B-766C-84DB-3C6369D1DCF2}"/>
              </a:ext>
            </a:extLst>
          </p:cNvPr>
          <p:cNvSpPr/>
          <p:nvPr/>
        </p:nvSpPr>
        <p:spPr>
          <a:xfrm>
            <a:off x="1156368" y="5256228"/>
            <a:ext cx="2838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Quality Education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for Sustainable Development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9E3CC9-02C4-5636-7A66-3C0F0AC7FCD3}"/>
              </a:ext>
            </a:extLst>
          </p:cNvPr>
          <p:cNvSpPr/>
          <p:nvPr/>
        </p:nvSpPr>
        <p:spPr>
          <a:xfrm>
            <a:off x="3776774" y="1697702"/>
            <a:ext cx="7849478" cy="948016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15B647-2689-0FC1-5897-B0B2917BF27A}"/>
              </a:ext>
            </a:extLst>
          </p:cNvPr>
          <p:cNvSpPr txBox="1"/>
          <p:nvPr/>
        </p:nvSpPr>
        <p:spPr>
          <a:xfrm>
            <a:off x="3914229" y="1779063"/>
            <a:ext cx="7684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to promote a safe and touch-less society.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4A279E-7FE1-6099-61E4-FA05515FD15E}"/>
              </a:ext>
            </a:extLst>
          </p:cNvPr>
          <p:cNvSpPr/>
          <p:nvPr/>
        </p:nvSpPr>
        <p:spPr>
          <a:xfrm>
            <a:off x="3795152" y="2822191"/>
            <a:ext cx="7831100" cy="961826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A405A3-CB37-AF91-1E9B-0EB52958DD70}"/>
              </a:ext>
            </a:extLst>
          </p:cNvPr>
          <p:cNvSpPr/>
          <p:nvPr/>
        </p:nvSpPr>
        <p:spPr>
          <a:xfrm>
            <a:off x="3786823" y="3946359"/>
            <a:ext cx="7839429" cy="1054434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4D5356-0D7E-7B4E-6DA9-BE16F567F71E}"/>
              </a:ext>
            </a:extLst>
          </p:cNvPr>
          <p:cNvSpPr/>
          <p:nvPr/>
        </p:nvSpPr>
        <p:spPr>
          <a:xfrm>
            <a:off x="3797571" y="5159053"/>
            <a:ext cx="7828681" cy="1054434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B17109-8520-3A1C-8866-8665CC9E64DF}"/>
              </a:ext>
            </a:extLst>
          </p:cNvPr>
          <p:cNvSpPr txBox="1"/>
          <p:nvPr/>
        </p:nvSpPr>
        <p:spPr>
          <a:xfrm>
            <a:off x="3939956" y="2979539"/>
            <a:ext cx="7536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opportunity for developing new types 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 such as smart school, smart classroom, AR/VR learning, and remote classroom.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25C300-6E5F-27FB-E447-CBAEFFC3D8CC}"/>
              </a:ext>
            </a:extLst>
          </p:cNvPr>
          <p:cNvSpPr txBox="1"/>
          <p:nvPr/>
        </p:nvSpPr>
        <p:spPr>
          <a:xfrm>
            <a:off x="3921578" y="4099787"/>
            <a:ext cx="75892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in 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most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DD58BD-02C6-F4A3-925C-F01B40CC1BAB}"/>
              </a:ext>
            </a:extLst>
          </p:cNvPr>
          <p:cNvSpPr txBox="1"/>
          <p:nvPr/>
        </p:nvSpPr>
        <p:spPr>
          <a:xfrm>
            <a:off x="3952998" y="5383182"/>
            <a:ext cx="764543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+mj-lt"/>
              </a:rPr>
              <a:t>Education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 is one of the most powerful and proven vehicles for sustainable development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. </a:t>
            </a:r>
            <a:br>
              <a:rPr lang="en-US" sz="1400" dirty="0">
                <a:solidFill>
                  <a:srgbClr val="002060"/>
                </a:solidFill>
                <a:latin typeface="+mj-lt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achieving universal access to a quality higher education is on a rising trend.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cs typeface="TH SarabunPSK" panose="020B0500040200020003" pitchFamily="34" charset="-34"/>
            </a:endParaRPr>
          </a:p>
        </p:txBody>
      </p:sp>
      <p:pic>
        <p:nvPicPr>
          <p:cNvPr id="48" name="Picture 47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7CD03776-9F59-4424-0731-C8CEA1D40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8" y="1877463"/>
            <a:ext cx="637204" cy="637204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E0178E04-C488-F30F-86A6-71BAB23EA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9" y="3071943"/>
            <a:ext cx="482535" cy="482535"/>
          </a:xfrm>
          <a:prstGeom prst="rect">
            <a:avLst/>
          </a:prstGeom>
        </p:spPr>
      </p:pic>
      <p:pic>
        <p:nvPicPr>
          <p:cNvPr id="50" name="Picture 49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99C2F257-73F2-A331-7DF0-365E1688D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4" y="4234794"/>
            <a:ext cx="559882" cy="559882"/>
          </a:xfrm>
          <a:prstGeom prst="rect">
            <a:avLst/>
          </a:prstGeom>
        </p:spPr>
      </p:pic>
      <p:pic>
        <p:nvPicPr>
          <p:cNvPr id="51" name="Picture 5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1A74DC2-63EB-46C9-EB51-C7C11F0E4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8" y="5416180"/>
            <a:ext cx="511092" cy="511092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63CA0D2E-263B-0023-CD85-FA989F03A538}"/>
              </a:ext>
            </a:extLst>
          </p:cNvPr>
          <p:cNvSpPr/>
          <p:nvPr/>
        </p:nvSpPr>
        <p:spPr>
          <a:xfrm>
            <a:off x="470165" y="1771069"/>
            <a:ext cx="828370" cy="808701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DD12EB-DE73-2C42-E9DA-2B58389C382A}"/>
              </a:ext>
            </a:extLst>
          </p:cNvPr>
          <p:cNvSpPr/>
          <p:nvPr/>
        </p:nvSpPr>
        <p:spPr>
          <a:xfrm>
            <a:off x="470165" y="2883789"/>
            <a:ext cx="828370" cy="808701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F78E2A5-65F5-637A-5DB8-C8C6215B4408}"/>
              </a:ext>
            </a:extLst>
          </p:cNvPr>
          <p:cNvSpPr/>
          <p:nvPr/>
        </p:nvSpPr>
        <p:spPr>
          <a:xfrm>
            <a:off x="458829" y="4099313"/>
            <a:ext cx="828370" cy="808701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126175-8616-F367-F18A-E6B3DCDB3CDB}"/>
              </a:ext>
            </a:extLst>
          </p:cNvPr>
          <p:cNvSpPr/>
          <p:nvPr/>
        </p:nvSpPr>
        <p:spPr>
          <a:xfrm>
            <a:off x="466901" y="5250327"/>
            <a:ext cx="828370" cy="808701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1_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39</TotalTime>
  <Words>658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SimHei</vt:lpstr>
      <vt:lpstr>Arial</vt:lpstr>
      <vt:lpstr>Bahnschrift</vt:lpstr>
      <vt:lpstr>Calibri</vt:lpstr>
      <vt:lpstr>Calibri Light</vt:lpstr>
      <vt:lpstr>TH SarabunPSK</vt:lpstr>
      <vt:lpstr>Wingdings</vt:lpstr>
      <vt:lpstr>TIME Consult Theme Color V2</vt:lpstr>
      <vt:lpstr>1_TIME Consult Theme Color V2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Atchara Sorasing</cp:lastModifiedBy>
  <cp:revision>7</cp:revision>
  <dcterms:created xsi:type="dcterms:W3CDTF">2020-05-19T10:17:02Z</dcterms:created>
  <dcterms:modified xsi:type="dcterms:W3CDTF">2022-10-05T10:10:23Z</dcterms:modified>
</cp:coreProperties>
</file>