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  <p:sldMasterId id="2147483677" r:id="rId3"/>
  </p:sldMasterIdLst>
  <p:notesMasterIdLst>
    <p:notesMasterId r:id="rId6"/>
  </p:notesMasterIdLst>
  <p:handoutMasterIdLst>
    <p:handoutMasterId r:id="rId7"/>
  </p:handoutMasterIdLst>
  <p:sldIdLst>
    <p:sldId id="4678" r:id="rId4"/>
    <p:sldId id="273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492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0" y="8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4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192000" y="1447090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Google Shape;438;p12">
            <a:extLst>
              <a:ext uri="{FF2B5EF4-FFF2-40B4-BE49-F238E27FC236}">
                <a16:creationId xmlns:a16="http://schemas.microsoft.com/office/drawing/2014/main" id="{3F198E37-3F25-C799-4B1F-FC8CF693B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467" y="185566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arabun"/>
              <a:buNone/>
            </a:pPr>
            <a:r>
              <a:rPr lang="th-TH" sz="2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ตัวอย่างมาตรการช่วยเหลือและสนับสนุนประชาชน ผู้ประกอบการและโรงพยาบาลของรัฐในส่วนการบริการด้านโทรคมนาคมในช่วงการระบาดของไวรัสโคโรน่า19</a:t>
            </a:r>
            <a:endParaRPr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Google Shape;443;p12">
            <a:extLst>
              <a:ext uri="{FF2B5EF4-FFF2-40B4-BE49-F238E27FC236}">
                <a16:creationId xmlns:a16="http://schemas.microsoft.com/office/drawing/2014/main" id="{2C833ABD-5E9B-AACC-E1E1-B3B9565B5D58}"/>
              </a:ext>
            </a:extLst>
          </p:cNvPr>
          <p:cNvSpPr/>
          <p:nvPr/>
        </p:nvSpPr>
        <p:spPr>
          <a:xfrm>
            <a:off x="4330592" y="3071475"/>
            <a:ext cx="2482906" cy="3267273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" name="Google Shape;444;p12">
            <a:extLst>
              <a:ext uri="{FF2B5EF4-FFF2-40B4-BE49-F238E27FC236}">
                <a16:creationId xmlns:a16="http://schemas.microsoft.com/office/drawing/2014/main" id="{492D3B68-A25E-A66E-6B33-EFE43E91EE84}"/>
              </a:ext>
            </a:extLst>
          </p:cNvPr>
          <p:cNvSpPr/>
          <p:nvPr/>
        </p:nvSpPr>
        <p:spPr>
          <a:xfrm>
            <a:off x="4972237" y="3200030"/>
            <a:ext cx="3254941" cy="248962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5" name="Google Shape;445;p12">
            <a:extLst>
              <a:ext uri="{FF2B5EF4-FFF2-40B4-BE49-F238E27FC236}">
                <a16:creationId xmlns:a16="http://schemas.microsoft.com/office/drawing/2014/main" id="{426C1009-1212-A6D8-0A7D-E4546470CB22}"/>
              </a:ext>
            </a:extLst>
          </p:cNvPr>
          <p:cNvSpPr/>
          <p:nvPr/>
        </p:nvSpPr>
        <p:spPr>
          <a:xfrm>
            <a:off x="5090330" y="1773289"/>
            <a:ext cx="2489633" cy="3267273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6" name="Google Shape;446;p12">
            <a:extLst>
              <a:ext uri="{FF2B5EF4-FFF2-40B4-BE49-F238E27FC236}">
                <a16:creationId xmlns:a16="http://schemas.microsoft.com/office/drawing/2014/main" id="{8F3F7638-8D61-8DFC-D12E-7DFE50C3A11C}"/>
              </a:ext>
            </a:extLst>
          </p:cNvPr>
          <p:cNvSpPr/>
          <p:nvPr/>
        </p:nvSpPr>
        <p:spPr>
          <a:xfrm>
            <a:off x="3670938" y="2432442"/>
            <a:ext cx="3258713" cy="2489926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52" name="Google Shape;452;p12">
            <a:extLst>
              <a:ext uri="{FF2B5EF4-FFF2-40B4-BE49-F238E27FC236}">
                <a16:creationId xmlns:a16="http://schemas.microsoft.com/office/drawing/2014/main" id="{DE0EACBA-490F-8964-AB21-EA26980A51D2}"/>
              </a:ext>
            </a:extLst>
          </p:cNvPr>
          <p:cNvSpPr txBox="1"/>
          <p:nvPr/>
        </p:nvSpPr>
        <p:spPr>
          <a:xfrm>
            <a:off x="2007152" y="4355127"/>
            <a:ext cx="21326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สนับสนุนค่าใช้จ่าย</a:t>
            </a:r>
            <a:endParaRPr sz="2000" b="1" i="0" u="none" strike="noStrike" cap="none" dirty="0">
              <a:solidFill>
                <a:srgbClr val="0F3492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3" name="Google Shape;453;p12">
            <a:extLst>
              <a:ext uri="{FF2B5EF4-FFF2-40B4-BE49-F238E27FC236}">
                <a16:creationId xmlns:a16="http://schemas.microsoft.com/office/drawing/2014/main" id="{547A0804-C6FF-C096-2A7E-6025E19DEEC3}"/>
              </a:ext>
            </a:extLst>
          </p:cNvPr>
          <p:cNvSpPr txBox="1"/>
          <p:nvPr/>
        </p:nvSpPr>
        <p:spPr>
          <a:xfrm>
            <a:off x="585659" y="4930779"/>
            <a:ext cx="37449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rgbClr val="0F349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4" name="Google Shape;454;p12">
            <a:extLst>
              <a:ext uri="{FF2B5EF4-FFF2-40B4-BE49-F238E27FC236}">
                <a16:creationId xmlns:a16="http://schemas.microsoft.com/office/drawing/2014/main" id="{30A34A8B-7685-D554-ED35-C8B00C33FFFD}"/>
              </a:ext>
            </a:extLst>
          </p:cNvPr>
          <p:cNvSpPr txBox="1"/>
          <p:nvPr/>
        </p:nvSpPr>
        <p:spPr>
          <a:xfrm>
            <a:off x="8902311" y="4337368"/>
            <a:ext cx="20915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ขยายความจุข้อมูล</a:t>
            </a:r>
            <a:endParaRPr sz="2000" b="1" i="0" u="none" strike="noStrike" cap="none" dirty="0">
              <a:solidFill>
                <a:srgbClr val="0F3492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5" name="Google Shape;455;p12">
            <a:extLst>
              <a:ext uri="{FF2B5EF4-FFF2-40B4-BE49-F238E27FC236}">
                <a16:creationId xmlns:a16="http://schemas.microsoft.com/office/drawing/2014/main" id="{3BCAD426-3C45-53ED-3D67-D7918204134E}"/>
              </a:ext>
            </a:extLst>
          </p:cNvPr>
          <p:cNvSpPr txBox="1"/>
          <p:nvPr/>
        </p:nvSpPr>
        <p:spPr>
          <a:xfrm>
            <a:off x="8407940" y="5023112"/>
            <a:ext cx="318084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rgbClr val="0F349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Google Shape;456;p12">
            <a:extLst>
              <a:ext uri="{FF2B5EF4-FFF2-40B4-BE49-F238E27FC236}">
                <a16:creationId xmlns:a16="http://schemas.microsoft.com/office/drawing/2014/main" id="{F4F2E06D-BEC8-B2F0-1A6F-B95EF67EAEB4}"/>
              </a:ext>
            </a:extLst>
          </p:cNvPr>
          <p:cNvSpPr txBox="1"/>
          <p:nvPr/>
        </p:nvSpPr>
        <p:spPr>
          <a:xfrm>
            <a:off x="1959961" y="1878565"/>
            <a:ext cx="27942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จัดหาอินเทอร์เน็ตบรอดแบนด์</a:t>
            </a:r>
            <a:endParaRPr sz="2000" b="1" i="0" u="none" strike="noStrike" cap="none" dirty="0">
              <a:solidFill>
                <a:srgbClr val="0F3492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57" name="Google Shape;457;p12">
            <a:extLst>
              <a:ext uri="{FF2B5EF4-FFF2-40B4-BE49-F238E27FC236}">
                <a16:creationId xmlns:a16="http://schemas.microsoft.com/office/drawing/2014/main" id="{BAE609FC-9D28-FAEA-F867-559C490FE20E}"/>
              </a:ext>
            </a:extLst>
          </p:cNvPr>
          <p:cNvSpPr txBox="1"/>
          <p:nvPr/>
        </p:nvSpPr>
        <p:spPr>
          <a:xfrm>
            <a:off x="585659" y="2488301"/>
            <a:ext cx="29366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58" name="Google Shape;458;p12">
            <a:extLst>
              <a:ext uri="{FF2B5EF4-FFF2-40B4-BE49-F238E27FC236}">
                <a16:creationId xmlns:a16="http://schemas.microsoft.com/office/drawing/2014/main" id="{D9D579F0-8556-96D2-2FEF-647601D69C76}"/>
              </a:ext>
            </a:extLst>
          </p:cNvPr>
          <p:cNvSpPr txBox="1"/>
          <p:nvPr/>
        </p:nvSpPr>
        <p:spPr>
          <a:xfrm>
            <a:off x="8407940" y="2488301"/>
            <a:ext cx="318084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rgbClr val="0F349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Google Shape;459;p12">
            <a:extLst>
              <a:ext uri="{FF2B5EF4-FFF2-40B4-BE49-F238E27FC236}">
                <a16:creationId xmlns:a16="http://schemas.microsoft.com/office/drawing/2014/main" id="{F8953B58-3453-BA3C-56B2-187DAAA0E0C3}"/>
              </a:ext>
            </a:extLst>
          </p:cNvPr>
          <p:cNvSpPr txBox="1"/>
          <p:nvPr/>
        </p:nvSpPr>
        <p:spPr>
          <a:xfrm>
            <a:off x="8489121" y="1671798"/>
            <a:ext cx="25803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ช่วยเหลือผู้ประกอบการด้านการค่าธรรมเนียมและการส่งเงินรายปี</a:t>
            </a:r>
            <a:endParaRPr sz="2000" b="1" i="0" u="none" strike="noStrike" cap="none" dirty="0">
              <a:solidFill>
                <a:srgbClr val="0F3492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0" name="Google Shape;460;p12">
            <a:extLst>
              <a:ext uri="{FF2B5EF4-FFF2-40B4-BE49-F238E27FC236}">
                <a16:creationId xmlns:a16="http://schemas.microsoft.com/office/drawing/2014/main" id="{88C21D1C-53B4-0A57-1868-E1304D521A76}"/>
              </a:ext>
            </a:extLst>
          </p:cNvPr>
          <p:cNvSpPr/>
          <p:nvPr/>
        </p:nvSpPr>
        <p:spPr>
          <a:xfrm>
            <a:off x="483142" y="1756113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Google Shape;462;p12">
            <a:extLst>
              <a:ext uri="{FF2B5EF4-FFF2-40B4-BE49-F238E27FC236}">
                <a16:creationId xmlns:a16="http://schemas.microsoft.com/office/drawing/2014/main" id="{1994387A-7A4D-8573-3C3F-74109E733FE6}"/>
              </a:ext>
            </a:extLst>
          </p:cNvPr>
          <p:cNvSpPr/>
          <p:nvPr/>
        </p:nvSpPr>
        <p:spPr>
          <a:xfrm>
            <a:off x="483141" y="4192899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Google Shape;463;p12">
            <a:extLst>
              <a:ext uri="{FF2B5EF4-FFF2-40B4-BE49-F238E27FC236}">
                <a16:creationId xmlns:a16="http://schemas.microsoft.com/office/drawing/2014/main" id="{A799D539-2C33-C504-9BDA-1DCBE5D2E7F8}"/>
              </a:ext>
            </a:extLst>
          </p:cNvPr>
          <p:cNvSpPr/>
          <p:nvPr/>
        </p:nvSpPr>
        <p:spPr>
          <a:xfrm>
            <a:off x="10958137" y="4192899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Google Shape;464;p12">
            <a:extLst>
              <a:ext uri="{FF2B5EF4-FFF2-40B4-BE49-F238E27FC236}">
                <a16:creationId xmlns:a16="http://schemas.microsoft.com/office/drawing/2014/main" id="{F474E82A-88D2-55DA-DDD9-E3F74639DBDA}"/>
              </a:ext>
            </a:extLst>
          </p:cNvPr>
          <p:cNvSpPr/>
          <p:nvPr/>
        </p:nvSpPr>
        <p:spPr>
          <a:xfrm>
            <a:off x="10958137" y="1752231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4" name="Google Shape;468;p12">
            <a:extLst>
              <a:ext uri="{FF2B5EF4-FFF2-40B4-BE49-F238E27FC236}">
                <a16:creationId xmlns:a16="http://schemas.microsoft.com/office/drawing/2014/main" id="{DB062633-E52D-7BD0-CE21-712AE0DF8971}"/>
              </a:ext>
            </a:extLst>
          </p:cNvPr>
          <p:cNvSpPr txBox="1"/>
          <p:nvPr/>
        </p:nvSpPr>
        <p:spPr>
          <a:xfrm>
            <a:off x="3885525" y="2916525"/>
            <a:ext cx="105237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จัดหาอินเทอร์เน็ต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5" name="Google Shape;469;p12">
            <a:extLst>
              <a:ext uri="{FF2B5EF4-FFF2-40B4-BE49-F238E27FC236}">
                <a16:creationId xmlns:a16="http://schemas.microsoft.com/office/drawing/2014/main" id="{EEBBB9B9-9A00-C39F-076A-255BEF2D36A8}"/>
              </a:ext>
            </a:extLst>
          </p:cNvPr>
          <p:cNvSpPr txBox="1"/>
          <p:nvPr/>
        </p:nvSpPr>
        <p:spPr>
          <a:xfrm>
            <a:off x="4835339" y="5500145"/>
            <a:ext cx="142140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สนับสนุนค่าใช้จ่ายด้านการโทร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6" name="Google Shape;470;p12">
            <a:extLst>
              <a:ext uri="{FF2B5EF4-FFF2-40B4-BE49-F238E27FC236}">
                <a16:creationId xmlns:a16="http://schemas.microsoft.com/office/drawing/2014/main" id="{C78F0908-9B32-B9D8-AF21-F276DB00A02F}"/>
              </a:ext>
            </a:extLst>
          </p:cNvPr>
          <p:cNvSpPr txBox="1"/>
          <p:nvPr/>
        </p:nvSpPr>
        <p:spPr>
          <a:xfrm>
            <a:off x="6811225" y="4625103"/>
            <a:ext cx="10744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สนับสนุนด้านการแพทย์</a:t>
            </a:r>
            <a:endParaRPr sz="20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7" name="Google Shape;471;p12">
            <a:extLst>
              <a:ext uri="{FF2B5EF4-FFF2-40B4-BE49-F238E27FC236}">
                <a16:creationId xmlns:a16="http://schemas.microsoft.com/office/drawing/2014/main" id="{E583A523-08A3-45E6-CF7A-C16C54278315}"/>
              </a:ext>
            </a:extLst>
          </p:cNvPr>
          <p:cNvSpPr txBox="1"/>
          <p:nvPr/>
        </p:nvSpPr>
        <p:spPr>
          <a:xfrm>
            <a:off x="6157807" y="2210696"/>
            <a:ext cx="134792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ค่าธรรมเนียม</a:t>
            </a:r>
            <a:endParaRPr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0E66237B-999A-23E9-3BA6-99691BCC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1" y="1773289"/>
            <a:ext cx="569402" cy="569402"/>
          </a:xfrm>
          <a:prstGeom prst="rect">
            <a:avLst/>
          </a:prstGeom>
        </p:spPr>
      </p:pic>
      <p:pic>
        <p:nvPicPr>
          <p:cNvPr id="69" name="Picture 6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B83F530-7DC4-7F96-B289-5AD8900A0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5" y="4288741"/>
            <a:ext cx="555885" cy="555885"/>
          </a:xfrm>
          <a:prstGeom prst="rect">
            <a:avLst/>
          </a:prstGeom>
        </p:spPr>
      </p:pic>
      <p:pic>
        <p:nvPicPr>
          <p:cNvPr id="70" name="Picture 6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A482F-3CEE-0521-37EA-C34E654DC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24" y="1723081"/>
            <a:ext cx="605280" cy="60528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1F7E2D04-6C50-E94E-5197-9A4DF2B6C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02" y="4275772"/>
            <a:ext cx="605279" cy="605279"/>
          </a:xfrm>
          <a:prstGeom prst="rect">
            <a:avLst/>
          </a:prstGeom>
        </p:spPr>
      </p:pic>
      <p:sp>
        <p:nvSpPr>
          <p:cNvPr id="72" name="Google Shape;567;p15">
            <a:extLst>
              <a:ext uri="{FF2B5EF4-FFF2-40B4-BE49-F238E27FC236}">
                <a16:creationId xmlns:a16="http://schemas.microsoft.com/office/drawing/2014/main" id="{749F88CD-12B8-FA1D-9141-DEF65DD28705}"/>
              </a:ext>
            </a:extLst>
          </p:cNvPr>
          <p:cNvSpPr/>
          <p:nvPr/>
        </p:nvSpPr>
        <p:spPr>
          <a:xfrm>
            <a:off x="5057214" y="3262113"/>
            <a:ext cx="1762274" cy="1585370"/>
          </a:xfrm>
          <a:custGeom>
            <a:avLst/>
            <a:gdLst/>
            <a:ahLst/>
            <a:cxnLst/>
            <a:rect l="l" t="t" r="r" b="b"/>
            <a:pathLst>
              <a:path w="21291" h="21600" extrusionOk="0">
                <a:moveTo>
                  <a:pt x="20839" y="8950"/>
                </a:moveTo>
                <a:lnTo>
                  <a:pt x="16991" y="1716"/>
                </a:lnTo>
                <a:cubicBezTo>
                  <a:pt x="16424" y="639"/>
                  <a:pt x="15410" y="0"/>
                  <a:pt x="14306" y="0"/>
                </a:cubicBezTo>
                <a:lnTo>
                  <a:pt x="6966" y="0"/>
                </a:lnTo>
                <a:cubicBezTo>
                  <a:pt x="5863" y="0"/>
                  <a:pt x="4818" y="673"/>
                  <a:pt x="4251" y="1750"/>
                </a:cubicBezTo>
                <a:lnTo>
                  <a:pt x="433" y="9050"/>
                </a:lnTo>
                <a:cubicBezTo>
                  <a:pt x="-164" y="10161"/>
                  <a:pt x="-134" y="11540"/>
                  <a:pt x="463" y="12650"/>
                </a:cubicBezTo>
                <a:lnTo>
                  <a:pt x="4311" y="19884"/>
                </a:lnTo>
                <a:cubicBezTo>
                  <a:pt x="4878" y="20961"/>
                  <a:pt x="5892" y="21600"/>
                  <a:pt x="6996" y="21600"/>
                </a:cubicBezTo>
                <a:lnTo>
                  <a:pt x="14335" y="21600"/>
                </a:lnTo>
                <a:cubicBezTo>
                  <a:pt x="15439" y="21600"/>
                  <a:pt x="16483" y="20927"/>
                  <a:pt x="17050" y="19850"/>
                </a:cubicBezTo>
                <a:lnTo>
                  <a:pt x="20869" y="12550"/>
                </a:lnTo>
                <a:cubicBezTo>
                  <a:pt x="21436" y="11473"/>
                  <a:pt x="21436" y="10060"/>
                  <a:pt x="20839" y="8950"/>
                </a:cubicBezTo>
                <a:close/>
              </a:path>
            </a:pathLst>
          </a:custGeom>
          <a:solidFill>
            <a:schemeClr val="bg1"/>
          </a:solidFill>
          <a:ln w="5715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/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Google Shape;830;p23">
            <a:extLst>
              <a:ext uri="{FF2B5EF4-FFF2-40B4-BE49-F238E27FC236}">
                <a16:creationId xmlns:a16="http://schemas.microsoft.com/office/drawing/2014/main" id="{775D9A77-F9EE-2397-375E-B50AD316F5CF}"/>
              </a:ext>
            </a:extLst>
          </p:cNvPr>
          <p:cNvSpPr/>
          <p:nvPr/>
        </p:nvSpPr>
        <p:spPr>
          <a:xfrm>
            <a:off x="5343351" y="3496319"/>
            <a:ext cx="1207265" cy="11687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645" y="0"/>
                </a:moveTo>
                <a:cubicBezTo>
                  <a:pt x="2654" y="0"/>
                  <a:pt x="1839" y="771"/>
                  <a:pt x="1839" y="1729"/>
                </a:cubicBezTo>
                <a:cubicBezTo>
                  <a:pt x="1839" y="2688"/>
                  <a:pt x="2654" y="3459"/>
                  <a:pt x="3645" y="3459"/>
                </a:cubicBezTo>
                <a:cubicBezTo>
                  <a:pt x="4636" y="3459"/>
                  <a:pt x="5434" y="2688"/>
                  <a:pt x="5434" y="1729"/>
                </a:cubicBezTo>
                <a:cubicBezTo>
                  <a:pt x="5434" y="771"/>
                  <a:pt x="4636" y="0"/>
                  <a:pt x="3645" y="0"/>
                </a:cubicBezTo>
                <a:close/>
                <a:moveTo>
                  <a:pt x="17955" y="0"/>
                </a:moveTo>
                <a:cubicBezTo>
                  <a:pt x="16964" y="0"/>
                  <a:pt x="16166" y="771"/>
                  <a:pt x="16166" y="1729"/>
                </a:cubicBezTo>
                <a:cubicBezTo>
                  <a:pt x="16166" y="2688"/>
                  <a:pt x="16964" y="3459"/>
                  <a:pt x="17955" y="3459"/>
                </a:cubicBezTo>
                <a:cubicBezTo>
                  <a:pt x="18946" y="3459"/>
                  <a:pt x="19761" y="2688"/>
                  <a:pt x="19761" y="1729"/>
                </a:cubicBezTo>
                <a:cubicBezTo>
                  <a:pt x="19761" y="771"/>
                  <a:pt x="18946" y="0"/>
                  <a:pt x="17955" y="0"/>
                </a:cubicBezTo>
                <a:close/>
                <a:moveTo>
                  <a:pt x="10614" y="3703"/>
                </a:moveTo>
                <a:cubicBezTo>
                  <a:pt x="9623" y="3703"/>
                  <a:pt x="8809" y="4474"/>
                  <a:pt x="8809" y="5433"/>
                </a:cubicBezTo>
                <a:cubicBezTo>
                  <a:pt x="8809" y="6391"/>
                  <a:pt x="9623" y="7178"/>
                  <a:pt x="10614" y="7178"/>
                </a:cubicBezTo>
                <a:cubicBezTo>
                  <a:pt x="11605" y="7178"/>
                  <a:pt x="12403" y="6391"/>
                  <a:pt x="12403" y="5433"/>
                </a:cubicBezTo>
                <a:cubicBezTo>
                  <a:pt x="12403" y="4474"/>
                  <a:pt x="11605" y="3703"/>
                  <a:pt x="10614" y="3703"/>
                </a:cubicBezTo>
                <a:close/>
                <a:moveTo>
                  <a:pt x="1131" y="4356"/>
                </a:moveTo>
                <a:cubicBezTo>
                  <a:pt x="510" y="4356"/>
                  <a:pt x="0" y="4833"/>
                  <a:pt x="0" y="5433"/>
                </a:cubicBezTo>
                <a:lnTo>
                  <a:pt x="0" y="7570"/>
                </a:lnTo>
                <a:lnTo>
                  <a:pt x="0" y="9772"/>
                </a:lnTo>
                <a:cubicBezTo>
                  <a:pt x="0" y="10372"/>
                  <a:pt x="510" y="10849"/>
                  <a:pt x="1131" y="10849"/>
                </a:cubicBezTo>
                <a:cubicBezTo>
                  <a:pt x="1225" y="10849"/>
                  <a:pt x="1313" y="10837"/>
                  <a:pt x="1401" y="10816"/>
                </a:cubicBezTo>
                <a:lnTo>
                  <a:pt x="1401" y="16804"/>
                </a:lnTo>
                <a:cubicBezTo>
                  <a:pt x="1401" y="17404"/>
                  <a:pt x="1894" y="17880"/>
                  <a:pt x="2514" y="17880"/>
                </a:cubicBezTo>
                <a:cubicBezTo>
                  <a:pt x="3135" y="17880"/>
                  <a:pt x="3645" y="17403"/>
                  <a:pt x="3645" y="16804"/>
                </a:cubicBezTo>
                <a:cubicBezTo>
                  <a:pt x="3645" y="17403"/>
                  <a:pt x="4138" y="17880"/>
                  <a:pt x="4759" y="17880"/>
                </a:cubicBezTo>
                <a:cubicBezTo>
                  <a:pt x="5379" y="17880"/>
                  <a:pt x="5889" y="17403"/>
                  <a:pt x="5889" y="16804"/>
                </a:cubicBezTo>
                <a:cubicBezTo>
                  <a:pt x="5889" y="16804"/>
                  <a:pt x="5889" y="9103"/>
                  <a:pt x="5889" y="9103"/>
                </a:cubicBezTo>
                <a:cubicBezTo>
                  <a:pt x="5889" y="8235"/>
                  <a:pt x="6472" y="7480"/>
                  <a:pt x="7290" y="7162"/>
                </a:cubicBezTo>
                <a:lnTo>
                  <a:pt x="7290" y="5433"/>
                </a:lnTo>
                <a:cubicBezTo>
                  <a:pt x="7290" y="4833"/>
                  <a:pt x="6780" y="4356"/>
                  <a:pt x="6159" y="4356"/>
                </a:cubicBezTo>
                <a:cubicBezTo>
                  <a:pt x="6074" y="4356"/>
                  <a:pt x="5982" y="4356"/>
                  <a:pt x="5889" y="4356"/>
                </a:cubicBezTo>
                <a:lnTo>
                  <a:pt x="5029" y="4356"/>
                </a:lnTo>
                <a:lnTo>
                  <a:pt x="2244" y="4356"/>
                </a:lnTo>
                <a:lnTo>
                  <a:pt x="1164" y="4356"/>
                </a:lnTo>
                <a:cubicBezTo>
                  <a:pt x="1150" y="4356"/>
                  <a:pt x="1145" y="4356"/>
                  <a:pt x="1131" y="4356"/>
                </a:cubicBezTo>
                <a:close/>
                <a:moveTo>
                  <a:pt x="15441" y="4356"/>
                </a:moveTo>
                <a:cubicBezTo>
                  <a:pt x="14820" y="4356"/>
                  <a:pt x="14327" y="4833"/>
                  <a:pt x="14327" y="5433"/>
                </a:cubicBezTo>
                <a:lnTo>
                  <a:pt x="14327" y="7162"/>
                </a:lnTo>
                <a:cubicBezTo>
                  <a:pt x="15145" y="7480"/>
                  <a:pt x="15711" y="8235"/>
                  <a:pt x="15711" y="9103"/>
                </a:cubicBezTo>
                <a:lnTo>
                  <a:pt x="15711" y="16804"/>
                </a:lnTo>
                <a:cubicBezTo>
                  <a:pt x="15711" y="17404"/>
                  <a:pt x="16221" y="17880"/>
                  <a:pt x="16841" y="17880"/>
                </a:cubicBezTo>
                <a:cubicBezTo>
                  <a:pt x="17461" y="17880"/>
                  <a:pt x="17955" y="17403"/>
                  <a:pt x="17955" y="16804"/>
                </a:cubicBezTo>
                <a:cubicBezTo>
                  <a:pt x="17955" y="17403"/>
                  <a:pt x="18465" y="17880"/>
                  <a:pt x="19086" y="17880"/>
                </a:cubicBezTo>
                <a:cubicBezTo>
                  <a:pt x="19706" y="17880"/>
                  <a:pt x="20216" y="17403"/>
                  <a:pt x="20216" y="16804"/>
                </a:cubicBezTo>
                <a:lnTo>
                  <a:pt x="20216" y="10816"/>
                </a:lnTo>
                <a:cubicBezTo>
                  <a:pt x="20303" y="10837"/>
                  <a:pt x="20392" y="10849"/>
                  <a:pt x="20486" y="10849"/>
                </a:cubicBezTo>
                <a:cubicBezTo>
                  <a:pt x="21106" y="10849"/>
                  <a:pt x="21600" y="10372"/>
                  <a:pt x="21600" y="9772"/>
                </a:cubicBezTo>
                <a:lnTo>
                  <a:pt x="21600" y="7570"/>
                </a:lnTo>
                <a:cubicBezTo>
                  <a:pt x="21600" y="7570"/>
                  <a:pt x="21600" y="5433"/>
                  <a:pt x="21600" y="5433"/>
                </a:cubicBezTo>
                <a:cubicBezTo>
                  <a:pt x="21600" y="4833"/>
                  <a:pt x="21106" y="4356"/>
                  <a:pt x="20486" y="4356"/>
                </a:cubicBezTo>
                <a:cubicBezTo>
                  <a:pt x="20400" y="4356"/>
                  <a:pt x="20309" y="4356"/>
                  <a:pt x="20216" y="4356"/>
                </a:cubicBezTo>
                <a:lnTo>
                  <a:pt x="19356" y="4356"/>
                </a:lnTo>
                <a:lnTo>
                  <a:pt x="16571" y="4356"/>
                </a:lnTo>
                <a:lnTo>
                  <a:pt x="15491" y="4356"/>
                </a:lnTo>
                <a:cubicBezTo>
                  <a:pt x="15477" y="4356"/>
                  <a:pt x="15455" y="4356"/>
                  <a:pt x="15441" y="4356"/>
                </a:cubicBezTo>
                <a:close/>
                <a:moveTo>
                  <a:pt x="8100" y="8059"/>
                </a:moveTo>
                <a:cubicBezTo>
                  <a:pt x="7480" y="8059"/>
                  <a:pt x="6969" y="8536"/>
                  <a:pt x="6969" y="9136"/>
                </a:cubicBezTo>
                <a:lnTo>
                  <a:pt x="6969" y="11273"/>
                </a:lnTo>
                <a:lnTo>
                  <a:pt x="6969" y="13476"/>
                </a:lnTo>
                <a:cubicBezTo>
                  <a:pt x="6969" y="14075"/>
                  <a:pt x="7480" y="14552"/>
                  <a:pt x="8100" y="14552"/>
                </a:cubicBezTo>
                <a:cubicBezTo>
                  <a:pt x="8194" y="14552"/>
                  <a:pt x="8283" y="14541"/>
                  <a:pt x="8370" y="14520"/>
                </a:cubicBezTo>
                <a:lnTo>
                  <a:pt x="8370" y="20507"/>
                </a:lnTo>
                <a:cubicBezTo>
                  <a:pt x="8370" y="21107"/>
                  <a:pt x="8863" y="21600"/>
                  <a:pt x="9484" y="21600"/>
                </a:cubicBezTo>
                <a:cubicBezTo>
                  <a:pt x="10104" y="21600"/>
                  <a:pt x="10614" y="21107"/>
                  <a:pt x="10614" y="20507"/>
                </a:cubicBezTo>
                <a:cubicBezTo>
                  <a:pt x="10615" y="21107"/>
                  <a:pt x="11108" y="21600"/>
                  <a:pt x="11728" y="21600"/>
                </a:cubicBezTo>
                <a:cubicBezTo>
                  <a:pt x="12348" y="21600"/>
                  <a:pt x="12859" y="21107"/>
                  <a:pt x="12859" y="20507"/>
                </a:cubicBezTo>
                <a:lnTo>
                  <a:pt x="12859" y="14520"/>
                </a:lnTo>
                <a:cubicBezTo>
                  <a:pt x="12946" y="14541"/>
                  <a:pt x="13035" y="14552"/>
                  <a:pt x="13129" y="14552"/>
                </a:cubicBezTo>
                <a:cubicBezTo>
                  <a:pt x="13749" y="14552"/>
                  <a:pt x="14242" y="14075"/>
                  <a:pt x="14242" y="13476"/>
                </a:cubicBezTo>
                <a:lnTo>
                  <a:pt x="14242" y="11273"/>
                </a:lnTo>
                <a:cubicBezTo>
                  <a:pt x="14242" y="11273"/>
                  <a:pt x="14242" y="9136"/>
                  <a:pt x="14242" y="9136"/>
                </a:cubicBezTo>
                <a:cubicBezTo>
                  <a:pt x="14242" y="8536"/>
                  <a:pt x="13749" y="8059"/>
                  <a:pt x="13129" y="8059"/>
                </a:cubicBezTo>
                <a:cubicBezTo>
                  <a:pt x="13043" y="8059"/>
                  <a:pt x="12952" y="8059"/>
                  <a:pt x="12859" y="8059"/>
                </a:cubicBezTo>
                <a:lnTo>
                  <a:pt x="11998" y="8059"/>
                </a:lnTo>
                <a:lnTo>
                  <a:pt x="9214" y="8059"/>
                </a:lnTo>
                <a:lnTo>
                  <a:pt x="8134" y="8059"/>
                </a:lnTo>
                <a:cubicBezTo>
                  <a:pt x="8119" y="8059"/>
                  <a:pt x="8115" y="8059"/>
                  <a:pt x="8100" y="805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49" name="Title 40">
            <a:extLst>
              <a:ext uri="{FF2B5EF4-FFF2-40B4-BE49-F238E27FC236}">
                <a16:creationId xmlns:a16="http://schemas.microsoft.com/office/drawing/2014/main" id="{F407F9FB-495A-7AF5-B353-79CB47B7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F3492"/>
                </a:solidFill>
              </a:rPr>
              <a:t>How to drive the smart education during the new </a:t>
            </a:r>
            <a:r>
              <a:rPr lang="en-US">
                <a:solidFill>
                  <a:srgbClr val="0F3492"/>
                </a:solidFill>
              </a:rPr>
              <a:t>normal situation.</a:t>
            </a:r>
            <a:endParaRPr lang="th-TH" dirty="0"/>
          </a:p>
        </p:txBody>
      </p:sp>
      <p:grpSp>
        <p:nvGrpSpPr>
          <p:cNvPr id="50" name="그룹 2">
            <a:extLst>
              <a:ext uri="{FF2B5EF4-FFF2-40B4-BE49-F238E27FC236}">
                <a16:creationId xmlns:a16="http://schemas.microsoft.com/office/drawing/2014/main" id="{744A9E32-65EB-FDD3-FDD7-1A9DB1E6313E}"/>
              </a:ext>
            </a:extLst>
          </p:cNvPr>
          <p:cNvGrpSpPr/>
          <p:nvPr/>
        </p:nvGrpSpPr>
        <p:grpSpPr>
          <a:xfrm>
            <a:off x="927371" y="1595261"/>
            <a:ext cx="3856769" cy="2141190"/>
            <a:chOff x="2183187" y="1821689"/>
            <a:chExt cx="2797876" cy="2141190"/>
          </a:xfrm>
        </p:grpSpPr>
        <p:sp>
          <p:nvSpPr>
            <p:cNvPr id="51" name="Pentagon 3">
              <a:extLst>
                <a:ext uri="{FF2B5EF4-FFF2-40B4-BE49-F238E27FC236}">
                  <a16:creationId xmlns:a16="http://schemas.microsoft.com/office/drawing/2014/main" id="{230B8DD2-EDF6-EE50-1B0B-2741A7765A6D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Pentagon 12">
              <a:extLst>
                <a:ext uri="{FF2B5EF4-FFF2-40B4-BE49-F238E27FC236}">
                  <a16:creationId xmlns:a16="http://schemas.microsoft.com/office/drawing/2014/main" id="{67B717E3-3679-4344-5805-33071BE62D54}"/>
                </a:ext>
              </a:extLst>
            </p:cNvPr>
            <p:cNvSpPr/>
            <p:nvPr/>
          </p:nvSpPr>
          <p:spPr>
            <a:xfrm>
              <a:off x="2183187" y="182168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3" name="그룹 5">
            <a:extLst>
              <a:ext uri="{FF2B5EF4-FFF2-40B4-BE49-F238E27FC236}">
                <a16:creationId xmlns:a16="http://schemas.microsoft.com/office/drawing/2014/main" id="{CB0DFC27-CE0A-EEDB-6F2E-A6B0E1BCAF60}"/>
              </a:ext>
            </a:extLst>
          </p:cNvPr>
          <p:cNvGrpSpPr/>
          <p:nvPr/>
        </p:nvGrpSpPr>
        <p:grpSpPr>
          <a:xfrm>
            <a:off x="927370" y="3778637"/>
            <a:ext cx="3856770" cy="2141189"/>
            <a:chOff x="2183186" y="4005065"/>
            <a:chExt cx="2797877" cy="2141189"/>
          </a:xfrm>
        </p:grpSpPr>
        <p:sp>
          <p:nvSpPr>
            <p:cNvPr id="54" name="Pentagon 4">
              <a:extLst>
                <a:ext uri="{FF2B5EF4-FFF2-40B4-BE49-F238E27FC236}">
                  <a16:creationId xmlns:a16="http://schemas.microsoft.com/office/drawing/2014/main" id="{5843D3FD-02DC-CAF9-E517-7D0AE89E157B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5" name="Pentagon 13">
              <a:extLst>
                <a:ext uri="{FF2B5EF4-FFF2-40B4-BE49-F238E27FC236}">
                  <a16:creationId xmlns:a16="http://schemas.microsoft.com/office/drawing/2014/main" id="{23064B5D-B432-2D2D-6943-88B9A51261AD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6" name="그룹 8">
            <a:extLst>
              <a:ext uri="{FF2B5EF4-FFF2-40B4-BE49-F238E27FC236}">
                <a16:creationId xmlns:a16="http://schemas.microsoft.com/office/drawing/2014/main" id="{EE7B6B7C-9D2D-37E2-EDBB-3EE5989C272C}"/>
              </a:ext>
            </a:extLst>
          </p:cNvPr>
          <p:cNvGrpSpPr/>
          <p:nvPr/>
        </p:nvGrpSpPr>
        <p:grpSpPr>
          <a:xfrm>
            <a:off x="7428470" y="1595261"/>
            <a:ext cx="3836159" cy="2141190"/>
            <a:chOff x="7232588" y="1821689"/>
            <a:chExt cx="2785753" cy="2141190"/>
          </a:xfrm>
        </p:grpSpPr>
        <p:sp>
          <p:nvSpPr>
            <p:cNvPr id="57" name="Pentagon 6">
              <a:extLst>
                <a:ext uri="{FF2B5EF4-FFF2-40B4-BE49-F238E27FC236}">
                  <a16:creationId xmlns:a16="http://schemas.microsoft.com/office/drawing/2014/main" id="{ED5451F6-B85A-8406-66E2-F49ACC152054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Pentagon 14">
              <a:extLst>
                <a:ext uri="{FF2B5EF4-FFF2-40B4-BE49-F238E27FC236}">
                  <a16:creationId xmlns:a16="http://schemas.microsoft.com/office/drawing/2014/main" id="{4E2421CC-2680-77D7-8A89-9FBA1022CC9F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tx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9" name="그룹 11">
            <a:extLst>
              <a:ext uri="{FF2B5EF4-FFF2-40B4-BE49-F238E27FC236}">
                <a16:creationId xmlns:a16="http://schemas.microsoft.com/office/drawing/2014/main" id="{50AFE8EC-2907-56E1-F4E0-48E757FCDDEA}"/>
              </a:ext>
            </a:extLst>
          </p:cNvPr>
          <p:cNvGrpSpPr/>
          <p:nvPr/>
        </p:nvGrpSpPr>
        <p:grpSpPr>
          <a:xfrm>
            <a:off x="7428470" y="3778636"/>
            <a:ext cx="3836159" cy="2141189"/>
            <a:chOff x="7232588" y="4005064"/>
            <a:chExt cx="2785753" cy="2141189"/>
          </a:xfrm>
        </p:grpSpPr>
        <p:sp>
          <p:nvSpPr>
            <p:cNvPr id="60" name="Pentagon 5">
              <a:extLst>
                <a:ext uri="{FF2B5EF4-FFF2-40B4-BE49-F238E27FC236}">
                  <a16:creationId xmlns:a16="http://schemas.microsoft.com/office/drawing/2014/main" id="{164D5A17-62AA-C0B3-530B-D2287B83A6B4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Pentagon 15">
              <a:extLst>
                <a:ext uri="{FF2B5EF4-FFF2-40B4-BE49-F238E27FC236}">
                  <a16:creationId xmlns:a16="http://schemas.microsoft.com/office/drawing/2014/main" id="{7008BBD1-C26A-5835-0177-E6802C96B120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2" name="Group 16">
            <a:extLst>
              <a:ext uri="{FF2B5EF4-FFF2-40B4-BE49-F238E27FC236}">
                <a16:creationId xmlns:a16="http://schemas.microsoft.com/office/drawing/2014/main" id="{93668359-1141-1CD8-A0CF-EAB29073855D}"/>
              </a:ext>
            </a:extLst>
          </p:cNvPr>
          <p:cNvGrpSpPr/>
          <p:nvPr/>
        </p:nvGrpSpPr>
        <p:grpSpPr>
          <a:xfrm>
            <a:off x="8294579" y="1779926"/>
            <a:ext cx="2779670" cy="1854773"/>
            <a:chOff x="6172929" y="1753031"/>
            <a:chExt cx="2336599" cy="18547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4982CB-69FF-2A54-C72F-AD8A004ED03D}"/>
                </a:ext>
              </a:extLst>
            </p:cNvPr>
            <p:cNvSpPr txBox="1"/>
            <p:nvPr/>
          </p:nvSpPr>
          <p:spPr>
            <a:xfrm>
              <a:off x="6172929" y="2222809"/>
              <a:ext cx="2277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Computer-based assessment has become more encouraged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in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ost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2E5AD7-7333-736B-9981-F7580A197708}"/>
                </a:ext>
              </a:extLst>
            </p:cNvPr>
            <p:cNvSpPr txBox="1"/>
            <p:nvPr/>
          </p:nvSpPr>
          <p:spPr>
            <a:xfrm>
              <a:off x="6251191" y="1753031"/>
              <a:ext cx="2258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</p:grpSp>
      <p:grpSp>
        <p:nvGrpSpPr>
          <p:cNvPr id="65" name="Group 19">
            <a:extLst>
              <a:ext uri="{FF2B5EF4-FFF2-40B4-BE49-F238E27FC236}">
                <a16:creationId xmlns:a16="http://schemas.microsoft.com/office/drawing/2014/main" id="{ED002A2C-2C81-65A2-2ED9-ED982B98B939}"/>
              </a:ext>
            </a:extLst>
          </p:cNvPr>
          <p:cNvGrpSpPr/>
          <p:nvPr/>
        </p:nvGrpSpPr>
        <p:grpSpPr>
          <a:xfrm>
            <a:off x="1207440" y="1881025"/>
            <a:ext cx="2753946" cy="1717301"/>
            <a:chOff x="3021856" y="4144814"/>
            <a:chExt cx="1886852" cy="171730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6D45C4-0B55-DB06-A3B7-58FD62E78DD7}"/>
                </a:ext>
              </a:extLst>
            </p:cNvPr>
            <p:cNvSpPr txBox="1"/>
            <p:nvPr/>
          </p:nvSpPr>
          <p:spPr>
            <a:xfrm>
              <a:off x="3021856" y="4477120"/>
              <a:ext cx="1886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The COVID-19 pandemic has made a substantial impact on Thailand’s education industry and a new normal toward distant learning with a digital platform</a:t>
              </a:r>
              <a:r>
                <a:rPr kumimoji="0" lang="th-TH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Cordia New" panose="020B0304020202020204" pitchFamily="34" charset="-34"/>
                </a:rPr>
                <a:t>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anose="020B0604020202020204" pitchFamily="34" charset="0"/>
                </a:rPr>
                <a:t>is expected to occur to promote a safe and touch-less society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D4A7C8-C477-5D28-3414-D80DA5D03A8D}"/>
                </a:ext>
              </a:extLst>
            </p:cNvPr>
            <p:cNvSpPr txBox="1"/>
            <p:nvPr/>
          </p:nvSpPr>
          <p:spPr>
            <a:xfrm>
              <a:off x="3037895" y="41448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Normal Behavior</a:t>
              </a: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40DAB31B-02D7-2722-8C91-AE484A2E47C7}"/>
              </a:ext>
            </a:extLst>
          </p:cNvPr>
          <p:cNvGrpSpPr/>
          <p:nvPr/>
        </p:nvGrpSpPr>
        <p:grpSpPr>
          <a:xfrm>
            <a:off x="8311836" y="4014490"/>
            <a:ext cx="2748365" cy="1665737"/>
            <a:chOff x="3021856" y="4094905"/>
            <a:chExt cx="1913845" cy="16657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5A106-9A30-D6ED-024D-3700E5088C9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Education is one of the most powerful and proven vehicles for sustainable development. The aims of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achieving universal access to a quality higher education is on a rising trend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H SarabunPSK" panose="020B0500040200020003" pitchFamily="34" charset="-34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15E439-EE2B-DA9A-FBBC-6A898FFD4222}"/>
                </a:ext>
              </a:extLst>
            </p:cNvPr>
            <p:cNvSpPr txBox="1"/>
            <p:nvPr/>
          </p:nvSpPr>
          <p:spPr>
            <a:xfrm>
              <a:off x="3021856" y="4094905"/>
              <a:ext cx="1913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</p:grpSp>
      <p:grpSp>
        <p:nvGrpSpPr>
          <p:cNvPr id="71" name="Group 25">
            <a:extLst>
              <a:ext uri="{FF2B5EF4-FFF2-40B4-BE49-F238E27FC236}">
                <a16:creationId xmlns:a16="http://schemas.microsoft.com/office/drawing/2014/main" id="{8A113F81-D53C-3491-F6C0-9B4BC1C797C5}"/>
              </a:ext>
            </a:extLst>
          </p:cNvPr>
          <p:cNvGrpSpPr/>
          <p:nvPr/>
        </p:nvGrpSpPr>
        <p:grpSpPr>
          <a:xfrm>
            <a:off x="1207440" y="4117588"/>
            <a:ext cx="2939196" cy="1368586"/>
            <a:chOff x="3021856" y="4198003"/>
            <a:chExt cx="2013775" cy="136858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9C07902-074F-5EAB-B51C-83E5C5239B51}"/>
                </a:ext>
              </a:extLst>
            </p:cNvPr>
            <p:cNvSpPr txBox="1"/>
            <p:nvPr/>
          </p:nvSpPr>
          <p:spPr>
            <a:xfrm>
              <a:off x="3021856" y="4550926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An opportunity for developing new types </a:t>
              </a:r>
              <a:b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of learning tools such as smart school, smart classroom, AR/VR learning, and remote classroom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997938-0445-A59F-9EE9-1439853F24FA}"/>
                </a:ext>
              </a:extLst>
            </p:cNvPr>
            <p:cNvSpPr txBox="1"/>
            <p:nvPr/>
          </p:nvSpPr>
          <p:spPr>
            <a:xfrm>
              <a:off x="3164819" y="4198003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</p:grpSp>
      <p:grpSp>
        <p:nvGrpSpPr>
          <p:cNvPr id="74" name="그룹 26">
            <a:extLst>
              <a:ext uri="{FF2B5EF4-FFF2-40B4-BE49-F238E27FC236}">
                <a16:creationId xmlns:a16="http://schemas.microsoft.com/office/drawing/2014/main" id="{3C74AAF9-0BFF-2AE0-19D9-F0DC4B1A648A}"/>
              </a:ext>
            </a:extLst>
          </p:cNvPr>
          <p:cNvGrpSpPr/>
          <p:nvPr/>
        </p:nvGrpSpPr>
        <p:grpSpPr>
          <a:xfrm>
            <a:off x="4790215" y="2407651"/>
            <a:ext cx="2599492" cy="2599492"/>
            <a:chOff x="4790215" y="2634079"/>
            <a:chExt cx="2599492" cy="2599492"/>
          </a:xfrm>
        </p:grpSpPr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160B7DF1-E554-3907-B53A-057E5B6D0F1F}"/>
                </a:ext>
              </a:extLst>
            </p:cNvPr>
            <p:cNvSpPr/>
            <p:nvPr/>
          </p:nvSpPr>
          <p:spPr>
            <a:xfrm>
              <a:off x="4790215" y="2634079"/>
              <a:ext cx="2599492" cy="2599492"/>
            </a:xfrm>
            <a:prstGeom prst="ellipse">
              <a:avLst/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6" name="그룹 28">
              <a:extLst>
                <a:ext uri="{FF2B5EF4-FFF2-40B4-BE49-F238E27FC236}">
                  <a16:creationId xmlns:a16="http://schemas.microsoft.com/office/drawing/2014/main" id="{30137062-0EA6-EAD2-EB23-870736A09452}"/>
                </a:ext>
              </a:extLst>
            </p:cNvPr>
            <p:cNvGrpSpPr/>
            <p:nvPr/>
          </p:nvGrpSpPr>
          <p:grpSpPr>
            <a:xfrm>
              <a:off x="5045357" y="2874203"/>
              <a:ext cx="2089211" cy="2089211"/>
              <a:chOff x="5045357" y="2874203"/>
              <a:chExt cx="2089211" cy="2089211"/>
            </a:xfrm>
          </p:grpSpPr>
          <p:sp>
            <p:nvSpPr>
              <p:cNvPr id="77" name="Block Arc 8">
                <a:extLst>
                  <a:ext uri="{FF2B5EF4-FFF2-40B4-BE49-F238E27FC236}">
                    <a16:creationId xmlns:a16="http://schemas.microsoft.com/office/drawing/2014/main" id="{4FF59E6E-A5B4-46BE-B134-CCAE406560C6}"/>
                  </a:ext>
                </a:extLst>
              </p:cNvPr>
              <p:cNvSpPr/>
              <p:nvPr/>
            </p:nvSpPr>
            <p:spPr>
              <a:xfrm rot="54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8" name="Block Arc 9">
                <a:extLst>
                  <a:ext uri="{FF2B5EF4-FFF2-40B4-BE49-F238E27FC236}">
                    <a16:creationId xmlns:a16="http://schemas.microsoft.com/office/drawing/2014/main" id="{4BB2730B-BD00-33E0-287F-4391A3349C43}"/>
                  </a:ext>
                </a:extLst>
              </p:cNvPr>
              <p:cNvSpPr/>
              <p:nvPr/>
            </p:nvSpPr>
            <p:spPr>
              <a:xfrm rot="162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9" name="Block Arc 10">
                <a:extLst>
                  <a:ext uri="{FF2B5EF4-FFF2-40B4-BE49-F238E27FC236}">
                    <a16:creationId xmlns:a16="http://schemas.microsoft.com/office/drawing/2014/main" id="{5B946964-0752-FF82-4355-B83DA8EF8499}"/>
                  </a:ext>
                </a:extLst>
              </p:cNvPr>
              <p:cNvSpPr/>
              <p:nvPr/>
            </p:nvSpPr>
            <p:spPr>
              <a:xfrm rot="108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0" name="Block Arc 11">
                <a:extLst>
                  <a:ext uri="{FF2B5EF4-FFF2-40B4-BE49-F238E27FC236}">
                    <a16:creationId xmlns:a16="http://schemas.microsoft.com/office/drawing/2014/main" id="{B600EEC1-23D1-B1FE-8D3C-23CB3664BD40}"/>
                  </a:ext>
                </a:extLst>
              </p:cNvPr>
              <p:cNvSpPr/>
              <p:nvPr/>
            </p:nvSpPr>
            <p:spPr>
              <a:xfrm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E77DCE59-0CBE-5D40-9717-A9AC4DBD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13" y="3297067"/>
            <a:ext cx="878768" cy="8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26</TotalTime>
  <Words>624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SimHei</vt:lpstr>
      <vt:lpstr>Arial</vt:lpstr>
      <vt:lpstr>Bahnschrift</vt:lpstr>
      <vt:lpstr>Calibri</vt:lpstr>
      <vt:lpstr>Calibri Light</vt:lpstr>
      <vt:lpstr>Sarabun</vt:lpstr>
      <vt:lpstr>TH SarabunPSK</vt:lpstr>
      <vt:lpstr>Wingdings</vt:lpstr>
      <vt:lpstr>TIME Consult Theme Color V2</vt:lpstr>
      <vt:lpstr>1_TIME Consult Theme Color V2</vt:lpstr>
      <vt:lpstr>Custom Design</vt:lpstr>
      <vt:lpstr>ตัวอย่างมาตรการช่วยเหลือและสนับสนุนประชาชน ผู้ประกอบการและโรงพยาบาลของรัฐในส่วนการบริการด้านโทรคมนาคมในช่วงการระบาดของไวรัสโคโรน่า19</vt:lpstr>
      <vt:lpstr>How to drive the smart education during the new normal situation.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Suchaya Chaturaphumsub</cp:lastModifiedBy>
  <cp:revision>3</cp:revision>
  <dcterms:created xsi:type="dcterms:W3CDTF">2020-05-19T10:17:02Z</dcterms:created>
  <dcterms:modified xsi:type="dcterms:W3CDTF">2022-10-20T04:54:01Z</dcterms:modified>
</cp:coreProperties>
</file>