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4678" r:id="rId2"/>
    <p:sldId id="273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93"/>
    <a:srgbClr val="1448CC"/>
    <a:srgbClr val="0261F7"/>
    <a:srgbClr val="238DDE"/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52" y="17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52" d="100"/>
          <a:sy n="52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57F7CB-A3C2-4672-A22F-9FF53CFE3928}"/>
              </a:ext>
            </a:extLst>
          </p:cNvPr>
          <p:cNvSpPr/>
          <p:nvPr/>
        </p:nvSpPr>
        <p:spPr>
          <a:xfrm>
            <a:off x="12299723" y="177004"/>
            <a:ext cx="571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SimHei" panose="02010609060101010101" pitchFamily="49" charset="-122"/>
                <a:ea typeface="SimHei" panose="02010609060101010101" pitchFamily="49" charset="-122"/>
                <a:cs typeface="TH SarabunPSK" panose="020B0500040200020003" pitchFamily="34" charset="-34"/>
              </a:rPr>
              <a:t>Topic: </a:t>
            </a:r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  <a:p>
            <a:endParaRPr lang="en-US" sz="1800" b="1" u="sng" dirty="0">
              <a:latin typeface="SimHei" panose="02010609060101010101" pitchFamily="49" charset="-122"/>
              <a:ea typeface="SimHei" panose="02010609060101010101" pitchFamily="49" charset="-122"/>
              <a:cs typeface="TH SarabunPSK" panose="020B0500040200020003" pitchFamily="34" charset="-3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03FBEB-669A-4B6E-AF0E-CE77618393FE}"/>
              </a:ext>
            </a:extLst>
          </p:cNvPr>
          <p:cNvSpPr/>
          <p:nvPr/>
        </p:nvSpPr>
        <p:spPr>
          <a:xfrm>
            <a:off x="12873867" y="96145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B39F15-7929-4C54-AC57-480025EF9210}"/>
              </a:ext>
            </a:extLst>
          </p:cNvPr>
          <p:cNvSpPr/>
          <p:nvPr/>
        </p:nvSpPr>
        <p:spPr>
          <a:xfrm>
            <a:off x="12873866" y="220960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DE62C6A-6704-4999-96AA-9A1F9FB6E054}"/>
              </a:ext>
            </a:extLst>
          </p:cNvPr>
          <p:cNvSpPr/>
          <p:nvPr/>
        </p:nvSpPr>
        <p:spPr>
          <a:xfrm>
            <a:off x="12854815" y="371158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74415-9110-49F7-AE0B-7424C3940884}"/>
              </a:ext>
            </a:extLst>
          </p:cNvPr>
          <p:cNvSpPr txBox="1"/>
          <p:nvPr/>
        </p:nvSpPr>
        <p:spPr>
          <a:xfrm rot="10800000" flipV="1">
            <a:off x="12274845" y="1471468"/>
            <a:ext cx="4728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5BC012-BC42-42FE-8349-97BFE517D5BE}"/>
              </a:ext>
            </a:extLst>
          </p:cNvPr>
          <p:cNvSpPr txBox="1"/>
          <p:nvPr/>
        </p:nvSpPr>
        <p:spPr>
          <a:xfrm>
            <a:off x="12192000" y="2641288"/>
            <a:ext cx="44522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D66FF-043F-4BEC-B027-F3FB08F46914}"/>
              </a:ext>
            </a:extLst>
          </p:cNvPr>
          <p:cNvSpPr txBox="1"/>
          <p:nvPr/>
        </p:nvSpPr>
        <p:spPr>
          <a:xfrm>
            <a:off x="12299723" y="4175283"/>
            <a:ext cx="47280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32C855-EE01-47B4-A842-A62534609F2F}"/>
              </a:ext>
            </a:extLst>
          </p:cNvPr>
          <p:cNvSpPr/>
          <p:nvPr/>
        </p:nvSpPr>
        <p:spPr>
          <a:xfrm>
            <a:off x="12854814" y="551640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C927CE-570F-4C8B-A45C-CE6B235D3F6D}"/>
              </a:ext>
            </a:extLst>
          </p:cNvPr>
          <p:cNvSpPr txBox="1"/>
          <p:nvPr/>
        </p:nvSpPr>
        <p:spPr>
          <a:xfrm>
            <a:off x="12274845" y="5979057"/>
            <a:ext cx="42269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</a:t>
            </a:r>
          </a:p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“ไวรัส โคโรน่า”สายพันธุ์ใหม่ 2019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C754A-FD22-D11C-9EBD-923E0030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44" y="293501"/>
            <a:ext cx="11658600" cy="782752"/>
          </a:xfrm>
        </p:spPr>
        <p:txBody>
          <a:bodyPr>
            <a:normAutofit/>
          </a:bodyPr>
          <a:lstStyle/>
          <a:p>
            <a:r>
              <a:rPr lang="th-TH" sz="2300" dirty="0">
                <a:cs typeface="TH Sarabun New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</a:t>
            </a:r>
            <a:r>
              <a:rPr lang="th-TH" sz="2300" dirty="0" err="1">
                <a:cs typeface="TH Sarabun New" panose="020B0500040200020003" pitchFamily="34" charset="-34"/>
              </a:rPr>
              <a:t>โร</a:t>
            </a:r>
            <a:r>
              <a:rPr lang="th-TH" sz="2300" dirty="0">
                <a:cs typeface="TH Sarabun New" panose="020B0500040200020003" pitchFamily="34" charset="-34"/>
              </a:rPr>
              <a:t>นา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036B3-6E38-E612-FF62-EF2DA5F7C34B}"/>
              </a:ext>
            </a:extLst>
          </p:cNvPr>
          <p:cNvSpPr txBox="1"/>
          <p:nvPr/>
        </p:nvSpPr>
        <p:spPr>
          <a:xfrm>
            <a:off x="1081877" y="2954020"/>
            <a:ext cx="10549438" cy="40011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lvl="0">
              <a:defRPr/>
            </a:pPr>
            <a:r>
              <a:rPr lang="th-TH" sz="2000" b="1" dirty="0">
                <a:solidFill>
                  <a:srgbClr val="0261F7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lang="en-US" sz="2000" b="1" dirty="0">
              <a:solidFill>
                <a:srgbClr val="0261F7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BA260-4003-7561-9542-12A2274203C9}"/>
              </a:ext>
            </a:extLst>
          </p:cNvPr>
          <p:cNvSpPr txBox="1"/>
          <p:nvPr/>
        </p:nvSpPr>
        <p:spPr>
          <a:xfrm>
            <a:off x="1066364" y="3969456"/>
            <a:ext cx="10766564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>
              <a:defRPr/>
            </a:pPr>
            <a:r>
              <a:rPr lang="th-TH" sz="2000" b="1" dirty="0">
                <a:solidFill>
                  <a:srgbClr val="1448CC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2000" b="1" dirty="0">
              <a:solidFill>
                <a:srgbClr val="1448CC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958AB2-1F3D-1D14-E7DD-AE1572040D5B}"/>
              </a:ext>
            </a:extLst>
          </p:cNvPr>
          <p:cNvSpPr txBox="1"/>
          <p:nvPr/>
        </p:nvSpPr>
        <p:spPr>
          <a:xfrm>
            <a:off x="1081877" y="1861412"/>
            <a:ext cx="9305457" cy="4001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>
              <a:defRPr/>
            </a:pPr>
            <a:r>
              <a:rPr lang="th-TH" sz="2000" b="1" dirty="0">
                <a:solidFill>
                  <a:srgbClr val="238DDE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2000" b="1" dirty="0">
                <a:solidFill>
                  <a:srgbClr val="238DDE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2000" b="1" dirty="0">
                <a:solidFill>
                  <a:srgbClr val="238DDE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2000" b="1" dirty="0">
                <a:solidFill>
                  <a:srgbClr val="238DDE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0F9A8-037C-CD13-53DF-8006C0076F01}"/>
              </a:ext>
            </a:extLst>
          </p:cNvPr>
          <p:cNvSpPr/>
          <p:nvPr/>
        </p:nvSpPr>
        <p:spPr>
          <a:xfrm rot="16200000">
            <a:off x="-2035140" y="3648706"/>
            <a:ext cx="5244531" cy="240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47500A-4EAF-6BCA-7CCF-1CE1D0395E0D}"/>
              </a:ext>
            </a:extLst>
          </p:cNvPr>
          <p:cNvSpPr/>
          <p:nvPr/>
        </p:nvSpPr>
        <p:spPr>
          <a:xfrm>
            <a:off x="344931" y="1822382"/>
            <a:ext cx="486574" cy="461665"/>
          </a:xfrm>
          <a:prstGeom prst="ellipse">
            <a:avLst/>
          </a:prstGeom>
          <a:solidFill>
            <a:srgbClr val="228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FB66D-6F0D-E0C2-A4D4-45A85C00CC77}"/>
              </a:ext>
            </a:extLst>
          </p:cNvPr>
          <p:cNvSpPr txBox="1"/>
          <p:nvPr/>
        </p:nvSpPr>
        <p:spPr>
          <a:xfrm>
            <a:off x="462795" y="1830635"/>
            <a:ext cx="240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8618CF-A942-F267-C1A0-3EBE7FF75AAA}"/>
              </a:ext>
            </a:extLst>
          </p:cNvPr>
          <p:cNvSpPr/>
          <p:nvPr/>
        </p:nvSpPr>
        <p:spPr>
          <a:xfrm>
            <a:off x="339962" y="2918327"/>
            <a:ext cx="486000" cy="460800"/>
          </a:xfrm>
          <a:prstGeom prst="ellipse">
            <a:avLst/>
          </a:prstGeom>
          <a:solidFill>
            <a:srgbClr val="016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CC9AF0-AA54-A9B4-77A9-658D1C6AECC7}"/>
              </a:ext>
            </a:extLst>
          </p:cNvPr>
          <p:cNvSpPr/>
          <p:nvPr/>
        </p:nvSpPr>
        <p:spPr>
          <a:xfrm>
            <a:off x="339962" y="4077280"/>
            <a:ext cx="486000" cy="460800"/>
          </a:xfrm>
          <a:prstGeom prst="ellipse">
            <a:avLst/>
          </a:prstGeom>
          <a:solidFill>
            <a:srgbClr val="144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432920-7F52-A62F-B040-1051A455A8FC}"/>
              </a:ext>
            </a:extLst>
          </p:cNvPr>
          <p:cNvSpPr txBox="1"/>
          <p:nvPr/>
        </p:nvSpPr>
        <p:spPr>
          <a:xfrm>
            <a:off x="466958" y="2938200"/>
            <a:ext cx="240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86B9C9-1517-6587-74A6-5C80D70B7BE0}"/>
              </a:ext>
            </a:extLst>
          </p:cNvPr>
          <p:cNvSpPr txBox="1"/>
          <p:nvPr/>
        </p:nvSpPr>
        <p:spPr>
          <a:xfrm>
            <a:off x="478817" y="4092567"/>
            <a:ext cx="240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6ADE98-CFC4-DA97-791B-B390505A48BE}"/>
              </a:ext>
            </a:extLst>
          </p:cNvPr>
          <p:cNvSpPr/>
          <p:nvPr/>
        </p:nvSpPr>
        <p:spPr>
          <a:xfrm>
            <a:off x="347593" y="5236233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662422-3F04-C7AC-B73E-FFD493AE394C}"/>
              </a:ext>
            </a:extLst>
          </p:cNvPr>
          <p:cNvSpPr txBox="1"/>
          <p:nvPr/>
        </p:nvSpPr>
        <p:spPr>
          <a:xfrm>
            <a:off x="1081877" y="5275519"/>
            <a:ext cx="10766564" cy="4001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lvl="0">
              <a:defRPr/>
            </a:pPr>
            <a:r>
              <a:rPr lang="th-TH" sz="2000" b="1" dirty="0">
                <a:solidFill>
                  <a:srgbClr val="10339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“ไวรัส โค</a:t>
            </a:r>
            <a:r>
              <a:rPr lang="th-TH" sz="2000" b="1" dirty="0" err="1">
                <a:solidFill>
                  <a:srgbClr val="10339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โร</a:t>
            </a:r>
            <a:r>
              <a:rPr lang="th-TH" sz="2000" b="1" dirty="0">
                <a:solidFill>
                  <a:srgbClr val="10339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น่า”สายพันธุ์ใหม่ 2019</a:t>
            </a:r>
            <a:endParaRPr lang="en-US" sz="2000" b="1" dirty="0">
              <a:solidFill>
                <a:srgbClr val="103393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313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9E16CA4-3D98-4C20-A72E-EF05B51D11BF}"/>
              </a:ext>
            </a:extLst>
          </p:cNvPr>
          <p:cNvSpPr/>
          <p:nvPr/>
        </p:nvSpPr>
        <p:spPr>
          <a:xfrm>
            <a:off x="12192000" y="280558"/>
            <a:ext cx="31742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Topic: Key Factors Driving the  Smart Education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82DF1-56E8-4B48-B1C5-5173A266C34F}"/>
              </a:ext>
            </a:extLst>
          </p:cNvPr>
          <p:cNvSpPr/>
          <p:nvPr/>
        </p:nvSpPr>
        <p:spPr>
          <a:xfrm>
            <a:off x="13102184" y="1078571"/>
            <a:ext cx="2838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Normal Behavior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A94B3-99B0-4633-8238-4DDE3C01E6BE}"/>
              </a:ext>
            </a:extLst>
          </p:cNvPr>
          <p:cNvSpPr txBox="1"/>
          <p:nvPr/>
        </p:nvSpPr>
        <p:spPr>
          <a:xfrm>
            <a:off x="12439466" y="1553804"/>
            <a:ext cx="75616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The COVID-19 pandemic has made a substantial impact on Thailand’s education industry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a new normal toward distant learning with a digital platform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Cordia New" panose="020B0304020202020204" pitchFamily="34" charset="-34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is expected to occur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to promote a safe and touch-less society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C6BBD1-399F-4AF8-AA42-FE94B001D6AB}"/>
              </a:ext>
            </a:extLst>
          </p:cNvPr>
          <p:cNvSpPr/>
          <p:nvPr/>
        </p:nvSpPr>
        <p:spPr>
          <a:xfrm>
            <a:off x="12463434" y="97771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1D67D4-43EF-40E0-AD70-C49CA19F35BA}"/>
              </a:ext>
            </a:extLst>
          </p:cNvPr>
          <p:cNvSpPr/>
          <p:nvPr/>
        </p:nvSpPr>
        <p:spPr>
          <a:xfrm>
            <a:off x="12463756" y="240485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8B0904-A5B9-4799-81F9-2B82ECE8D19A}"/>
              </a:ext>
            </a:extLst>
          </p:cNvPr>
          <p:cNvSpPr/>
          <p:nvPr/>
        </p:nvSpPr>
        <p:spPr>
          <a:xfrm>
            <a:off x="12444705" y="390682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BA3AA9-5100-4392-9ED2-0DA4C12D314E}"/>
              </a:ext>
            </a:extLst>
          </p:cNvPr>
          <p:cNvSpPr/>
          <p:nvPr/>
        </p:nvSpPr>
        <p:spPr>
          <a:xfrm>
            <a:off x="12444704" y="5711652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D126C0-C87F-4BDB-B69C-5DBB6DA4FF39}"/>
              </a:ext>
            </a:extLst>
          </p:cNvPr>
          <p:cNvSpPr/>
          <p:nvPr/>
        </p:nvSpPr>
        <p:spPr>
          <a:xfrm>
            <a:off x="12998543" y="2517727"/>
            <a:ext cx="4357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Types of Learning Tools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61DB1-1853-4360-82EC-29873B56C2F4}"/>
              </a:ext>
            </a:extLst>
          </p:cNvPr>
          <p:cNvSpPr txBox="1"/>
          <p:nvPr/>
        </p:nvSpPr>
        <p:spPr>
          <a:xfrm>
            <a:off x="12923073" y="2841884"/>
            <a:ext cx="50936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opportunity for developing new types 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of learning tools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such as smart school, smart classroom, AR/VR learning, and remote classroom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21F49A-5489-4017-A0DB-7669DF191585}"/>
              </a:ext>
            </a:extLst>
          </p:cNvPr>
          <p:cNvSpPr/>
          <p:nvPr/>
        </p:nvSpPr>
        <p:spPr>
          <a:xfrm>
            <a:off x="12998543" y="3960687"/>
            <a:ext cx="6800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Changing Patterns in Student Assessment and Evaluation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44CCB6-A95B-4D6B-BE66-97090C3859C4}"/>
              </a:ext>
            </a:extLst>
          </p:cNvPr>
          <p:cNvSpPr txBox="1"/>
          <p:nvPr/>
        </p:nvSpPr>
        <p:spPr>
          <a:xfrm>
            <a:off x="12915122" y="4353898"/>
            <a:ext cx="67453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Computer-based assessment has become more encouraged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in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2EE9C8-0134-48B2-AE88-6024FAE6284B}"/>
              </a:ext>
            </a:extLst>
          </p:cNvPr>
          <p:cNvSpPr/>
          <p:nvPr/>
        </p:nvSpPr>
        <p:spPr>
          <a:xfrm>
            <a:off x="12998543" y="5696635"/>
            <a:ext cx="47248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Quality Education for Sustainable Development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12B4DB-57A9-4A2D-97A7-DFDD4012FD50}"/>
              </a:ext>
            </a:extLst>
          </p:cNvPr>
          <p:cNvSpPr txBox="1"/>
          <p:nvPr/>
        </p:nvSpPr>
        <p:spPr>
          <a:xfrm>
            <a:off x="12898842" y="6065577"/>
            <a:ext cx="5093667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>
                <a:latin typeface="Bahnschrift" panose="020B0502040204020203" pitchFamily="34" charset="0"/>
              </a:rPr>
              <a:t>E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ducation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is one of the most powerful and proven vehicles for sustainable development. The aims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achieving universal access to a quality higher education is on a rising trend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TH SarabunPSK" panose="020B0500040200020003" pitchFamily="34" charset="-3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500C7A-79E4-7518-0A44-92AE8AB973C2}"/>
              </a:ext>
            </a:extLst>
          </p:cNvPr>
          <p:cNvGrpSpPr/>
          <p:nvPr/>
        </p:nvGrpSpPr>
        <p:grpSpPr>
          <a:xfrm>
            <a:off x="1072762" y="2706443"/>
            <a:ext cx="10775679" cy="958996"/>
            <a:chOff x="6974393" y="2995483"/>
            <a:chExt cx="2241624" cy="88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B33CF3A-E309-5540-8374-6ADD44707E01}"/>
                </a:ext>
              </a:extLst>
            </p:cNvPr>
            <p:cNvSpPr txBox="1"/>
            <p:nvPr/>
          </p:nvSpPr>
          <p:spPr>
            <a:xfrm>
              <a:off x="6974393" y="2995483"/>
              <a:ext cx="2194560" cy="37116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srgbClr val="00206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New Types of Learning Tools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8BCB1E-348E-2A41-9555-DE3DB6E5CBE6}"/>
                </a:ext>
              </a:extLst>
            </p:cNvPr>
            <p:cNvSpPr txBox="1"/>
            <p:nvPr/>
          </p:nvSpPr>
          <p:spPr>
            <a:xfrm>
              <a:off x="6974393" y="3342628"/>
              <a:ext cx="2241624" cy="5424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628650" lvl="1" indent="-171450">
                <a:buFont typeface="Wingdings" panose="05000000000000000000" pitchFamily="2" charset="2"/>
                <a:buChar char="§"/>
                <a:defRPr/>
              </a:pPr>
              <a:r>
                <a:rPr lang="en-US" sz="1600" dirty="0">
                  <a:solidFill>
                    <a:srgbClr val="0846A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An opportunity for developing new types </a:t>
              </a:r>
              <a:br>
                <a:rPr lang="en-US" sz="1600" dirty="0">
                  <a:solidFill>
                    <a:srgbClr val="0846A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</a:br>
              <a:r>
                <a:rPr lang="en-US" sz="1600" dirty="0">
                  <a:solidFill>
                    <a:srgbClr val="0846A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of learning tools such as smart school, smart classroom, AR/VR learning, and remote classroom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1794D55-E298-BA62-59FB-3C5EDC847B9D}"/>
              </a:ext>
            </a:extLst>
          </p:cNvPr>
          <p:cNvGrpSpPr/>
          <p:nvPr/>
        </p:nvGrpSpPr>
        <p:grpSpPr>
          <a:xfrm>
            <a:off x="1081872" y="3953335"/>
            <a:ext cx="10766569" cy="985114"/>
            <a:chOff x="6691483" y="4313922"/>
            <a:chExt cx="2194561" cy="168279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306954-77BD-85BA-6A67-CC42DF756964}"/>
                </a:ext>
              </a:extLst>
            </p:cNvPr>
            <p:cNvSpPr txBox="1"/>
            <p:nvPr/>
          </p:nvSpPr>
          <p:spPr>
            <a:xfrm>
              <a:off x="6691484" y="4313922"/>
              <a:ext cx="2194560" cy="70788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dirty="0">
                  <a:solidFill>
                    <a:srgbClr val="00206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Changing Patterns in Student Assessment and Evaluation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837AF1-6AC5-63B7-0F80-17CBA5DE61FD}"/>
                </a:ext>
              </a:extLst>
            </p:cNvPr>
            <p:cNvSpPr txBox="1"/>
            <p:nvPr/>
          </p:nvSpPr>
          <p:spPr>
            <a:xfrm>
              <a:off x="6691483" y="4997790"/>
              <a:ext cx="2194560" cy="99892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628650" marR="0" lvl="1" indent="-17145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US" sz="1600" dirty="0">
                  <a:solidFill>
                    <a:srgbClr val="0846A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Computer-based assessment has become more encouraged in the lost parts of the world, which saves a lot of time and effort. The Student also appreciate new patterns of evaluation, as they guarantee them fool-proof results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912BD7C-10C7-7170-6059-2C9932778D84}"/>
              </a:ext>
            </a:extLst>
          </p:cNvPr>
          <p:cNvGrpSpPr/>
          <p:nvPr/>
        </p:nvGrpSpPr>
        <p:grpSpPr>
          <a:xfrm>
            <a:off x="944942" y="1489687"/>
            <a:ext cx="10767392" cy="968292"/>
            <a:chOff x="6697329" y="1286298"/>
            <a:chExt cx="2194560" cy="140138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F3CC65-CFB7-E789-60D2-F645E83D74C6}"/>
                </a:ext>
              </a:extLst>
            </p:cNvPr>
            <p:cNvSpPr txBox="1"/>
            <p:nvPr/>
          </p:nvSpPr>
          <p:spPr>
            <a:xfrm>
              <a:off x="6697329" y="1286298"/>
              <a:ext cx="2194560" cy="57906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dirty="0">
                  <a:solidFill>
                    <a:srgbClr val="00206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New Normal Behavior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A5AEB2-F650-858F-98DC-DC15D438F294}"/>
                </a:ext>
              </a:extLst>
            </p:cNvPr>
            <p:cNvSpPr txBox="1"/>
            <p:nvPr/>
          </p:nvSpPr>
          <p:spPr>
            <a:xfrm>
              <a:off x="6697329" y="1841352"/>
              <a:ext cx="2194560" cy="846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742950" marR="0" lvl="1" indent="-285750" algn="thaiDi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US" sz="1600" dirty="0">
                  <a:solidFill>
                    <a:srgbClr val="0846A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The COVID-19 pandemic has made a substantial impact on Thailand’s education industry and a new normal toward distant learning with a digital platform</a:t>
              </a:r>
              <a:r>
                <a:rPr lang="th-TH" sz="1600" dirty="0">
                  <a:solidFill>
                    <a:srgbClr val="0846A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en-US" sz="1600" dirty="0">
                  <a:solidFill>
                    <a:srgbClr val="0846A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is expected to occur to promote a safe and touch-less society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2B192C9-CCF9-8158-6F54-B073036CA779}"/>
              </a:ext>
            </a:extLst>
          </p:cNvPr>
          <p:cNvSpPr/>
          <p:nvPr/>
        </p:nvSpPr>
        <p:spPr>
          <a:xfrm rot="16200000">
            <a:off x="-2035140" y="3648706"/>
            <a:ext cx="5244531" cy="240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A8926C-C2AF-6882-884E-8BEE6611A025}"/>
              </a:ext>
            </a:extLst>
          </p:cNvPr>
          <p:cNvSpPr/>
          <p:nvPr/>
        </p:nvSpPr>
        <p:spPr>
          <a:xfrm>
            <a:off x="344931" y="1465038"/>
            <a:ext cx="486574" cy="461665"/>
          </a:xfrm>
          <a:prstGeom prst="ellipse">
            <a:avLst/>
          </a:prstGeom>
          <a:solidFill>
            <a:srgbClr val="228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4A84E8-8531-0869-5EE2-32BAD515F444}"/>
              </a:ext>
            </a:extLst>
          </p:cNvPr>
          <p:cNvSpPr txBox="1"/>
          <p:nvPr/>
        </p:nvSpPr>
        <p:spPr>
          <a:xfrm>
            <a:off x="462795" y="1473291"/>
            <a:ext cx="240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C9A567B-4164-67CB-5416-0C1696FD37FB}"/>
              </a:ext>
            </a:extLst>
          </p:cNvPr>
          <p:cNvSpPr/>
          <p:nvPr/>
        </p:nvSpPr>
        <p:spPr>
          <a:xfrm>
            <a:off x="339962" y="2718629"/>
            <a:ext cx="486000" cy="460800"/>
          </a:xfrm>
          <a:prstGeom prst="ellipse">
            <a:avLst/>
          </a:prstGeom>
          <a:solidFill>
            <a:srgbClr val="016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C146A8-930A-A41C-96B9-F757DBAE6930}"/>
              </a:ext>
            </a:extLst>
          </p:cNvPr>
          <p:cNvSpPr/>
          <p:nvPr/>
        </p:nvSpPr>
        <p:spPr>
          <a:xfrm>
            <a:off x="339962" y="3930134"/>
            <a:ext cx="486000" cy="460800"/>
          </a:xfrm>
          <a:prstGeom prst="ellipse">
            <a:avLst/>
          </a:prstGeom>
          <a:solidFill>
            <a:srgbClr val="144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E57A54-138E-6834-AD07-B2F38C7BC456}"/>
              </a:ext>
            </a:extLst>
          </p:cNvPr>
          <p:cNvSpPr txBox="1"/>
          <p:nvPr/>
        </p:nvSpPr>
        <p:spPr>
          <a:xfrm>
            <a:off x="466958" y="2738502"/>
            <a:ext cx="240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FFF3FE-14CB-BAB9-DFF5-49C702BBDDC6}"/>
              </a:ext>
            </a:extLst>
          </p:cNvPr>
          <p:cNvSpPr txBox="1"/>
          <p:nvPr/>
        </p:nvSpPr>
        <p:spPr>
          <a:xfrm>
            <a:off x="457797" y="3934911"/>
            <a:ext cx="240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C1F2AD6-CD06-811E-D082-E4CF67BA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44" y="293501"/>
            <a:ext cx="11658600" cy="7827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Key Factors Driving the  Smart Education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508A1DA-D7EF-FD13-C81A-849C9EC65E53}"/>
              </a:ext>
            </a:extLst>
          </p:cNvPr>
          <p:cNvSpPr/>
          <p:nvPr/>
        </p:nvSpPr>
        <p:spPr>
          <a:xfrm>
            <a:off x="344931" y="5204451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E8B4965-3966-1997-473E-E741D0A14D93}"/>
              </a:ext>
            </a:extLst>
          </p:cNvPr>
          <p:cNvGrpSpPr/>
          <p:nvPr/>
        </p:nvGrpSpPr>
        <p:grpSpPr>
          <a:xfrm>
            <a:off x="1072762" y="5208816"/>
            <a:ext cx="10766569" cy="985114"/>
            <a:chOff x="6691483" y="4313922"/>
            <a:chExt cx="2194561" cy="168279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69AD41-F9E5-423B-0E0B-E15C1F7BA7A2}"/>
                </a:ext>
              </a:extLst>
            </p:cNvPr>
            <p:cNvSpPr txBox="1"/>
            <p:nvPr/>
          </p:nvSpPr>
          <p:spPr>
            <a:xfrm>
              <a:off x="6691484" y="4313922"/>
              <a:ext cx="2194560" cy="70788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srgbClr val="00206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Quality Education for Sustainable Development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D52F42E-DE4B-AD84-9DF3-1BD8DBBBB62A}"/>
                </a:ext>
              </a:extLst>
            </p:cNvPr>
            <p:cNvSpPr txBox="1"/>
            <p:nvPr/>
          </p:nvSpPr>
          <p:spPr>
            <a:xfrm>
              <a:off x="6691483" y="4997790"/>
              <a:ext cx="2194560" cy="99892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628650" lvl="1" indent="-171450">
                <a:buFont typeface="Wingdings" panose="05000000000000000000" pitchFamily="2" charset="2"/>
                <a:buChar char="§"/>
                <a:defRPr/>
              </a:pPr>
              <a:r>
                <a:rPr lang="en-US" sz="1600" dirty="0">
                  <a:solidFill>
                    <a:srgbClr val="0846A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Education is one of the most powerful and proven vehicles for sustainable development. The aims of achieving universal access to a quality higher education is on a rising 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7434649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1384</TotalTime>
  <Words>586</Words>
  <Application>Microsoft Macintosh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SimHei</vt:lpstr>
      <vt:lpstr>Arial</vt:lpstr>
      <vt:lpstr>Bahnschrift</vt:lpstr>
      <vt:lpstr>Calibri</vt:lpstr>
      <vt:lpstr>TH SarabunPSK</vt:lpstr>
      <vt:lpstr>Wingdings</vt:lpstr>
      <vt:lpstr>TIME Consult Theme Color V2</vt:lpstr>
      <vt:lpstr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vt:lpstr>
      <vt:lpstr>Key Factors Driving the  Smart Education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Jirayu Buppataksin</cp:lastModifiedBy>
  <cp:revision>79</cp:revision>
  <dcterms:created xsi:type="dcterms:W3CDTF">2020-05-19T10:17:02Z</dcterms:created>
  <dcterms:modified xsi:type="dcterms:W3CDTF">2023-02-17T11:34:42Z</dcterms:modified>
</cp:coreProperties>
</file>