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8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E6E6E6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E506-E850-4D22-B67D-3249862123D2}" v="1" dt="2022-04-27T02:58:0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053" autoAdjust="0"/>
  </p:normalViewPr>
  <p:slideViewPr>
    <p:cSldViewPr snapToGrid="0">
      <p:cViewPr>
        <p:scale>
          <a:sx n="75" d="100"/>
          <a:sy n="75" d="100"/>
        </p:scale>
        <p:origin x="619" y="-168"/>
      </p:cViewPr>
      <p:guideLst>
        <p:guide pos="5280"/>
        <p:guide orient="horz" pos="3480"/>
        <p:guide orient="horz" pos="31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112CE506-E850-4D22-B67D-3249862123D2}"/>
    <pc:docChg chg="custSel modSld">
      <pc:chgData name="Pimsuda Wisaikla" userId="11e615d2-2af0-472b-8220-2a9fcfb7f52f" providerId="ADAL" clId="{112CE506-E850-4D22-B67D-3249862123D2}" dt="2022-04-27T03:02:18.626" v="303" actId="20577"/>
      <pc:docMkLst>
        <pc:docMk/>
      </pc:docMkLst>
      <pc:sldChg chg="addSp modSp mod">
        <pc:chgData name="Pimsuda Wisaikla" userId="11e615d2-2af0-472b-8220-2a9fcfb7f52f" providerId="ADAL" clId="{112CE506-E850-4D22-B67D-3249862123D2}" dt="2022-04-27T03:02:18.626" v="303" actId="20577"/>
        <pc:sldMkLst>
          <pc:docMk/>
          <pc:sldMk cId="2055233514" sldId="11684"/>
        </pc:sldMkLst>
        <pc:spChg chg="add mod">
          <ac:chgData name="Pimsuda Wisaikla" userId="11e615d2-2af0-472b-8220-2a9fcfb7f52f" providerId="ADAL" clId="{112CE506-E850-4D22-B67D-3249862123D2}" dt="2022-04-27T03:02:18.626" v="303" actId="20577"/>
          <ac:spMkLst>
            <pc:docMk/>
            <pc:sldMk cId="2055233514" sldId="11684"/>
            <ac:spMk id="2" creationId="{160BF584-4A28-443C-A608-0C8C71C2437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cap="all" spc="50" baseline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Awareness of 5G service plan in the market</a:t>
            </a:r>
          </a:p>
        </c:rich>
      </c:tx>
      <c:layout>
        <c:manualLayout>
          <c:xMode val="edge"/>
          <c:yMode val="edge"/>
          <c:x val="0.16358184414287544"/>
          <c:y val="2.031272638538322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cap="all" spc="50" baseline="0">
              <a:solidFill>
                <a:schemeClr val="accent4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071250258277282"/>
          <c:y val="0.28878863326139842"/>
          <c:w val="0.3146947080780601"/>
          <c:h val="0.7031409264102935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6C-40B2-BCB4-CE78BB4E8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6C-40B2-BCB4-CE78BB4E8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76C-40B2-BCB4-CE78BB4E8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6C-40B2-BCB4-CE78BB4E8AE6}"/>
              </c:ext>
            </c:extLst>
          </c:dPt>
          <c:dLbls>
            <c:dLbl>
              <c:idx val="0"/>
              <c:layout>
                <c:manualLayout>
                  <c:x val="-3.9628302554076116E-2"/>
                  <c:y val="-0.2063096863077036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6C-40B2-BCB4-CE78BB4E8AE6}"/>
                </c:ext>
              </c:extLst>
            </c:dLbl>
            <c:dLbl>
              <c:idx val="1"/>
              <c:layout>
                <c:manualLayout>
                  <c:x val="5.2270059985742599E-2"/>
                  <c:y val="0.1368740325003622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6C-40B2-BCB4-CE78BB4E8A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6C-40B2-BCB4-CE78BB4E8AE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3022801919919185"/>
          <c:y val="0.17670515059314559"/>
          <c:w val="0.14775683330716471"/>
          <c:h val="7.2774017971369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AWARENESS 5G BENEFITS</a:t>
            </a:r>
          </a:p>
        </c:rich>
      </c:tx>
      <c:layout>
        <c:manualLayout>
          <c:xMode val="edge"/>
          <c:yMode val="edge"/>
          <c:x val="0.328190114515764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525677987525322E-2"/>
          <c:y val="0.11196646256216392"/>
          <c:w val="0.95061678859971432"/>
          <c:h val="0.5789758546149613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Completely aware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785137192129947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87-4820-93AA-B185D1A7EDC7}"/>
                </c:ext>
              </c:extLst>
            </c:dLbl>
            <c:dLbl>
              <c:idx val="1"/>
              <c:layout>
                <c:manualLayout>
                  <c:x val="-4.0761296230123543E-17"/>
                  <c:y val="-5.570274384259895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87-4820-93AA-B185D1A7EDC7}"/>
                </c:ext>
              </c:extLst>
            </c:dLbl>
            <c:dLbl>
              <c:idx val="2"/>
              <c:layout>
                <c:manualLayout>
                  <c:x val="0"/>
                  <c:y val="1.3925685960649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87-4820-93AA-B185D1A7EDC7}"/>
                </c:ext>
              </c:extLst>
            </c:dLbl>
            <c:dLbl>
              <c:idx val="3"/>
              <c:layout>
                <c:manualLayout>
                  <c:x val="-2.2233691149871298E-3"/>
                  <c:y val="1.67108231527795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87-4820-93AA-B185D1A7EDC7}"/>
                </c:ext>
              </c:extLst>
            </c:dLbl>
            <c:dLbl>
              <c:idx val="4"/>
              <c:layout>
                <c:manualLayout>
                  <c:x val="0"/>
                  <c:y val="-1.94959603449096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87-4820-93AA-B185D1A7ED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Overall</c:v>
                </c:pt>
                <c:pt idx="1">
                  <c:v>18-29</c:v>
                </c:pt>
                <c:pt idx="2">
                  <c:v>30-39</c:v>
                </c:pt>
                <c:pt idx="3">
                  <c:v>40-49</c:v>
                </c:pt>
                <c:pt idx="4">
                  <c:v>50+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</c:v>
                </c:pt>
                <c:pt idx="1">
                  <c:v>34</c:v>
                </c:pt>
                <c:pt idx="2">
                  <c:v>43</c:v>
                </c:pt>
                <c:pt idx="3">
                  <c:v>41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7-4820-93AA-B185D1A7ED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Aware of some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5066234729169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287-4820-93AA-B185D1A7EDC7}"/>
                </c:ext>
              </c:extLst>
            </c:dLbl>
            <c:dLbl>
              <c:idx val="1"/>
              <c:layout>
                <c:manualLayout>
                  <c:x val="-4.0761296230123543E-17"/>
                  <c:y val="1.949596034490958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287-4820-93AA-B185D1A7EDC7}"/>
                </c:ext>
              </c:extLst>
            </c:dLbl>
            <c:dLbl>
              <c:idx val="2"/>
              <c:layout>
                <c:manualLayout>
                  <c:x val="0"/>
                  <c:y val="4.73473322662091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87-4820-93AA-B185D1A7EDC7}"/>
                </c:ext>
              </c:extLst>
            </c:dLbl>
            <c:dLbl>
              <c:idx val="3"/>
              <c:layout>
                <c:manualLayout>
                  <c:x val="-1.6304518492049417E-16"/>
                  <c:y val="3.06365091134294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87-4820-93AA-B185D1A7ED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Overall</c:v>
                </c:pt>
                <c:pt idx="1">
                  <c:v>18-29</c:v>
                </c:pt>
                <c:pt idx="2">
                  <c:v>30-39</c:v>
                </c:pt>
                <c:pt idx="3">
                  <c:v>40-49</c:v>
                </c:pt>
                <c:pt idx="4">
                  <c:v>50+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</c:v>
                </c:pt>
                <c:pt idx="1">
                  <c:v>60</c:v>
                </c:pt>
                <c:pt idx="2">
                  <c:v>54</c:v>
                </c:pt>
                <c:pt idx="3">
                  <c:v>51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87-4820-93AA-B185D1A7ED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Unaware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Overall</c:v>
                </c:pt>
                <c:pt idx="1">
                  <c:v>18-29</c:v>
                </c:pt>
                <c:pt idx="2">
                  <c:v>30-39</c:v>
                </c:pt>
                <c:pt idx="3">
                  <c:v>40-49</c:v>
                </c:pt>
                <c:pt idx="4">
                  <c:v>50+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87-4820-93AA-B185D1A7E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4708592"/>
        <c:axId val="1594699024"/>
      </c:barChart>
      <c:catAx>
        <c:axId val="159470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699024"/>
        <c:crosses val="autoZero"/>
        <c:auto val="1"/>
        <c:lblAlgn val="ctr"/>
        <c:lblOffset val="100"/>
        <c:noMultiLvlLbl val="0"/>
      </c:catAx>
      <c:valAx>
        <c:axId val="15946990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59470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91803505990492"/>
          <c:y val="0.79630910110464681"/>
          <c:w val="0.81332820499533265"/>
          <c:h val="5.3575951678089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4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0.74205</cdr:x>
      <cdr:y>0.37362</cdr:y>
    </cdr:from>
    <cdr:to>
      <cdr:x>0.87102</cdr:x>
      <cdr:y>0.51579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F1E043-0784-A980-96A9-26A0513C68E5}"/>
            </a:ext>
          </a:extLst>
        </cdr:cNvPr>
        <cdr:cNvSpPr txBox="1"/>
      </cdr:nvSpPr>
      <cdr:spPr>
        <a:xfrm xmlns:a="http://schemas.openxmlformats.org/drawingml/2006/main">
          <a:off x="4954952" y="1320584"/>
          <a:ext cx="861237" cy="5025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FCA2-0B06-40D3-C4BB-F852A42D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Level Awareness of 5G Benefits in Hongkong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ED1DA19-72F8-D846-917C-DEC07A534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143683"/>
              </p:ext>
            </p:extLst>
          </p:nvPr>
        </p:nvGraphicFramePr>
        <p:xfrm>
          <a:off x="-711200" y="1677595"/>
          <a:ext cx="7032171" cy="314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6DFD513-F9E0-93F3-E48E-3BDADD8A08E6}"/>
              </a:ext>
            </a:extLst>
          </p:cNvPr>
          <p:cNvSpPr txBox="1"/>
          <p:nvPr/>
        </p:nvSpPr>
        <p:spPr>
          <a:xfrm>
            <a:off x="597309" y="5606572"/>
            <a:ext cx="5061812" cy="600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Base: n=503</a:t>
            </a:r>
          </a:p>
          <a:p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Question: Are you aware that some mobile service providers have launched/ will launch the service plan to the new 5G mobile market?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5C65045-6D8A-696D-4448-8312B438F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921549"/>
              </p:ext>
            </p:extLst>
          </p:nvPr>
        </p:nvGraphicFramePr>
        <p:xfrm>
          <a:off x="6096000" y="1677595"/>
          <a:ext cx="5712052" cy="455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2655EA3-74F1-11AE-835C-51F31629C721}"/>
              </a:ext>
            </a:extLst>
          </p:cNvPr>
          <p:cNvSpPr txBox="1"/>
          <p:nvPr/>
        </p:nvSpPr>
        <p:spPr>
          <a:xfrm>
            <a:off x="6422571" y="5775849"/>
            <a:ext cx="385525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Base: n=503</a:t>
            </a:r>
          </a:p>
          <a:p>
            <a:r>
              <a:rPr lang="en-US" sz="1100" i="1" dirty="0">
                <a:solidFill>
                  <a:schemeClr val="accent4">
                    <a:lumMod val="75000"/>
                  </a:schemeClr>
                </a:solidFill>
              </a:rPr>
              <a:t>Question: Are you aware of the benefits of 5G? </a:t>
            </a:r>
          </a:p>
        </p:txBody>
      </p:sp>
    </p:spTree>
    <p:extLst>
      <p:ext uri="{BB962C8B-B14F-4D97-AF65-F5344CB8AC3E}">
        <p14:creationId xmlns:p14="http://schemas.microsoft.com/office/powerpoint/2010/main" val="617464527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73851</TotalTime>
  <Words>75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TH SarabunPSK</vt:lpstr>
      <vt:lpstr>TIME Consult Theme Color V2</vt:lpstr>
      <vt:lpstr>Level Awareness of 5G Benefits in Hongkong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Patwarunya Setthanonwanich</cp:lastModifiedBy>
  <cp:revision>3083</cp:revision>
  <cp:lastPrinted>2021-01-24T19:22:16Z</cp:lastPrinted>
  <dcterms:created xsi:type="dcterms:W3CDTF">2018-07-05T07:06:36Z</dcterms:created>
  <dcterms:modified xsi:type="dcterms:W3CDTF">2022-05-13T08:12:51Z</dcterms:modified>
</cp:coreProperties>
</file>