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
  </p:notesMasterIdLst>
  <p:handoutMasterIdLst>
    <p:handoutMasterId r:id="rId4"/>
  </p:handoutMasterIdLst>
  <p:sldIdLst>
    <p:sldId id="27099"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68"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492"/>
    <a:srgbClr val="0F3699"/>
    <a:srgbClr val="FFFFFF"/>
    <a:srgbClr val="A7D1F1"/>
    <a:srgbClr val="ED7318"/>
    <a:srgbClr val="E6E6E6"/>
    <a:srgbClr val="638BF0"/>
    <a:srgbClr val="228DDD"/>
    <a:srgbClr val="08236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9B45C5-0E0B-47B9-8786-C2BB375111FD}" v="30" dt="2022-05-17T08:15:34.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0" autoAdjust="0"/>
    <p:restoredTop sz="94291" autoAdjust="0"/>
  </p:normalViewPr>
  <p:slideViewPr>
    <p:cSldViewPr snapToGrid="0">
      <p:cViewPr varScale="1">
        <p:scale>
          <a:sx n="61" d="100"/>
          <a:sy n="61" d="100"/>
        </p:scale>
        <p:origin x="952" y="60"/>
      </p:cViewPr>
      <p:guideLst>
        <p:guide pos="5280"/>
        <p:guide orient="horz" pos="3480"/>
        <p:guide orient="horz" pos="3168"/>
        <p:guide orient="horz" pos="2328"/>
      </p:guideLst>
    </p:cSldViewPr>
  </p:slideViewPr>
  <p:notesTextViewPr>
    <p:cViewPr>
      <p:scale>
        <a:sx n="1" d="1"/>
        <a:sy n="1" d="1"/>
      </p:scale>
      <p:origin x="0" y="0"/>
    </p:cViewPr>
  </p:notesTextViewPr>
  <p:sorterViewPr>
    <p:cViewPr varScale="1">
      <p:scale>
        <a:sx n="100" d="100"/>
        <a:sy n="100" d="100"/>
      </p:scale>
      <p:origin x="0" y="-4116"/>
    </p:cViewPr>
  </p:sorterViewPr>
  <p:notesViewPr>
    <p:cSldViewPr snapToGrid="0" showGuides="1">
      <p:cViewPr varScale="1">
        <p:scale>
          <a:sx n="45" d="100"/>
          <a:sy n="45" d="100"/>
        </p:scale>
        <p:origin x="277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5/17/2022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5/17/2022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98245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9784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4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73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114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23654944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645555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36752813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46504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5670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60867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h-TH" dirty="0"/>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h-TH" dirty="0"/>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6617547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13">
            <a:extLst>
              <a:ext uri="{FF2B5EF4-FFF2-40B4-BE49-F238E27FC236}">
                <a16:creationId xmlns:a16="http://schemas.microsoft.com/office/drawing/2014/main" id="{637D7A5F-899F-4DEF-8654-B2DB16A2269E}"/>
              </a:ext>
            </a:extLst>
          </p:cNvPr>
          <p:cNvGrpSpPr/>
          <p:nvPr/>
        </p:nvGrpSpPr>
        <p:grpSpPr>
          <a:xfrm>
            <a:off x="1206456" y="2204767"/>
            <a:ext cx="3670520" cy="3172588"/>
            <a:chOff x="4334680" y="2264380"/>
            <a:chExt cx="3585444" cy="3276764"/>
          </a:xfrm>
        </p:grpSpPr>
        <p:sp>
          <p:nvSpPr>
            <p:cNvPr id="4" name="Isosceles Triangle 3">
              <a:extLst>
                <a:ext uri="{FF2B5EF4-FFF2-40B4-BE49-F238E27FC236}">
                  <a16:creationId xmlns:a16="http://schemas.microsoft.com/office/drawing/2014/main" id="{82F54CC0-B0A1-4CFA-A944-1B04A556F616}"/>
                </a:ext>
              </a:extLst>
            </p:cNvPr>
            <p:cNvSpPr/>
            <p:nvPr/>
          </p:nvSpPr>
          <p:spPr>
            <a:xfrm>
              <a:off x="5049476" y="2976344"/>
              <a:ext cx="2155850" cy="1858491"/>
            </a:xfrm>
            <a:prstGeom prst="triangle">
              <a:avLst/>
            </a:prstGeom>
            <a:solidFill>
              <a:sysClr val="window" lastClr="FFFFFF">
                <a:lumMod val="95000"/>
              </a:sysClr>
            </a:solidFill>
            <a:ln w="15875" cap="flat" cmpd="sng" algn="ctr">
              <a:solidFill>
                <a:sysClr val="window" lastClr="FFFFFF">
                  <a:lumMod val="6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rial"/>
                <a:cs typeface="+mn-cs"/>
              </a:endParaRPr>
            </a:p>
          </p:txBody>
        </p:sp>
        <p:grpSp>
          <p:nvGrpSpPr>
            <p:cNvPr id="5" name="Group 4">
              <a:extLst>
                <a:ext uri="{FF2B5EF4-FFF2-40B4-BE49-F238E27FC236}">
                  <a16:creationId xmlns:a16="http://schemas.microsoft.com/office/drawing/2014/main" id="{48C7C7CC-E9AD-4C01-915F-35153A2369C5}"/>
                </a:ext>
              </a:extLst>
            </p:cNvPr>
            <p:cNvGrpSpPr/>
            <p:nvPr/>
          </p:nvGrpSpPr>
          <p:grpSpPr>
            <a:xfrm>
              <a:off x="4334680" y="2264380"/>
              <a:ext cx="3585444" cy="3276764"/>
              <a:chOff x="2783246" y="1924949"/>
              <a:chExt cx="3585444" cy="3276764"/>
            </a:xfrm>
          </p:grpSpPr>
          <p:sp>
            <p:nvSpPr>
              <p:cNvPr id="9" name="Oval 8">
                <a:extLst>
                  <a:ext uri="{FF2B5EF4-FFF2-40B4-BE49-F238E27FC236}">
                    <a16:creationId xmlns:a16="http://schemas.microsoft.com/office/drawing/2014/main" id="{50502691-B855-496E-B4F7-48E5C01FDD5D}"/>
                  </a:ext>
                </a:extLst>
              </p:cNvPr>
              <p:cNvSpPr/>
              <p:nvPr/>
            </p:nvSpPr>
            <p:spPr>
              <a:xfrm>
                <a:off x="3869604" y="1924949"/>
                <a:ext cx="1412726" cy="1412726"/>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Arial"/>
                  <a:cs typeface="+mn-cs"/>
                </a:endParaRPr>
              </a:p>
            </p:txBody>
          </p:sp>
          <p:grpSp>
            <p:nvGrpSpPr>
              <p:cNvPr id="10" name="Group 9">
                <a:extLst>
                  <a:ext uri="{FF2B5EF4-FFF2-40B4-BE49-F238E27FC236}">
                    <a16:creationId xmlns:a16="http://schemas.microsoft.com/office/drawing/2014/main" id="{B22B3C7E-BAA9-4E06-ADF4-31B123F9202D}"/>
                  </a:ext>
                </a:extLst>
              </p:cNvPr>
              <p:cNvGrpSpPr/>
              <p:nvPr/>
            </p:nvGrpSpPr>
            <p:grpSpPr>
              <a:xfrm>
                <a:off x="2783246" y="3788985"/>
                <a:ext cx="3585444" cy="1412728"/>
                <a:chOff x="2422146" y="4068929"/>
                <a:chExt cx="4020574" cy="1584176"/>
              </a:xfrm>
            </p:grpSpPr>
            <p:sp>
              <p:nvSpPr>
                <p:cNvPr id="11" name="Oval 10">
                  <a:extLst>
                    <a:ext uri="{FF2B5EF4-FFF2-40B4-BE49-F238E27FC236}">
                      <a16:creationId xmlns:a16="http://schemas.microsoft.com/office/drawing/2014/main" id="{B57E672E-4365-47E9-8EA6-6BB6E9FE22D9}"/>
                    </a:ext>
                  </a:extLst>
                </p:cNvPr>
                <p:cNvSpPr/>
                <p:nvPr/>
              </p:nvSpPr>
              <p:spPr>
                <a:xfrm>
                  <a:off x="2422146" y="4068929"/>
                  <a:ext cx="1584176" cy="1584176"/>
                </a:xfrm>
                <a:prstGeom prst="ellipse">
                  <a:avLst/>
                </a:prstGeom>
                <a:solidFill>
                  <a:schemeClr val="bg2">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Arial"/>
                    <a:cs typeface="+mn-cs"/>
                  </a:endParaRPr>
                </a:p>
              </p:txBody>
            </p:sp>
            <p:sp>
              <p:nvSpPr>
                <p:cNvPr id="12" name="Oval 11">
                  <a:extLst>
                    <a:ext uri="{FF2B5EF4-FFF2-40B4-BE49-F238E27FC236}">
                      <a16:creationId xmlns:a16="http://schemas.microsoft.com/office/drawing/2014/main" id="{DB4A2C47-60C8-45C2-B84D-9A4E09291389}"/>
                    </a:ext>
                  </a:extLst>
                </p:cNvPr>
                <p:cNvSpPr/>
                <p:nvPr/>
              </p:nvSpPr>
              <p:spPr>
                <a:xfrm>
                  <a:off x="4858544" y="4068929"/>
                  <a:ext cx="1584176" cy="1584176"/>
                </a:xfrm>
                <a:prstGeom prst="ellipse">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rial"/>
                    <a:cs typeface="+mn-cs"/>
                  </a:endParaRPr>
                </a:p>
              </p:txBody>
            </p:sp>
          </p:grpSp>
        </p:grpSp>
        <p:cxnSp>
          <p:nvCxnSpPr>
            <p:cNvPr id="6" name="Straight Arrow Connector 5">
              <a:extLst>
                <a:ext uri="{FF2B5EF4-FFF2-40B4-BE49-F238E27FC236}">
                  <a16:creationId xmlns:a16="http://schemas.microsoft.com/office/drawing/2014/main" id="{D6EBEE9D-FBE9-44FB-913B-F5F4E8A67AFA}"/>
                </a:ext>
              </a:extLst>
            </p:cNvPr>
            <p:cNvCxnSpPr/>
            <p:nvPr/>
          </p:nvCxnSpPr>
          <p:spPr>
            <a:xfrm flipV="1">
              <a:off x="5039379" y="3475751"/>
              <a:ext cx="322337" cy="579114"/>
            </a:xfrm>
            <a:prstGeom prst="straightConnector1">
              <a:avLst/>
            </a:prstGeom>
            <a:noFill/>
            <a:ln w="22225" cap="flat" cmpd="sng" algn="ctr">
              <a:solidFill>
                <a:sysClr val="window" lastClr="FFFFFF">
                  <a:lumMod val="50000"/>
                </a:sysClr>
              </a:solidFill>
              <a:prstDash val="solid"/>
              <a:miter lim="800000"/>
              <a:tailEnd type="arrow"/>
            </a:ln>
            <a:effectLst/>
          </p:spPr>
        </p:cxnSp>
        <p:cxnSp>
          <p:nvCxnSpPr>
            <p:cNvPr id="7" name="Straight Arrow Connector 6">
              <a:extLst>
                <a:ext uri="{FF2B5EF4-FFF2-40B4-BE49-F238E27FC236}">
                  <a16:creationId xmlns:a16="http://schemas.microsoft.com/office/drawing/2014/main" id="{B21C483F-8CDF-4BFC-A953-6BD017EF246C}"/>
                </a:ext>
              </a:extLst>
            </p:cNvPr>
            <p:cNvCxnSpPr/>
            <p:nvPr/>
          </p:nvCxnSpPr>
          <p:spPr>
            <a:xfrm>
              <a:off x="6862422" y="3457144"/>
              <a:ext cx="360040" cy="579113"/>
            </a:xfrm>
            <a:prstGeom prst="straightConnector1">
              <a:avLst/>
            </a:prstGeom>
            <a:noFill/>
            <a:ln w="22225" cap="flat" cmpd="sng" algn="ctr">
              <a:solidFill>
                <a:sysClr val="window" lastClr="FFFFFF">
                  <a:lumMod val="50000"/>
                </a:sysClr>
              </a:solidFill>
              <a:prstDash val="solid"/>
              <a:miter lim="800000"/>
              <a:tailEnd type="arrow"/>
            </a:ln>
            <a:effectLst/>
          </p:spPr>
        </p:cxnSp>
        <p:cxnSp>
          <p:nvCxnSpPr>
            <p:cNvPr id="8" name="Straight Arrow Connector 7">
              <a:extLst>
                <a:ext uri="{FF2B5EF4-FFF2-40B4-BE49-F238E27FC236}">
                  <a16:creationId xmlns:a16="http://schemas.microsoft.com/office/drawing/2014/main" id="{1233B84C-193D-4375-A500-2642486E7F6C}"/>
                </a:ext>
              </a:extLst>
            </p:cNvPr>
            <p:cNvCxnSpPr/>
            <p:nvPr/>
          </p:nvCxnSpPr>
          <p:spPr>
            <a:xfrm flipH="1">
              <a:off x="5696903" y="5185456"/>
              <a:ext cx="813048" cy="3026"/>
            </a:xfrm>
            <a:prstGeom prst="straightConnector1">
              <a:avLst/>
            </a:prstGeom>
            <a:noFill/>
            <a:ln w="22225" cap="flat" cmpd="sng" algn="ctr">
              <a:solidFill>
                <a:sysClr val="window" lastClr="FFFFFF">
                  <a:lumMod val="50000"/>
                </a:sysClr>
              </a:solidFill>
              <a:prstDash val="solid"/>
              <a:miter lim="800000"/>
              <a:tailEnd type="arrow"/>
            </a:ln>
            <a:effectLst/>
          </p:spPr>
        </p:cxnSp>
      </p:grpSp>
      <p:sp>
        <p:nvSpPr>
          <p:cNvPr id="13" name="Title 1">
            <a:extLst>
              <a:ext uri="{FF2B5EF4-FFF2-40B4-BE49-F238E27FC236}">
                <a16:creationId xmlns:a16="http://schemas.microsoft.com/office/drawing/2014/main" id="{9F4830C8-01D8-4DAB-8F79-FA8348D73E80}"/>
              </a:ext>
            </a:extLst>
          </p:cNvPr>
          <p:cNvSpPr>
            <a:spLocks noGrp="1"/>
          </p:cNvSpPr>
          <p:nvPr>
            <p:ph type="title"/>
          </p:nvPr>
        </p:nvSpPr>
        <p:spPr>
          <a:xfrm>
            <a:off x="273050" y="165100"/>
            <a:ext cx="11658600" cy="782638"/>
          </a:xfrm>
        </p:spPr>
        <p:txBody>
          <a:bodyPr/>
          <a:lstStyle/>
          <a:p>
            <a:r>
              <a:rPr lang="en-US" b="0" dirty="0">
                <a:sym typeface="Arial"/>
              </a:rPr>
              <a:t>Hongkong </a:t>
            </a:r>
            <a:r>
              <a:rPr lang="en-US" sz="2000" b="0" dirty="0">
                <a:solidFill>
                  <a:schemeClr val="accent1"/>
                </a:solidFill>
                <a:latin typeface="Arial" panose="020B0604020202020204" pitchFamily="34" charset="0"/>
                <a:cs typeface="Arial" panose="020B0604020202020204" pitchFamily="34" charset="0"/>
                <a:sym typeface="Arial"/>
              </a:rPr>
              <a:t>Government encourage </a:t>
            </a:r>
            <a:r>
              <a:rPr lang="en-US" sz="2000" b="0" dirty="0">
                <a:solidFill>
                  <a:srgbClr val="0F3492"/>
                </a:solidFill>
              </a:rPr>
              <a:t>Early Deployment of 5G to im</a:t>
            </a:r>
            <a:r>
              <a:rPr lang="en-US" b="0" dirty="0">
                <a:solidFill>
                  <a:srgbClr val="0F3492"/>
                </a:solidFill>
              </a:rPr>
              <a:t>prove efficiency, and 90% of population in Hongkong accessed 5G. </a:t>
            </a:r>
            <a:endParaRPr lang="en-US" sz="2000" b="0" dirty="0">
              <a:solidFill>
                <a:srgbClr val="0F3492"/>
              </a:solidFill>
              <a:latin typeface="Arial" panose="020B0604020202020204" pitchFamily="34" charset="0"/>
              <a:cs typeface="Arial" panose="020B0604020202020204" pitchFamily="34" charset="0"/>
              <a:sym typeface="Arial"/>
            </a:endParaRPr>
          </a:p>
        </p:txBody>
      </p:sp>
      <p:sp>
        <p:nvSpPr>
          <p:cNvPr id="14" name="Title 1">
            <a:extLst>
              <a:ext uri="{FF2B5EF4-FFF2-40B4-BE49-F238E27FC236}">
                <a16:creationId xmlns:a16="http://schemas.microsoft.com/office/drawing/2014/main" id="{896E2F3C-CAEE-4069-804E-01784BED2D93}"/>
              </a:ext>
            </a:extLst>
          </p:cNvPr>
          <p:cNvSpPr txBox="1">
            <a:spLocks/>
          </p:cNvSpPr>
          <p:nvPr/>
        </p:nvSpPr>
        <p:spPr>
          <a:xfrm>
            <a:off x="272536" y="165259"/>
            <a:ext cx="11658600" cy="782752"/>
          </a:xfrm>
          <a:prstGeom prst="rect">
            <a:avLst/>
          </a:prstGeom>
        </p:spPr>
        <p:txBody>
          <a:bodyPr vert="horz" lIns="91440" tIns="45720" rIns="91440" bIns="45720" rtlCol="0" anchor="ctr">
            <a:normAutofit/>
          </a:bodyPr>
          <a:lstStyle>
            <a:lvl1pPr algn="l" defTabSz="914400" rtl="0" eaLnBrk="1" latinLnBrk="0" hangingPunct="1">
              <a:lnSpc>
                <a:spcPct val="114000"/>
              </a:lnSpc>
              <a:spcBef>
                <a:spcPts val="600"/>
              </a:spcBef>
              <a:buNone/>
              <a:defRPr sz="2000" b="1" kern="1200">
                <a:solidFill>
                  <a:schemeClr val="accent1"/>
                </a:solidFill>
                <a:latin typeface="Arial" panose="020B0604020202020204" pitchFamily="34" charset="0"/>
                <a:ea typeface="+mj-ea"/>
                <a:cs typeface="Arial" panose="020B0604020202020204" pitchFamily="34" charset="0"/>
              </a:defRPr>
            </a:lvl1pPr>
          </a:lstStyle>
          <a:p>
            <a:r>
              <a:rPr lang="en-US" b="0" dirty="0">
                <a:sym typeface="Arial"/>
              </a:rPr>
              <a:t>Hongkong Government encourage </a:t>
            </a:r>
            <a:r>
              <a:rPr lang="en-US" b="0" dirty="0">
                <a:solidFill>
                  <a:srgbClr val="0F3492"/>
                </a:solidFill>
              </a:rPr>
              <a:t>Early Deployment of 5G to improve efficiency, and 90% of population in Hongkong accessed 5G. </a:t>
            </a:r>
            <a:endParaRPr lang="en-US" b="0" dirty="0">
              <a:solidFill>
                <a:srgbClr val="0F3492"/>
              </a:solidFill>
              <a:sym typeface="Arial"/>
            </a:endParaRPr>
          </a:p>
        </p:txBody>
      </p:sp>
      <p:sp>
        <p:nvSpPr>
          <p:cNvPr id="15" name="Rectangle 14">
            <a:extLst>
              <a:ext uri="{FF2B5EF4-FFF2-40B4-BE49-F238E27FC236}">
                <a16:creationId xmlns:a16="http://schemas.microsoft.com/office/drawing/2014/main" id="{4BA81643-BAE7-4290-ADAD-D11F581DC0D5}"/>
              </a:ext>
            </a:extLst>
          </p:cNvPr>
          <p:cNvSpPr/>
          <p:nvPr/>
        </p:nvSpPr>
        <p:spPr>
          <a:xfrm>
            <a:off x="489015" y="1265685"/>
            <a:ext cx="5105402" cy="4218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H SarabunPSK" panose="020B0500040200020003" pitchFamily="34" charset="-34"/>
                <a:cs typeface="TH SarabunPSK" panose="020B0500040200020003" pitchFamily="34" charset="-34"/>
              </a:rPr>
              <a:t>Government and Industry Initiatives on 5G in Hongkong</a:t>
            </a:r>
          </a:p>
        </p:txBody>
      </p:sp>
      <p:pic>
        <p:nvPicPr>
          <p:cNvPr id="17" name="Picture 16">
            <a:extLst>
              <a:ext uri="{FF2B5EF4-FFF2-40B4-BE49-F238E27FC236}">
                <a16:creationId xmlns:a16="http://schemas.microsoft.com/office/drawing/2014/main" id="{E798ACC3-D9DC-4A8E-AD29-C16B949C143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718326" y="2563321"/>
            <a:ext cx="646776" cy="646776"/>
          </a:xfrm>
          <a:prstGeom prst="rect">
            <a:avLst/>
          </a:prstGeom>
        </p:spPr>
      </p:pic>
      <p:pic>
        <p:nvPicPr>
          <p:cNvPr id="18" name="Picture 17">
            <a:extLst>
              <a:ext uri="{FF2B5EF4-FFF2-40B4-BE49-F238E27FC236}">
                <a16:creationId xmlns:a16="http://schemas.microsoft.com/office/drawing/2014/main" id="{624F64FF-B8F4-4F74-933D-42BCB46F2C73}"/>
              </a:ext>
            </a:extLst>
          </p:cNvPr>
          <p:cNvPicPr>
            <a:picLocks noChangeAspect="1"/>
          </p:cNvPicPr>
          <p:nvPr/>
        </p:nvPicPr>
        <p:blipFill>
          <a:blip r:embed="rId3">
            <a:duotone>
              <a:schemeClr val="accent1">
                <a:shade val="45000"/>
                <a:satMod val="135000"/>
              </a:schemeClr>
              <a:prstClr val="white"/>
            </a:duotone>
          </a:blip>
          <a:stretch>
            <a:fillRect/>
          </a:stretch>
        </p:blipFill>
        <p:spPr>
          <a:xfrm>
            <a:off x="3795609" y="4318129"/>
            <a:ext cx="741569" cy="741569"/>
          </a:xfrm>
          <a:prstGeom prst="rect">
            <a:avLst/>
          </a:prstGeom>
        </p:spPr>
      </p:pic>
      <p:pic>
        <p:nvPicPr>
          <p:cNvPr id="19" name="Picture 18">
            <a:extLst>
              <a:ext uri="{FF2B5EF4-FFF2-40B4-BE49-F238E27FC236}">
                <a16:creationId xmlns:a16="http://schemas.microsoft.com/office/drawing/2014/main" id="{84EEB349-D20F-442E-923A-87F168BC79D7}"/>
              </a:ext>
            </a:extLst>
          </p:cNvPr>
          <p:cNvPicPr>
            <a:picLocks noChangeAspect="1"/>
          </p:cNvPicPr>
          <p:nvPr/>
        </p:nvPicPr>
        <p:blipFill>
          <a:blip r:embed="rId4">
            <a:grayscl/>
          </a:blip>
          <a:stretch>
            <a:fillRect/>
          </a:stretch>
        </p:blipFill>
        <p:spPr>
          <a:xfrm>
            <a:off x="1546252" y="4318129"/>
            <a:ext cx="709487" cy="709487"/>
          </a:xfrm>
          <a:prstGeom prst="rect">
            <a:avLst/>
          </a:prstGeom>
        </p:spPr>
      </p:pic>
      <p:sp>
        <p:nvSpPr>
          <p:cNvPr id="20" name="TextBox 19">
            <a:extLst>
              <a:ext uri="{FF2B5EF4-FFF2-40B4-BE49-F238E27FC236}">
                <a16:creationId xmlns:a16="http://schemas.microsoft.com/office/drawing/2014/main" id="{B8DF8E74-D319-4ACB-AB17-405A7C4BACD7}"/>
              </a:ext>
            </a:extLst>
          </p:cNvPr>
          <p:cNvSpPr txBox="1"/>
          <p:nvPr/>
        </p:nvSpPr>
        <p:spPr>
          <a:xfrm>
            <a:off x="2380473" y="3723005"/>
            <a:ext cx="1369066" cy="52322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400" b="1" dirty="0">
                <a:solidFill>
                  <a:schemeClr val="accent1"/>
                </a:solidFill>
                <a:latin typeface="Arial" panose="020B0604020202020204" pitchFamily="34" charset="0"/>
                <a:cs typeface="Arial" panose="020B0604020202020204" pitchFamily="34" charset="0"/>
                <a:sym typeface="Arial"/>
              </a:rPr>
              <a:t>5G in Hongkong</a:t>
            </a:r>
            <a:endParaRPr kumimoji="0" lang="en-US" sz="1400" b="1" i="0" u="none" strike="noStrike" kern="0" cap="none" spc="0" normalizeH="0" baseline="0" noProof="0" dirty="0">
              <a:ln>
                <a:noFill/>
              </a:ln>
              <a:solidFill>
                <a:srgbClr val="002060"/>
              </a:solidFill>
              <a:effectLst/>
              <a:uLnTx/>
              <a:uFillTx/>
              <a:cs typeface="Arial" panose="020B0604020202020204" pitchFamily="34" charset="0"/>
            </a:endParaRPr>
          </a:p>
        </p:txBody>
      </p:sp>
      <p:cxnSp>
        <p:nvCxnSpPr>
          <p:cNvPr id="21" name="Elbow Connector 63">
            <a:extLst>
              <a:ext uri="{FF2B5EF4-FFF2-40B4-BE49-F238E27FC236}">
                <a16:creationId xmlns:a16="http://schemas.microsoft.com/office/drawing/2014/main" id="{A195D478-F752-4FC9-9889-4D515D6377EA}"/>
              </a:ext>
            </a:extLst>
          </p:cNvPr>
          <p:cNvCxnSpPr>
            <a:cxnSpLocks/>
          </p:cNvCxnSpPr>
          <p:nvPr/>
        </p:nvCxnSpPr>
        <p:spPr>
          <a:xfrm flipV="1">
            <a:off x="3794177" y="1974044"/>
            <a:ext cx="2634386" cy="677912"/>
          </a:xfrm>
          <a:prstGeom prst="bentConnector3">
            <a:avLst>
              <a:gd name="adj1" fmla="val 50000"/>
            </a:avLst>
          </a:prstGeom>
          <a:noFill/>
          <a:ln w="28575" cap="flat" cmpd="sng" algn="ctr">
            <a:solidFill>
              <a:srgbClr val="0F3492"/>
            </a:solidFill>
            <a:prstDash val="sysDot"/>
            <a:miter lim="800000"/>
            <a:headEnd type="oval"/>
            <a:tailEnd type="oval"/>
          </a:ln>
          <a:effectLst/>
        </p:spPr>
      </p:cxnSp>
      <p:sp>
        <p:nvSpPr>
          <p:cNvPr id="25" name="Rectangle 24">
            <a:extLst>
              <a:ext uri="{FF2B5EF4-FFF2-40B4-BE49-F238E27FC236}">
                <a16:creationId xmlns:a16="http://schemas.microsoft.com/office/drawing/2014/main" id="{BAA74C82-5CC8-43DF-977B-F56B34DD0AD0}"/>
              </a:ext>
            </a:extLst>
          </p:cNvPr>
          <p:cNvSpPr/>
          <p:nvPr/>
        </p:nvSpPr>
        <p:spPr>
          <a:xfrm>
            <a:off x="6124109" y="5149225"/>
            <a:ext cx="5385080" cy="1361753"/>
          </a:xfrm>
          <a:prstGeom prst="rect">
            <a:avLst/>
          </a:prstGeom>
          <a:solidFill>
            <a:schemeClr val="bg1">
              <a:lumMod val="85000"/>
            </a:schemeClr>
          </a:solidFill>
          <a:ln w="12700" cap="flat" cmpd="sng" algn="ctr">
            <a:solidFill>
              <a:srgbClr val="6685B3">
                <a:shade val="50000"/>
              </a:srgbClr>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highlight>
                <a:srgbClr val="C0C0C0"/>
              </a:highlight>
              <a:uLnTx/>
              <a:uFillTx/>
              <a:latin typeface="Arial" panose="020B0604020202020204"/>
              <a:ea typeface="+mn-ea"/>
              <a:cs typeface="+mn-cs"/>
            </a:endParaRPr>
          </a:p>
        </p:txBody>
      </p:sp>
      <p:sp>
        <p:nvSpPr>
          <p:cNvPr id="26" name="Oval 25">
            <a:extLst>
              <a:ext uri="{FF2B5EF4-FFF2-40B4-BE49-F238E27FC236}">
                <a16:creationId xmlns:a16="http://schemas.microsoft.com/office/drawing/2014/main" id="{4A9B836F-D72B-4031-994E-B00ADCEA4EBD}"/>
              </a:ext>
            </a:extLst>
          </p:cNvPr>
          <p:cNvSpPr/>
          <p:nvPr/>
        </p:nvSpPr>
        <p:spPr>
          <a:xfrm>
            <a:off x="6465099" y="1560258"/>
            <a:ext cx="821622" cy="78275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Arial"/>
              </a:rPr>
              <a:t>May 2020</a:t>
            </a:r>
            <a:endParaRPr kumimoji="0" lang="en-US" sz="1050" b="0" i="0" u="none" strike="noStrike" kern="0" cap="none" spc="0" normalizeH="0" baseline="0" noProof="0" dirty="0">
              <a:ln>
                <a:noFill/>
              </a:ln>
              <a:solidFill>
                <a:prstClr val="white"/>
              </a:solidFill>
              <a:effectLst/>
              <a:uLnTx/>
              <a:uFillTx/>
              <a:latin typeface="Arial"/>
              <a:cs typeface="+mn-cs"/>
            </a:endParaRPr>
          </a:p>
        </p:txBody>
      </p:sp>
      <p:sp>
        <p:nvSpPr>
          <p:cNvPr id="27" name="Oval 26">
            <a:extLst>
              <a:ext uri="{FF2B5EF4-FFF2-40B4-BE49-F238E27FC236}">
                <a16:creationId xmlns:a16="http://schemas.microsoft.com/office/drawing/2014/main" id="{7F1F9D54-394D-4A3E-82D7-AB3F1938A31B}"/>
              </a:ext>
            </a:extLst>
          </p:cNvPr>
          <p:cNvSpPr/>
          <p:nvPr/>
        </p:nvSpPr>
        <p:spPr>
          <a:xfrm>
            <a:off x="8513073" y="1583754"/>
            <a:ext cx="821622" cy="78275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rPr>
              <a:t>Oct 2021</a:t>
            </a:r>
            <a:endParaRPr kumimoji="0" lang="en-US" sz="1050" b="0" i="0" u="none" strike="noStrike" kern="0" cap="none" spc="0" normalizeH="0" baseline="0" noProof="0" dirty="0">
              <a:ln>
                <a:noFill/>
              </a:ln>
              <a:solidFill>
                <a:schemeClr val="bg1"/>
              </a:solidFill>
              <a:effectLst/>
              <a:uLnTx/>
              <a:uFillTx/>
              <a:latin typeface="Arial"/>
              <a:cs typeface="+mn-cs"/>
            </a:endParaRPr>
          </a:p>
        </p:txBody>
      </p:sp>
      <p:sp>
        <p:nvSpPr>
          <p:cNvPr id="28" name="Oval 27">
            <a:extLst>
              <a:ext uri="{FF2B5EF4-FFF2-40B4-BE49-F238E27FC236}">
                <a16:creationId xmlns:a16="http://schemas.microsoft.com/office/drawing/2014/main" id="{1229DDDD-7612-4CB4-80A3-296179E5987A}"/>
              </a:ext>
            </a:extLst>
          </p:cNvPr>
          <p:cNvSpPr/>
          <p:nvPr/>
        </p:nvSpPr>
        <p:spPr>
          <a:xfrm>
            <a:off x="10568598" y="1560258"/>
            <a:ext cx="821622" cy="78275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rPr>
              <a:t>Apr 2020</a:t>
            </a:r>
            <a:endParaRPr kumimoji="0" lang="en-US" sz="1050" b="0" i="0" u="none" strike="noStrike" kern="0" cap="none" spc="0" normalizeH="0" baseline="0" noProof="0" dirty="0">
              <a:ln>
                <a:noFill/>
              </a:ln>
              <a:solidFill>
                <a:schemeClr val="bg1"/>
              </a:solidFill>
              <a:effectLst/>
              <a:uLnTx/>
              <a:uFillTx/>
              <a:latin typeface="Arial"/>
              <a:cs typeface="+mn-cs"/>
            </a:endParaRPr>
          </a:p>
        </p:txBody>
      </p:sp>
      <p:cxnSp>
        <p:nvCxnSpPr>
          <p:cNvPr id="29" name="Straight Connector 28">
            <a:extLst>
              <a:ext uri="{FF2B5EF4-FFF2-40B4-BE49-F238E27FC236}">
                <a16:creationId xmlns:a16="http://schemas.microsoft.com/office/drawing/2014/main" id="{99190ECF-1B55-4774-A99F-D08733431B8A}"/>
              </a:ext>
            </a:extLst>
          </p:cNvPr>
          <p:cNvCxnSpPr>
            <a:cxnSpLocks/>
            <a:endCxn id="27" idx="2"/>
          </p:cNvCxnSpPr>
          <p:nvPr/>
        </p:nvCxnSpPr>
        <p:spPr>
          <a:xfrm>
            <a:off x="7234016" y="1975130"/>
            <a:ext cx="12790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768EF0-32D3-45E8-B8DF-70A30AE1E5DA}"/>
              </a:ext>
            </a:extLst>
          </p:cNvPr>
          <p:cNvCxnSpPr>
            <a:cxnSpLocks/>
          </p:cNvCxnSpPr>
          <p:nvPr/>
        </p:nvCxnSpPr>
        <p:spPr>
          <a:xfrm>
            <a:off x="9333095" y="1963382"/>
            <a:ext cx="123550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81CA27-1C31-40F4-A520-5AF43A94131E}"/>
              </a:ext>
            </a:extLst>
          </p:cNvPr>
          <p:cNvSpPr txBox="1"/>
          <p:nvPr/>
        </p:nvSpPr>
        <p:spPr>
          <a:xfrm>
            <a:off x="8096433" y="2381176"/>
            <a:ext cx="1795864" cy="1446550"/>
          </a:xfrm>
          <a:prstGeom prst="rect">
            <a:avLst/>
          </a:prstGeom>
          <a:noFill/>
        </p:spPr>
        <p:txBody>
          <a:bodyPr wrap="square">
            <a:spAutoFit/>
          </a:bodyPr>
          <a:lstStyle/>
          <a:p>
            <a:pPr marL="171450" indent="-171450">
              <a:buFont typeface="Wingdings" panose="05000000000000000000" pitchFamily="2" charset="2"/>
              <a:buChar char="§"/>
            </a:pPr>
            <a:r>
              <a:rPr lang="en-US" sz="1100" dirty="0">
                <a:solidFill>
                  <a:srgbClr val="002060"/>
                </a:solidFill>
              </a:rPr>
              <a:t>the CA continued to release more new spectrum in different frequency bands to the market. Following the successful conclusion of the spectrum auction conducted </a:t>
            </a:r>
          </a:p>
        </p:txBody>
      </p:sp>
      <p:sp>
        <p:nvSpPr>
          <p:cNvPr id="36" name="Rectangle 35">
            <a:extLst>
              <a:ext uri="{FF2B5EF4-FFF2-40B4-BE49-F238E27FC236}">
                <a16:creationId xmlns:a16="http://schemas.microsoft.com/office/drawing/2014/main" id="{F660D294-71EE-48CF-B5E8-07834A943A01}"/>
              </a:ext>
            </a:extLst>
          </p:cNvPr>
          <p:cNvSpPr/>
          <p:nvPr/>
        </p:nvSpPr>
        <p:spPr>
          <a:xfrm>
            <a:off x="6122155" y="5151230"/>
            <a:ext cx="965473" cy="1367814"/>
          </a:xfrm>
          <a:prstGeom prst="rect">
            <a:avLst/>
          </a:prstGeom>
          <a:solidFill>
            <a:schemeClr val="bg2">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pic>
        <p:nvPicPr>
          <p:cNvPr id="32" name="Picture 31">
            <a:extLst>
              <a:ext uri="{FF2B5EF4-FFF2-40B4-BE49-F238E27FC236}">
                <a16:creationId xmlns:a16="http://schemas.microsoft.com/office/drawing/2014/main" id="{F1497DDC-6531-405F-B6D3-691E7CBEEBDD}"/>
              </a:ext>
            </a:extLst>
          </p:cNvPr>
          <p:cNvPicPr>
            <a:picLocks noChangeAspect="1"/>
          </p:cNvPicPr>
          <p:nvPr/>
        </p:nvPicPr>
        <p:blipFill>
          <a:blip r:embed="rId4">
            <a:duotone>
              <a:prstClr val="black"/>
              <a:srgbClr val="D9C3A5">
                <a:tint val="50000"/>
                <a:satMod val="180000"/>
              </a:srgbClr>
            </a:duotone>
          </a:blip>
          <a:stretch>
            <a:fillRect/>
          </a:stretch>
        </p:blipFill>
        <p:spPr>
          <a:xfrm>
            <a:off x="6276273" y="5479263"/>
            <a:ext cx="709487" cy="709487"/>
          </a:xfrm>
          <a:prstGeom prst="rect">
            <a:avLst/>
          </a:prstGeom>
        </p:spPr>
      </p:pic>
      <p:sp>
        <p:nvSpPr>
          <p:cNvPr id="39" name="Rectangle 38">
            <a:extLst>
              <a:ext uri="{FF2B5EF4-FFF2-40B4-BE49-F238E27FC236}">
                <a16:creationId xmlns:a16="http://schemas.microsoft.com/office/drawing/2014/main" id="{EB952579-E1D0-4547-9052-0FCABAE53727}"/>
              </a:ext>
            </a:extLst>
          </p:cNvPr>
          <p:cNvSpPr/>
          <p:nvPr/>
        </p:nvSpPr>
        <p:spPr>
          <a:xfrm>
            <a:off x="6122154" y="3792484"/>
            <a:ext cx="965473" cy="1367814"/>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0" name="Rectangle 39">
            <a:extLst>
              <a:ext uri="{FF2B5EF4-FFF2-40B4-BE49-F238E27FC236}">
                <a16:creationId xmlns:a16="http://schemas.microsoft.com/office/drawing/2014/main" id="{1442803F-8F20-444C-B787-1F6A30F16E29}"/>
              </a:ext>
            </a:extLst>
          </p:cNvPr>
          <p:cNvSpPr/>
          <p:nvPr/>
        </p:nvSpPr>
        <p:spPr>
          <a:xfrm>
            <a:off x="7087627" y="3792484"/>
            <a:ext cx="4414546" cy="1349901"/>
          </a:xfrm>
          <a:prstGeom prst="rect">
            <a:avLst/>
          </a:prstGeom>
          <a:solidFill>
            <a:schemeClr val="bg1">
              <a:lumMod val="85000"/>
            </a:schemeClr>
          </a:solidFill>
          <a:ln w="12700" cap="flat" cmpd="sng" algn="ctr">
            <a:solidFill>
              <a:srgbClr val="6685B3">
                <a:shade val="50000"/>
              </a:srgbClr>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highlight>
                <a:srgbClr val="C0C0C0"/>
              </a:highlight>
              <a:uLnTx/>
              <a:uFillTx/>
              <a:latin typeface="Arial" panose="020B0604020202020204"/>
              <a:ea typeface="+mn-ea"/>
              <a:cs typeface="+mn-cs"/>
            </a:endParaRPr>
          </a:p>
        </p:txBody>
      </p:sp>
      <p:pic>
        <p:nvPicPr>
          <p:cNvPr id="33" name="Picture 32">
            <a:extLst>
              <a:ext uri="{FF2B5EF4-FFF2-40B4-BE49-F238E27FC236}">
                <a16:creationId xmlns:a16="http://schemas.microsoft.com/office/drawing/2014/main" id="{9502CD7A-792D-43B3-BEAF-E867FFBC9FAA}"/>
              </a:ext>
            </a:extLst>
          </p:cNvPr>
          <p:cNvPicPr>
            <a:picLocks noChangeAspect="1"/>
          </p:cNvPicPr>
          <p:nvPr/>
        </p:nvPicPr>
        <p:blipFill>
          <a:blip r:embed="rId3">
            <a:duotone>
              <a:schemeClr val="accent1">
                <a:shade val="45000"/>
                <a:satMod val="135000"/>
              </a:schemeClr>
              <a:prstClr val="white"/>
            </a:duotone>
          </a:blip>
          <a:stretch>
            <a:fillRect/>
          </a:stretch>
        </p:blipFill>
        <p:spPr>
          <a:xfrm>
            <a:off x="6286960" y="4107840"/>
            <a:ext cx="675980" cy="675980"/>
          </a:xfrm>
          <a:prstGeom prst="rect">
            <a:avLst/>
          </a:prstGeom>
        </p:spPr>
      </p:pic>
      <p:sp>
        <p:nvSpPr>
          <p:cNvPr id="42" name="TextBox 41">
            <a:extLst>
              <a:ext uri="{FF2B5EF4-FFF2-40B4-BE49-F238E27FC236}">
                <a16:creationId xmlns:a16="http://schemas.microsoft.com/office/drawing/2014/main" id="{A5879C58-807B-4DE3-BE38-8E5510F5AC29}"/>
              </a:ext>
            </a:extLst>
          </p:cNvPr>
          <p:cNvSpPr txBox="1"/>
          <p:nvPr/>
        </p:nvSpPr>
        <p:spPr>
          <a:xfrm>
            <a:off x="7116740" y="4025612"/>
            <a:ext cx="4432709" cy="830997"/>
          </a:xfrm>
          <a:prstGeom prst="rect">
            <a:avLst/>
          </a:prstGeom>
          <a:noFill/>
        </p:spPr>
        <p:txBody>
          <a:bodyPr wrap="square">
            <a:spAutoFit/>
          </a:bodyPr>
          <a:lstStyle/>
          <a:p>
            <a:pPr marL="171450" indent="-171450">
              <a:buFont typeface="Wingdings" panose="05000000000000000000" pitchFamily="2" charset="2"/>
              <a:buChar char="§"/>
            </a:pPr>
            <a:r>
              <a:rPr lang="en-US" sz="1600" dirty="0">
                <a:solidFill>
                  <a:srgbClr val="002060"/>
                </a:solidFill>
              </a:rPr>
              <a:t>Government launched the Subsidy Scheme for Encouraging Early Deployment of 5G </a:t>
            </a:r>
          </a:p>
          <a:p>
            <a:pPr marL="171450" indent="-171450">
              <a:buFont typeface="Wingdings" panose="05000000000000000000" pitchFamily="2" charset="2"/>
              <a:buChar char="§"/>
            </a:pPr>
            <a:r>
              <a:rPr lang="en-US" sz="1600" dirty="0">
                <a:solidFill>
                  <a:srgbClr val="002060"/>
                </a:solidFill>
              </a:rPr>
              <a:t>To improve efficiency</a:t>
            </a:r>
          </a:p>
        </p:txBody>
      </p:sp>
      <p:sp>
        <p:nvSpPr>
          <p:cNvPr id="45" name="TextBox 44">
            <a:extLst>
              <a:ext uri="{FF2B5EF4-FFF2-40B4-BE49-F238E27FC236}">
                <a16:creationId xmlns:a16="http://schemas.microsoft.com/office/drawing/2014/main" id="{6B195D7D-EE38-4AC7-A76A-9876E2C39333}"/>
              </a:ext>
            </a:extLst>
          </p:cNvPr>
          <p:cNvSpPr txBox="1"/>
          <p:nvPr/>
        </p:nvSpPr>
        <p:spPr>
          <a:xfrm>
            <a:off x="7114760" y="5303114"/>
            <a:ext cx="4249116" cy="1077218"/>
          </a:xfrm>
          <a:prstGeom prst="rect">
            <a:avLst/>
          </a:prstGeom>
          <a:noFill/>
        </p:spPr>
        <p:txBody>
          <a:bodyPr wrap="square">
            <a:spAutoFit/>
          </a:bodyPr>
          <a:lstStyle/>
          <a:p>
            <a:pPr marL="171450" marR="0" lvl="0" indent="-171450" defTabSz="4572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solidFill>
                  <a:srgbClr val="002060"/>
                </a:solidFill>
              </a:rPr>
              <a:t>Local mobile network operators (MNOs) have been actively rolling out their 5G networks. At present, 5G coverage in Hong Kong has exceeded 90% of the population.</a:t>
            </a:r>
            <a:endParaRPr kumimoji="0" lang="en-US" sz="1600" b="1" i="0" u="none" strike="noStrike" kern="0" cap="none" spc="0" normalizeH="0" baseline="0" noProof="0" dirty="0">
              <a:ln>
                <a:noFill/>
              </a:ln>
              <a:solidFill>
                <a:srgbClr val="002060"/>
              </a:solidFill>
              <a:effectLst/>
              <a:uLnTx/>
              <a:uFillTx/>
              <a:cs typeface="Arial" panose="020B0604020202020204" pitchFamily="34" charset="0"/>
            </a:endParaRPr>
          </a:p>
        </p:txBody>
      </p:sp>
      <p:sp>
        <p:nvSpPr>
          <p:cNvPr id="50" name="TextBox 49">
            <a:extLst>
              <a:ext uri="{FF2B5EF4-FFF2-40B4-BE49-F238E27FC236}">
                <a16:creationId xmlns:a16="http://schemas.microsoft.com/office/drawing/2014/main" id="{45E7D6E5-BF5C-4E7B-A694-D2E473BFF074}"/>
              </a:ext>
            </a:extLst>
          </p:cNvPr>
          <p:cNvSpPr txBox="1"/>
          <p:nvPr/>
        </p:nvSpPr>
        <p:spPr>
          <a:xfrm>
            <a:off x="5967128" y="2390716"/>
            <a:ext cx="2110581" cy="1277273"/>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ko-KR" sz="11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the CA assigned the first batch of new radio spectrum in the 3.3 GHz, 3.5 GHz, 4.9 GHz, 26 GHz and 28 GHz bands for public mobile telecommunications use, including 5G services.</a:t>
            </a:r>
          </a:p>
        </p:txBody>
      </p:sp>
      <p:sp>
        <p:nvSpPr>
          <p:cNvPr id="51" name="TextBox 50">
            <a:extLst>
              <a:ext uri="{FF2B5EF4-FFF2-40B4-BE49-F238E27FC236}">
                <a16:creationId xmlns:a16="http://schemas.microsoft.com/office/drawing/2014/main" id="{5555C92B-5FA7-4B9C-BEA9-F3C599A52E9D}"/>
              </a:ext>
            </a:extLst>
          </p:cNvPr>
          <p:cNvSpPr txBox="1"/>
          <p:nvPr/>
        </p:nvSpPr>
        <p:spPr>
          <a:xfrm>
            <a:off x="9992888" y="2409213"/>
            <a:ext cx="1846782" cy="1277273"/>
          </a:xfrm>
          <a:prstGeom prst="rect">
            <a:avLst/>
          </a:prstGeom>
          <a:noFill/>
        </p:spPr>
        <p:txBody>
          <a:bodyPr wrap="square">
            <a:spAutoFit/>
          </a:bodyPr>
          <a:lstStyle/>
          <a:p>
            <a:pPr marL="171450" indent="-171450">
              <a:buFont typeface="Wingdings" panose="05000000000000000000" pitchFamily="2" charset="2"/>
              <a:buChar char="§"/>
            </a:pPr>
            <a:r>
              <a:rPr lang="en-US" sz="1100" dirty="0">
                <a:solidFill>
                  <a:srgbClr val="002060"/>
                </a:solidFill>
              </a:rPr>
              <a:t>commercial 5G services were launched in Hong Kong. Within a year’s time, by March 2021, the subscription of 5G services exceeded one million</a:t>
            </a:r>
          </a:p>
        </p:txBody>
      </p:sp>
      <p:cxnSp>
        <p:nvCxnSpPr>
          <p:cNvPr id="52" name="Elbow Connector 63">
            <a:extLst>
              <a:ext uri="{FF2B5EF4-FFF2-40B4-BE49-F238E27FC236}">
                <a16:creationId xmlns:a16="http://schemas.microsoft.com/office/drawing/2014/main" id="{A4499B1F-F811-4C0D-88E8-07A9661C370A}"/>
              </a:ext>
            </a:extLst>
          </p:cNvPr>
          <p:cNvCxnSpPr>
            <a:cxnSpLocks/>
          </p:cNvCxnSpPr>
          <p:nvPr/>
        </p:nvCxnSpPr>
        <p:spPr>
          <a:xfrm>
            <a:off x="4876974" y="4489628"/>
            <a:ext cx="1228030" cy="12700"/>
          </a:xfrm>
          <a:prstGeom prst="bentConnector3">
            <a:avLst>
              <a:gd name="adj1" fmla="val 100496"/>
            </a:avLst>
          </a:prstGeom>
          <a:noFill/>
          <a:ln w="28575" cap="flat" cmpd="sng" algn="ctr">
            <a:solidFill>
              <a:schemeClr val="tx2">
                <a:lumMod val="60000"/>
                <a:lumOff val="40000"/>
              </a:schemeClr>
            </a:solidFill>
            <a:prstDash val="sysDot"/>
            <a:miter lim="800000"/>
            <a:headEnd type="oval"/>
            <a:tailEnd type="oval"/>
          </a:ln>
          <a:effectLst/>
        </p:spPr>
      </p:cxnSp>
      <p:cxnSp>
        <p:nvCxnSpPr>
          <p:cNvPr id="61" name="Elbow Connector 63">
            <a:extLst>
              <a:ext uri="{FF2B5EF4-FFF2-40B4-BE49-F238E27FC236}">
                <a16:creationId xmlns:a16="http://schemas.microsoft.com/office/drawing/2014/main" id="{9614CEF6-4401-4661-A774-F37AC5399A95}"/>
              </a:ext>
            </a:extLst>
          </p:cNvPr>
          <p:cNvCxnSpPr>
            <a:cxnSpLocks/>
          </p:cNvCxnSpPr>
          <p:nvPr/>
        </p:nvCxnSpPr>
        <p:spPr>
          <a:xfrm rot="10800000">
            <a:off x="2231431" y="5382830"/>
            <a:ext cx="3827572" cy="818259"/>
          </a:xfrm>
          <a:prstGeom prst="bentConnector3">
            <a:avLst>
              <a:gd name="adj1" fmla="val 99927"/>
            </a:avLst>
          </a:prstGeom>
          <a:noFill/>
          <a:ln w="28575" cap="flat" cmpd="sng" algn="ctr">
            <a:solidFill>
              <a:schemeClr val="bg2">
                <a:lumMod val="60000"/>
                <a:lumOff val="40000"/>
              </a:schemeClr>
            </a:solidFill>
            <a:prstDash val="sysDot"/>
            <a:miter lim="800000"/>
            <a:headEnd type="oval"/>
            <a:tailEnd type="oval"/>
          </a:ln>
          <a:effectLst/>
        </p:spPr>
      </p:cxnSp>
    </p:spTree>
    <p:extLst>
      <p:ext uri="{BB962C8B-B14F-4D97-AF65-F5344CB8AC3E}">
        <p14:creationId xmlns:p14="http://schemas.microsoft.com/office/powerpoint/2010/main" val="3236939373"/>
      </p:ext>
    </p:extLst>
  </p:cSld>
  <p:clrMapOvr>
    <a:masterClrMapping/>
  </p:clrMapOvr>
</p:sld>
</file>

<file path=ppt/theme/theme1.xml><?xml version="1.0" encoding="utf-8"?>
<a:theme xmlns:a="http://schemas.openxmlformats.org/drawingml/2006/main" name="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73876</TotalTime>
  <Words>193</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TH SarabunPSK</vt:lpstr>
      <vt:lpstr>Wingdings</vt:lpstr>
      <vt:lpstr>TIME Consult Theme Color V2</vt:lpstr>
      <vt:lpstr>Hongkong Government encourage Early Deployment of 5G to improve efficiency, and 90% of population in Hongkong accessed 5G.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Pareena Rattanapranudej Parn</cp:lastModifiedBy>
  <cp:revision>3078</cp:revision>
  <cp:lastPrinted>2021-01-24T19:22:16Z</cp:lastPrinted>
  <dcterms:created xsi:type="dcterms:W3CDTF">2018-07-05T07:06:36Z</dcterms:created>
  <dcterms:modified xsi:type="dcterms:W3CDTF">2022-05-17T08:17:49Z</dcterms:modified>
</cp:coreProperties>
</file>