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4"/>
  </p:notesMasterIdLst>
  <p:handoutMasterIdLst>
    <p:handoutMasterId r:id="rId5"/>
  </p:handoutMasterIdLst>
  <p:sldIdLst>
    <p:sldId id="11684" r:id="rId2"/>
    <p:sldId id="11685" r:id="rId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80" userDrawn="1">
          <p15:clr>
            <a:srgbClr val="A4A3A4"/>
          </p15:clr>
        </p15:guide>
        <p15:guide id="3" orient="horz" pos="3480" userDrawn="1">
          <p15:clr>
            <a:srgbClr val="A4A3A4"/>
          </p15:clr>
        </p15:guide>
        <p15:guide id="4" orient="horz" pos="3144" userDrawn="1">
          <p15:clr>
            <a:srgbClr val="A4A3A4"/>
          </p15:clr>
        </p15:guide>
        <p15:guide id="5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e consulting" initials="tc" lastIdx="1" clrIdx="0">
    <p:extLst>
      <p:ext uri="{19B8F6BF-5375-455C-9EA6-DF929625EA0E}">
        <p15:presenceInfo xmlns:p15="http://schemas.microsoft.com/office/powerpoint/2012/main" userId="6ad285592fe44cb0" providerId="Windows Live"/>
      </p:ext>
    </p:extLst>
  </p:cmAuthor>
  <p:cmAuthor id="2" name="TIME Consulting 04" initials="TC0" lastIdx="1" clrIdx="1">
    <p:extLst>
      <p:ext uri="{19B8F6BF-5375-455C-9EA6-DF929625EA0E}">
        <p15:presenceInfo xmlns:p15="http://schemas.microsoft.com/office/powerpoint/2012/main" userId="S::timeconsulting@timeconsulting04.onmicrosoft.com::7d59d494-d138-4b42-afee-8ef6308001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36A"/>
    <a:srgbClr val="ED7318"/>
    <a:srgbClr val="E6E6E6"/>
    <a:srgbClr val="638BF0"/>
    <a:srgbClr val="228DDD"/>
    <a:srgbClr val="00B0F0"/>
    <a:srgbClr val="CBD8FA"/>
    <a:srgbClr val="F2F2F2"/>
    <a:srgbClr val="97C0FF"/>
    <a:srgbClr val="C2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0D876-F2EA-436E-BBC9-0BCC81CEC434}" v="51" dt="2022-06-12T04:27:09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0" autoAdjust="0"/>
    <p:restoredTop sz="93185" autoAdjust="0"/>
  </p:normalViewPr>
  <p:slideViewPr>
    <p:cSldViewPr snapToGrid="0">
      <p:cViewPr>
        <p:scale>
          <a:sx n="76" d="100"/>
          <a:sy n="76" d="100"/>
        </p:scale>
        <p:origin x="950" y="-48"/>
      </p:cViewPr>
      <p:guideLst>
        <p:guide pos="5280"/>
        <p:guide orient="horz" pos="3480"/>
        <p:guide orient="horz" pos="3144"/>
        <p:guide orient="horz" pos="23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notesViewPr>
    <p:cSldViewPr snapToGrid="0" showGuides="1">
      <p:cViewPr varScale="1">
        <p:scale>
          <a:sx n="45" d="100"/>
          <a:sy n="45" d="100"/>
        </p:scale>
        <p:origin x="2776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tchayapak Pettes" userId="e0475049-8dee-4173-8271-25b8daaab2ca" providerId="ADAL" clId="{7A40D876-F2EA-436E-BBC9-0BCC81CEC434}"/>
    <pc:docChg chg="undo custSel modSld">
      <pc:chgData name="Pitchayapak Pettes" userId="e0475049-8dee-4173-8271-25b8daaab2ca" providerId="ADAL" clId="{7A40D876-F2EA-436E-BBC9-0BCC81CEC434}" dt="2022-06-12T04:27:09.236" v="2331" actId="14100"/>
      <pc:docMkLst>
        <pc:docMk/>
      </pc:docMkLst>
      <pc:sldChg chg="addSp delSp modSp mod">
        <pc:chgData name="Pitchayapak Pettes" userId="e0475049-8dee-4173-8271-25b8daaab2ca" providerId="ADAL" clId="{7A40D876-F2EA-436E-BBC9-0BCC81CEC434}" dt="2022-06-12T04:27:09.236" v="2331" actId="14100"/>
        <pc:sldMkLst>
          <pc:docMk/>
          <pc:sldMk cId="3581899759" sldId="11685"/>
        </pc:sldMkLst>
        <pc:spChg chg="add del mod">
          <ac:chgData name="Pitchayapak Pettes" userId="e0475049-8dee-4173-8271-25b8daaab2ca" providerId="ADAL" clId="{7A40D876-F2EA-436E-BBC9-0BCC81CEC434}" dt="2022-06-12T04:24:33.371" v="2255" actId="478"/>
          <ac:spMkLst>
            <pc:docMk/>
            <pc:sldMk cId="3581899759" sldId="11685"/>
            <ac:spMk id="3" creationId="{0BDDCE30-0460-B7D6-0C19-A324BBB47161}"/>
          </ac:spMkLst>
        </pc:spChg>
        <pc:spChg chg="add del mod">
          <ac:chgData name="Pitchayapak Pettes" userId="e0475049-8dee-4173-8271-25b8daaab2ca" providerId="ADAL" clId="{7A40D876-F2EA-436E-BBC9-0BCC81CEC434}" dt="2022-06-12T04:24:29.376" v="2253" actId="478"/>
          <ac:spMkLst>
            <pc:docMk/>
            <pc:sldMk cId="3581899759" sldId="11685"/>
            <ac:spMk id="4" creationId="{98285573-4B63-317C-9282-79888EBCA530}"/>
          </ac:spMkLst>
        </pc:spChg>
        <pc:spChg chg="add mod">
          <ac:chgData name="Pitchayapak Pettes" userId="e0475049-8dee-4173-8271-25b8daaab2ca" providerId="ADAL" clId="{7A40D876-F2EA-436E-BBC9-0BCC81CEC434}" dt="2022-06-12T04:12:44.820" v="1704" actId="1076"/>
          <ac:spMkLst>
            <pc:docMk/>
            <pc:sldMk cId="3581899759" sldId="11685"/>
            <ac:spMk id="5" creationId="{59EB9E27-CBB8-B15F-FC81-731D42FB5914}"/>
          </ac:spMkLst>
        </pc:spChg>
        <pc:spChg chg="add mod">
          <ac:chgData name="Pitchayapak Pettes" userId="e0475049-8dee-4173-8271-25b8daaab2ca" providerId="ADAL" clId="{7A40D876-F2EA-436E-BBC9-0BCC81CEC434}" dt="2022-06-12T04:12:44.820" v="1704" actId="1076"/>
          <ac:spMkLst>
            <pc:docMk/>
            <pc:sldMk cId="3581899759" sldId="11685"/>
            <ac:spMk id="6" creationId="{98809E63-DF4E-D276-7AE7-3201AD3D8C81}"/>
          </ac:spMkLst>
        </pc:spChg>
        <pc:spChg chg="add mod">
          <ac:chgData name="Pitchayapak Pettes" userId="e0475049-8dee-4173-8271-25b8daaab2ca" providerId="ADAL" clId="{7A40D876-F2EA-436E-BBC9-0BCC81CEC434}" dt="2022-06-12T04:26:47.128" v="2327" actId="20577"/>
          <ac:spMkLst>
            <pc:docMk/>
            <pc:sldMk cId="3581899759" sldId="11685"/>
            <ac:spMk id="7" creationId="{BE70C4F2-4BA7-1A2B-736B-4D14CFA367EB}"/>
          </ac:spMkLst>
        </pc:spChg>
        <pc:spChg chg="add del mod">
          <ac:chgData name="Pitchayapak Pettes" userId="e0475049-8dee-4173-8271-25b8daaab2ca" providerId="ADAL" clId="{7A40D876-F2EA-436E-BBC9-0BCC81CEC434}" dt="2022-06-12T04:05:51.574" v="1561" actId="478"/>
          <ac:spMkLst>
            <pc:docMk/>
            <pc:sldMk cId="3581899759" sldId="11685"/>
            <ac:spMk id="9" creationId="{201533EC-0F9B-B928-2060-4F025CC3C11A}"/>
          </ac:spMkLst>
        </pc:spChg>
        <pc:spChg chg="add mod">
          <ac:chgData name="Pitchayapak Pettes" userId="e0475049-8dee-4173-8271-25b8daaab2ca" providerId="ADAL" clId="{7A40D876-F2EA-436E-BBC9-0BCC81CEC434}" dt="2022-06-12T04:19:02.579" v="2241" actId="164"/>
          <ac:spMkLst>
            <pc:docMk/>
            <pc:sldMk cId="3581899759" sldId="11685"/>
            <ac:spMk id="10" creationId="{4EEB4218-D7B1-9C74-99F2-5933AAACD837}"/>
          </ac:spMkLst>
        </pc:spChg>
        <pc:spChg chg="add del">
          <ac:chgData name="Pitchayapak Pettes" userId="e0475049-8dee-4173-8271-25b8daaab2ca" providerId="ADAL" clId="{7A40D876-F2EA-436E-BBC9-0BCC81CEC434}" dt="2022-06-12T03:54:14.505" v="494" actId="478"/>
          <ac:spMkLst>
            <pc:docMk/>
            <pc:sldMk cId="3581899759" sldId="11685"/>
            <ac:spMk id="11" creationId="{5791D42B-4119-4556-A814-3028AE8B1FE8}"/>
          </ac:spMkLst>
        </pc:spChg>
        <pc:grpChg chg="add del mod">
          <ac:chgData name="Pitchayapak Pettes" userId="e0475049-8dee-4173-8271-25b8daaab2ca" providerId="ADAL" clId="{7A40D876-F2EA-436E-BBC9-0BCC81CEC434}" dt="2022-06-12T04:24:11.663" v="2251" actId="478"/>
          <ac:grpSpMkLst>
            <pc:docMk/>
            <pc:sldMk cId="3581899759" sldId="11685"/>
            <ac:grpSpMk id="8" creationId="{103DE918-192D-9F41-A61A-08AAC0D97F0F}"/>
          </ac:grpSpMkLst>
        </pc:grpChg>
        <pc:picChg chg="add mod">
          <ac:chgData name="Pitchayapak Pettes" userId="e0475049-8dee-4173-8271-25b8daaab2ca" providerId="ADAL" clId="{7A40D876-F2EA-436E-BBC9-0BCC81CEC434}" dt="2022-06-12T04:19:02.579" v="2241" actId="164"/>
          <ac:picMkLst>
            <pc:docMk/>
            <pc:sldMk cId="3581899759" sldId="11685"/>
            <ac:picMk id="12" creationId="{0C6BF8AF-1B47-C0C5-F2AA-AAFFA4207F59}"/>
          </ac:picMkLst>
        </pc:picChg>
        <pc:picChg chg="add mod">
          <ac:chgData name="Pitchayapak Pettes" userId="e0475049-8dee-4173-8271-25b8daaab2ca" providerId="ADAL" clId="{7A40D876-F2EA-436E-BBC9-0BCC81CEC434}" dt="2022-06-12T04:26:07.308" v="2296" actId="1038"/>
          <ac:picMkLst>
            <pc:docMk/>
            <pc:sldMk cId="3581899759" sldId="11685"/>
            <ac:picMk id="1026" creationId="{3ABECE61-0F4C-11D9-60B9-C08917322F38}"/>
          </ac:picMkLst>
        </pc:picChg>
        <pc:picChg chg="add mod">
          <ac:chgData name="Pitchayapak Pettes" userId="e0475049-8dee-4173-8271-25b8daaab2ca" providerId="ADAL" clId="{7A40D876-F2EA-436E-BBC9-0BCC81CEC434}" dt="2022-06-12T04:27:09.236" v="2331" actId="14100"/>
          <ac:picMkLst>
            <pc:docMk/>
            <pc:sldMk cId="3581899759" sldId="11685"/>
            <ac:picMk id="1028" creationId="{26D0E09C-AD3A-8ED6-C7B0-617D137D331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47576C-FEEE-4A68-AE9F-01D492AE8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AD040-15B6-420E-86FF-E8A2B71912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2924" y="0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F2235-D482-4465-985E-2F4B6E8A839C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C416-B655-4BF2-A3FB-76541D3871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119209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DE986-DBB2-4756-83BA-D0E43DC48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2924" y="9119209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459E-68C4-4E42-9CCA-ABAC35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5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B36A5-8E12-4187-8FE3-CFFB573DDF2F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20C3-4339-4174-BC8C-2351EB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6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88C1C-9E0C-491A-BAC5-B94D0FB7A90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687597E-C079-4AF7-84E2-ADE384EC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C8ED4-6E89-42EC-8F8E-062A182D7D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5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B62BF-E5DD-4793-A4DC-C3722877093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11E209-3454-4577-A831-4CB87039F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AFFC-8ACE-40E5-974D-D9A4E91F2AB0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75CABF-C5F6-4957-9691-76D89BF18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8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D7FE6D5-315A-453A-9418-DC250262885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9723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73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DEE9D87-F212-47CA-8A8C-D26D16E2C9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B8A2F-B113-423E-8438-04609576867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48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49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21F38CA-67C4-420E-B1DB-2FFE640E54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5675" y="3972992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C041C2E-0254-4B0E-BE6B-368CA2FFA5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2093" y="3932405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03A268-0036-4EC7-BD42-5B7A8BB1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3F4FB-FADE-4AAC-B262-CC5658D50697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92040-4E68-421D-81D0-056AA853BDC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9C4E683-BCAC-4E6A-8CD7-08C78691BA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2212A3-CD67-4F47-9BF8-00481ED077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55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A390AB-D434-4876-A675-E9E76C71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2598B-7B4C-41DA-9AEB-82AD1CF09311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8A609-647D-43AC-B225-B8BDE2A6032B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A02211-CAC8-4455-9B56-58DE292663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157D8-82E9-4CF6-A141-9A8E5ABA41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28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3D74-D91B-450B-AA7B-6314B0D71EB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5F4D02-83B3-4CF1-8C10-512AEE43E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4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0903B-D42D-4D22-A958-C1CD2AD939E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F5F562-BA8F-4BB6-8EE1-7951C77A0E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789B025-431E-4355-96D3-D756EF5624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41"/>
          <a:stretch/>
        </p:blipFill>
        <p:spPr bwMode="auto">
          <a:xfrm>
            <a:off x="1100728" y="6369066"/>
            <a:ext cx="393871" cy="41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A895CE-A9FB-4966-82DA-01E7612EC90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BEC1A39-CF9E-41E5-A57F-8F4937DDCB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4C7529-8968-4499-B2AF-83ED93E743F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7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E7DC81F-4ED3-4B9D-A0CB-B2EB876FB8D3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0661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pos="234">
          <p15:clr>
            <a:srgbClr val="F26B43"/>
          </p15:clr>
        </p15:guide>
        <p15:guide id="6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0591087-1CA6-4806-A29E-EFF3926F6B31}"/>
              </a:ext>
            </a:extLst>
          </p:cNvPr>
          <p:cNvSpPr txBox="1"/>
          <p:nvPr/>
        </p:nvSpPr>
        <p:spPr>
          <a:xfrm>
            <a:off x="16439452" y="5573860"/>
            <a:ext cx="27813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D49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D49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Organizational Needs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Organizatonal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Structure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Members’Attributes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towards Technology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Decision Making Practice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C1444-55E7-46F4-B9C0-E9C921E211C7}"/>
              </a:ext>
            </a:extLst>
          </p:cNvPr>
          <p:cNvSpPr/>
          <p:nvPr/>
        </p:nvSpPr>
        <p:spPr>
          <a:xfrm>
            <a:off x="9045168" y="7511126"/>
            <a:ext cx="1649959" cy="116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Example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: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In-depth interviews with Agriculture and Cooperative from previous 5G projects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in 2019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E0BEBE-6D34-43DF-BDB8-7350A5DF8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845" t="14814" r="2945" b="5159"/>
          <a:stretch/>
        </p:blipFill>
        <p:spPr>
          <a:xfrm>
            <a:off x="7545322" y="7332875"/>
            <a:ext cx="1829990" cy="9848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BC7683-DEB0-4296-977A-B4BBD0F8D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83" y="7420122"/>
            <a:ext cx="3302808" cy="173380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2FA0F7A-7B78-4243-9B6A-A4CEF8BE96B9}"/>
              </a:ext>
            </a:extLst>
          </p:cNvPr>
          <p:cNvSpPr/>
          <p:nvPr/>
        </p:nvSpPr>
        <p:spPr>
          <a:xfrm>
            <a:off x="3303385" y="7296573"/>
            <a:ext cx="1005840" cy="2328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79FA3-32D7-4F6D-9863-4D705EE60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91109" y="7634438"/>
            <a:ext cx="3414932" cy="208542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2FDBFF5-43F1-4228-8A08-0BC02A4B273F}"/>
              </a:ext>
            </a:extLst>
          </p:cNvPr>
          <p:cNvSpPr/>
          <p:nvPr/>
        </p:nvSpPr>
        <p:spPr>
          <a:xfrm>
            <a:off x="282392" y="7412978"/>
            <a:ext cx="2846717" cy="6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5G Virtual Classroom</a:t>
            </a:r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DEC4AF9A-6824-4393-834B-DF98D0D76BC1}"/>
              </a:ext>
            </a:extLst>
          </p:cNvPr>
          <p:cNvSpPr txBox="1"/>
          <p:nvPr/>
        </p:nvSpPr>
        <p:spPr>
          <a:xfrm>
            <a:off x="1582919" y="1458910"/>
            <a:ext cx="9364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Government and Industry Initiatives on 5G in Hongkong and Philippines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BF584-4A28-443C-A608-0C8C71C24377}"/>
              </a:ext>
            </a:extLst>
          </p:cNvPr>
          <p:cNvSpPr txBox="1"/>
          <p:nvPr/>
        </p:nvSpPr>
        <p:spPr>
          <a:xfrm>
            <a:off x="925551" y="2141034"/>
            <a:ext cx="10147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คำสั่ง </a:t>
            </a:r>
            <a:r>
              <a:rPr lang="en-US" sz="2400" b="1" dirty="0"/>
              <a:t>: </a:t>
            </a:r>
            <a:r>
              <a:rPr lang="th-TH" sz="2400" dirty="0"/>
              <a:t>คราส </a:t>
            </a:r>
            <a:r>
              <a:rPr lang="en-US" sz="2400" dirty="0"/>
              <a:t>Data collection </a:t>
            </a:r>
            <a:r>
              <a:rPr lang="th-TH" sz="2400" dirty="0"/>
              <a:t>นี้จะให้น้องๆ ลองหาข้อมูลหรือ </a:t>
            </a:r>
            <a:r>
              <a:rPr lang="en-US" sz="2400" dirty="0"/>
              <a:t>research </a:t>
            </a:r>
            <a:r>
              <a:rPr lang="th-TH" sz="2400" dirty="0"/>
              <a:t>ข้อมูล เรื่อง</a:t>
            </a:r>
            <a:r>
              <a:rPr lang="en-ZW" sz="2400" dirty="0"/>
              <a:t> 5G </a:t>
            </a:r>
            <a:r>
              <a:rPr lang="th-TH" sz="2400" dirty="0"/>
              <a:t>ในฮ่องกงหรือฟิลิปปินส์ โดยเลือกทำประเทศใดประเทศหนึ่ง โดยหาข้อมูลและสรุปลงใส่สไลด์ </a:t>
            </a:r>
            <a:r>
              <a:rPr lang="en-US" sz="2400" dirty="0"/>
              <a:t>1 </a:t>
            </a:r>
            <a:r>
              <a:rPr lang="th-TH" sz="2400" dirty="0"/>
              <a:t>สไลด์ โดยเนื้อหาสามารถเลือกมาใส่ได้เอง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23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05B6-BF02-8FB6-7886-7C3CF6CE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กรณีศึกษาจากฮ่องกง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มาตรการผลักดันให้มีการปรับใช้โครงสร้างสารสนเทศ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5G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โดยภาครัฐ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EB9E27-CBB8-B15F-FC81-731D42FB5914}"/>
              </a:ext>
            </a:extLst>
          </p:cNvPr>
          <p:cNvSpPr/>
          <p:nvPr/>
        </p:nvSpPr>
        <p:spPr>
          <a:xfrm>
            <a:off x="609489" y="1376680"/>
            <a:ext cx="3241040" cy="4826000"/>
          </a:xfrm>
          <a:prstGeom prst="roundRect">
            <a:avLst/>
          </a:prstGeom>
          <a:noFill/>
          <a:ln w="19050">
            <a:solidFill>
              <a:srgbClr val="08236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20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นำร่องปรับใช้โครงสร้างสารสนเทศ </a:t>
            </a:r>
            <a:r>
              <a:rPr lang="en-US" sz="20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 </a:t>
            </a:r>
            <a:r>
              <a:rPr lang="th-TH" sz="20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ในสถานราชการ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8236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OFCA </a:t>
            </a:r>
            <a:r>
              <a:rPr lang="th-TH" sz="1600" dirty="0">
                <a:solidFill>
                  <a:srgbClr val="08236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เปิดตัวโครงการนำร่องเชิงรุกโดยติดตั้งโครงสร้างสารสนเทศ </a:t>
            </a:r>
            <a:r>
              <a:rPr lang="en-US" sz="1600" dirty="0">
                <a:solidFill>
                  <a:srgbClr val="08236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 </a:t>
            </a:r>
            <a:r>
              <a:rPr lang="th-TH" sz="1600" dirty="0">
                <a:solidFill>
                  <a:srgbClr val="08236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ในสถานราชการกลางแจ้งและสถานราชการในที่ร่ม</a:t>
            </a:r>
            <a:r>
              <a:rPr lang="en-US" sz="1600" dirty="0">
                <a:solidFill>
                  <a:srgbClr val="08236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dirty="0">
                <a:solidFill>
                  <a:srgbClr val="08236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อาทิ พิพิธภัณฑ์ ศูนย์กีฬา ตลาด มากกว่า </a:t>
            </a:r>
            <a:r>
              <a:rPr lang="en-US" sz="1600" dirty="0">
                <a:solidFill>
                  <a:srgbClr val="08236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1,000 </a:t>
            </a:r>
            <a:r>
              <a:rPr lang="th-TH" sz="1600" dirty="0">
                <a:solidFill>
                  <a:srgbClr val="08236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แห่ง เมื่อเดือนมีนาคม ค</a:t>
            </a:r>
            <a:r>
              <a:rPr lang="en-US" sz="1600" dirty="0">
                <a:solidFill>
                  <a:srgbClr val="08236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1600" dirty="0">
                <a:solidFill>
                  <a:srgbClr val="08236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ศ</a:t>
            </a:r>
            <a:r>
              <a:rPr lang="en-US" sz="1600" dirty="0">
                <a:solidFill>
                  <a:srgbClr val="08236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2019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8236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OFCA </a:t>
            </a:r>
            <a:r>
              <a:rPr lang="th-TH" sz="1600" dirty="0">
                <a:solidFill>
                  <a:srgbClr val="08236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ยังมีแผนจะขยายพื้นที่ให้บริการ </a:t>
            </a:r>
            <a:r>
              <a:rPr lang="en-US" sz="1600" dirty="0">
                <a:solidFill>
                  <a:srgbClr val="08236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 </a:t>
            </a:r>
            <a:r>
              <a:rPr lang="th-TH" sz="1600" dirty="0">
                <a:solidFill>
                  <a:srgbClr val="08236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โดยเน้นความต้องการเป็นหลัก เช่น การติดตั้ง </a:t>
            </a:r>
            <a:r>
              <a:rPr lang="en-US" sz="1600" dirty="0">
                <a:solidFill>
                  <a:srgbClr val="08236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 </a:t>
            </a:r>
            <a:r>
              <a:rPr lang="th-TH" sz="1600" dirty="0">
                <a:solidFill>
                  <a:srgbClr val="08236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ในพื้นที่สาธารณะอย่างบริเวณที่รอรถบัส เป็นต้น</a:t>
            </a:r>
            <a:endParaRPr lang="en-US" sz="1600" dirty="0">
              <a:solidFill>
                <a:srgbClr val="08236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8236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rgbClr val="08236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809E63-DF4E-D276-7AE7-3201AD3D8C81}"/>
              </a:ext>
            </a:extLst>
          </p:cNvPr>
          <p:cNvSpPr/>
          <p:nvPr/>
        </p:nvSpPr>
        <p:spPr>
          <a:xfrm>
            <a:off x="4485529" y="1376680"/>
            <a:ext cx="3241040" cy="4826000"/>
          </a:xfrm>
          <a:prstGeom prst="roundRect">
            <a:avLst/>
          </a:prstGeom>
          <a:noFill/>
          <a:ln w="19050">
            <a:solidFill>
              <a:srgbClr val="08236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20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โครงการมอบทุนสนับสนุนการปรับมาใช้ 5</a:t>
            </a:r>
            <a:r>
              <a:rPr lang="en-US" sz="20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 </a:t>
            </a:r>
            <a:r>
              <a:rPr lang="th-TH" sz="20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ของภาคส่วนต่าง ๆ ในระยะต้น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OFCA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ดำเนินการโครงการสนับสนุนมาตั้งแต่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พฤษภาคม ค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ศ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2020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ในช่วงการระบาดรอบที่สองของโรคระบาด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COVID-19</a:t>
            </a:r>
            <a:endParaRPr lang="th-TH" sz="2000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สนับสนุนภาคส่วนต่าง ๆ ผ่านการให้ทุนสนับสนุนให้มีการติดตั้ง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สนับสนุนนวัตกรรมและการประยุกต์ใช้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Smart City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ยกระดับประสิทธิภาพในการปบัติการและการให้บริการของภาครัฐและเอกชน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ให้การสนับสนุนเป็นทุนร้อยละ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50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สำหรับการปรับใช้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ของโครงการที่ได้รับอนุมัติในการติดตั้ง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โดยตรง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สนับสนุนให้สถาบันเอกชนและสถาบันสาธารณะต่าง ๆ สามารถยื่นขออนุมัติทุนภายใต้โครงการนี้ได้ </a:t>
            </a:r>
            <a:endParaRPr lang="en-US" sz="16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70C4F2-4BA7-1A2B-736B-4D14CFA367EB}"/>
              </a:ext>
            </a:extLst>
          </p:cNvPr>
          <p:cNvSpPr/>
          <p:nvPr/>
        </p:nvSpPr>
        <p:spPr>
          <a:xfrm>
            <a:off x="8361569" y="1376680"/>
            <a:ext cx="3241040" cy="4826000"/>
          </a:xfrm>
          <a:prstGeom prst="roundRect">
            <a:avLst/>
          </a:prstGeom>
          <a:noFill/>
          <a:ln w="19050">
            <a:solidFill>
              <a:srgbClr val="08236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20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โครงการมอบทุนสนับสนุนเพื่อขยายเครือข่ายไฟเบอร์ไปยังหมู่บ้านในพื้นที่ห่างไกล</a:t>
            </a:r>
          </a:p>
          <a:p>
            <a:pPr algn="ctr"/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รัฐบาลมอบทุนสนับสนุนให้ผู้ประกอบการโทรคมนาคม เพื่อส่งเสริมการขยายเครือข่ายไฟเบอร์ไปยังหมู่บ้านในพื้นที่ห่างไกล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หมู่บ้านจำนวน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235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หมู่บ้านที่ตั้งอยู่ในเขตใหม่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(New Territories)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และพื้นที่โดยรอบจะได้รับประโยชน์จากโครงการนี้โดยตรง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มีการดำเนินการติดตั้งโครงสร้างพื้นฐานที่จำเป็นสำหรับการให้บริการทางคมนาคม (รวมถึงบริการสัญญาณเครือข่ายและเครือข่าย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Wi-Fi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ซึ่งจำเป็นสำหรับการติดตั้ง </a:t>
            </a:r>
            <a:r>
              <a:rPr lang="en-US" sz="16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</a:t>
            </a:r>
            <a:endParaRPr lang="th-TH" sz="16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th-TH" sz="16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BECE61-0F4C-11D9-60B9-C0891732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87" y="4514667"/>
            <a:ext cx="2495341" cy="133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ng Kong New Territories - YouTube">
            <a:extLst>
              <a:ext uri="{FF2B5EF4-FFF2-40B4-BE49-F238E27FC236}">
                <a16:creationId xmlns:a16="http://schemas.microsoft.com/office/drawing/2014/main" id="{26D0E09C-AD3A-8ED6-C7B0-617D137D3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903" y="4998590"/>
            <a:ext cx="1945082" cy="109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9975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73870</TotalTime>
  <Words>384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TH SarabunPSK</vt:lpstr>
      <vt:lpstr>Wingdings</vt:lpstr>
      <vt:lpstr>TIME Consult Theme Color V2</vt:lpstr>
      <vt:lpstr>PowerPoint Presentation</vt:lpstr>
      <vt:lpstr>กรณีศึกษาจากฮ่องกง: มาตรการผลักดันให้มีการปรับใช้โครงสร้างสารสนเทศ 5G โดยภาครัฐ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Jackkit Sangkittiwan</dc:creator>
  <cp:lastModifiedBy>Pitchayapak Pettes</cp:lastModifiedBy>
  <cp:revision>3078</cp:revision>
  <cp:lastPrinted>2021-01-24T19:22:16Z</cp:lastPrinted>
  <dcterms:created xsi:type="dcterms:W3CDTF">2018-07-05T07:06:36Z</dcterms:created>
  <dcterms:modified xsi:type="dcterms:W3CDTF">2022-06-12T04:27:12Z</dcterms:modified>
</cp:coreProperties>
</file>