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4"/>
  </p:notesMasterIdLst>
  <p:handoutMasterIdLst>
    <p:handoutMasterId r:id="rId5"/>
  </p:handoutMasterIdLst>
  <p:sldIdLst>
    <p:sldId id="11685" r:id="rId2"/>
    <p:sldId id="11686" r:id="rId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6A"/>
    <a:srgbClr val="ED7318"/>
    <a:srgbClr val="E6E6E6"/>
    <a:srgbClr val="638BF0"/>
    <a:srgbClr val="228DDD"/>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CE506-E850-4D22-B67D-3249862123D2}" v="1" dt="2022-04-27T02:58:08.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0" autoAdjust="0"/>
    <p:restoredTop sz="94291" autoAdjust="0"/>
  </p:normalViewPr>
  <p:slideViewPr>
    <p:cSldViewPr snapToGrid="0">
      <p:cViewPr varScale="1">
        <p:scale>
          <a:sx n="59" d="100"/>
          <a:sy n="59" d="100"/>
        </p:scale>
        <p:origin x="788" y="44"/>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6/12/2022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6/12/2022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ME_Title and Conten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14F22FEF-0E2F-48B4-9C9A-F3D786374EF5}"/>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03870805-F264-4014-89E0-FC5D2FD10BD6}"/>
              </a:ext>
            </a:extLst>
          </p:cNvPr>
          <p:cNvSpPr txBox="1"/>
          <p:nvPr userDrawn="1"/>
        </p:nvSpPr>
        <p:spPr>
          <a:xfrm rot="16200000">
            <a:off x="10385413" y="4506994"/>
            <a:ext cx="3219151" cy="230832"/>
          </a:xfrm>
          <a:prstGeom prst="rect">
            <a:avLst/>
          </a:prstGeom>
          <a:noFill/>
        </p:spPr>
        <p:txBody>
          <a:bodyPr wrap="non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sp>
        <p:nvSpPr>
          <p:cNvPr id="8" name="Title 1">
            <a:extLst>
              <a:ext uri="{FF2B5EF4-FFF2-40B4-BE49-F238E27FC236}">
                <a16:creationId xmlns:a16="http://schemas.microsoft.com/office/drawing/2014/main" id="{6A00F674-7D3A-4972-8A15-D48B2A1C1BAF}"/>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800" b="1">
                <a:solidFill>
                  <a:schemeClr val="accent1"/>
                </a:solidFill>
                <a:latin typeface="TH SarabunPSK" panose="020B0500040200020003" pitchFamily="34" charset="-34"/>
                <a:cs typeface="TH SarabunPSK" panose="020B0500040200020003" pitchFamily="34" charset="-34"/>
              </a:defRPr>
            </a:lvl1pPr>
          </a:lstStyle>
          <a:p>
            <a:r>
              <a:rPr lang="en-US" dirty="0"/>
              <a:t>Click to edit Master title style</a:t>
            </a:r>
          </a:p>
        </p:txBody>
      </p:sp>
      <p:sp>
        <p:nvSpPr>
          <p:cNvPr id="6" name="Rectangle 5">
            <a:extLst>
              <a:ext uri="{FF2B5EF4-FFF2-40B4-BE49-F238E27FC236}">
                <a16:creationId xmlns:a16="http://schemas.microsoft.com/office/drawing/2014/main" id="{0EA27278-9FBB-4583-A265-575659DA74AC}"/>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2">
            <a:extLst>
              <a:ext uri="{FF2B5EF4-FFF2-40B4-BE49-F238E27FC236}">
                <a16:creationId xmlns:a16="http://schemas.microsoft.com/office/drawing/2014/main" id="{F789B025-431E-4355-96D3-D756EF5624B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3541"/>
          <a:stretch/>
        </p:blipFill>
        <p:spPr bwMode="auto">
          <a:xfrm>
            <a:off x="1100728" y="6369066"/>
            <a:ext cx="393871" cy="4140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A895CE-A9FB-4966-82DA-01E7612EC90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3" name="Graphic 12">
            <a:extLst>
              <a:ext uri="{FF2B5EF4-FFF2-40B4-BE49-F238E27FC236}">
                <a16:creationId xmlns:a16="http://schemas.microsoft.com/office/drawing/2014/main" id="{6BEC1A39-CF9E-41E5-A57F-8F4937DDCB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4916" y="6433268"/>
            <a:ext cx="644400" cy="308027"/>
          </a:xfrm>
          <a:prstGeom prst="rect">
            <a:avLst/>
          </a:prstGeom>
        </p:spPr>
      </p:pic>
      <p:pic>
        <p:nvPicPr>
          <p:cNvPr id="14" name="Picture 13">
            <a:extLst>
              <a:ext uri="{FF2B5EF4-FFF2-40B4-BE49-F238E27FC236}">
                <a16:creationId xmlns:a16="http://schemas.microsoft.com/office/drawing/2014/main" id="{6D4C7529-8968-4499-B2AF-83ED93E743FC}"/>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927767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5" orient="horz" pos="4020">
          <p15:clr>
            <a:srgbClr val="FBAE40"/>
          </p15:clr>
        </p15:guide>
        <p15:guide id="6"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cms.law/en/int/expert-guides/cms-expert-guide-to-5g-regulation-and-law/hong-kong" TargetMode="External"/><Relationship Id="rId2" Type="http://schemas.openxmlformats.org/officeDocument/2006/relationships/hyperlink" Target="https://5gobservatory.eu/5g-commercial-launches-in-hong-kong/" TargetMode="External"/><Relationship Id="rId1" Type="http://schemas.openxmlformats.org/officeDocument/2006/relationships/slideLayout" Target="../slideLayouts/slideLayout4.xml"/><Relationship Id="rId4" Type="http://schemas.openxmlformats.org/officeDocument/2006/relationships/hyperlink" Target="https://www.gov.hk/en/about/abouthk/factsheets/docs/technology.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629D1A-A424-0557-6E0B-A15D68E4AAA9}"/>
              </a:ext>
            </a:extLst>
          </p:cNvPr>
          <p:cNvSpPr/>
          <p:nvPr/>
        </p:nvSpPr>
        <p:spPr>
          <a:xfrm>
            <a:off x="3310829" y="3436248"/>
            <a:ext cx="2670819" cy="29264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200" dirty="0">
              <a:solidFill>
                <a:srgbClr val="002060"/>
              </a:solidFill>
              <a:ea typeface="굴림" panose="020B0600000101010101" pitchFamily="34" charset="-127"/>
              <a:cs typeface="TH SarabunPSK" panose="020B05000402000200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400" b="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rPr>
              <a:t>Start to Large scale Public Mobile Service in April  and Localized innovative wireless services in October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rPr>
              <a:t>By </a:t>
            </a:r>
            <a:r>
              <a:rPr lang="en-US" sz="1400" dirty="0">
                <a:solidFill>
                  <a:srgbClr val="08236A"/>
                </a:solidFill>
              </a:rPr>
              <a:t>the Office of the Communications Authority (OFCA) </a:t>
            </a:r>
            <a:endParaRPr kumimoji="0" lang="th-TH"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endParaRPr>
          </a:p>
        </p:txBody>
      </p:sp>
      <p:sp>
        <p:nvSpPr>
          <p:cNvPr id="4" name="Rectangle 3">
            <a:extLst>
              <a:ext uri="{FF2B5EF4-FFF2-40B4-BE49-F238E27FC236}">
                <a16:creationId xmlns:a16="http://schemas.microsoft.com/office/drawing/2014/main" id="{AF46125E-22E8-BE40-236F-F363C6FFCB5B}"/>
              </a:ext>
            </a:extLst>
          </p:cNvPr>
          <p:cNvSpPr/>
          <p:nvPr/>
        </p:nvSpPr>
        <p:spPr>
          <a:xfrm>
            <a:off x="6223629" y="3411425"/>
            <a:ext cx="2670819" cy="29264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800" b="0" i="0" u="none" strike="noStrike" kern="1200" cap="none" spc="0" normalizeH="0" baseline="0" noProof="0" dirty="0">
              <a:ln>
                <a:noFill/>
              </a:ln>
              <a:solidFill>
                <a:srgbClr val="002060"/>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rgbClr val="08236A"/>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8236A"/>
                </a:solidFill>
              </a:rPr>
              <a:t>commercial launch in April 2022 by 3 mobile network operators. (MNOs).</a:t>
            </a:r>
            <a:br>
              <a:rPr lang="en-US" sz="1400" dirty="0">
                <a:solidFill>
                  <a:srgbClr val="08236A"/>
                </a:solidFill>
              </a:rPr>
            </a:br>
            <a:r>
              <a:rPr lang="en-US" sz="1400" b="0" i="0" dirty="0">
                <a:solidFill>
                  <a:srgbClr val="08236A"/>
                </a:solidFill>
                <a:effectLst/>
              </a:rPr>
              <a:t>5G network covers over 90% of the main areas of Hong Kong Island.</a:t>
            </a:r>
            <a:br>
              <a:rPr lang="en-US" sz="1400" dirty="0">
                <a:solidFill>
                  <a:srgbClr val="08236A"/>
                </a:solidFill>
              </a:rPr>
            </a:br>
            <a:br>
              <a:rPr lang="en-US" sz="1400" dirty="0">
                <a:solidFill>
                  <a:srgbClr val="08236A"/>
                </a:solidFill>
              </a:rPr>
            </a:br>
            <a:endParaRPr kumimoji="0" lang="th-TH"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endParaRPr>
          </a:p>
        </p:txBody>
      </p:sp>
      <p:sp>
        <p:nvSpPr>
          <p:cNvPr id="5" name="Rectangle 4">
            <a:extLst>
              <a:ext uri="{FF2B5EF4-FFF2-40B4-BE49-F238E27FC236}">
                <a16:creationId xmlns:a16="http://schemas.microsoft.com/office/drawing/2014/main" id="{6A37AE34-B6FC-1C43-AD66-FABF2C766D9E}"/>
              </a:ext>
            </a:extLst>
          </p:cNvPr>
          <p:cNvSpPr/>
          <p:nvPr/>
        </p:nvSpPr>
        <p:spPr>
          <a:xfrm>
            <a:off x="9149706" y="3411424"/>
            <a:ext cx="2670819" cy="29736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1400" dirty="0">
              <a:solidFill>
                <a:srgbClr val="002060"/>
              </a:solidFill>
              <a:ea typeface="굴림" panose="020B0600000101010101" pitchFamily="34" charset="-127"/>
              <a:cs typeface="TH SarabunPSK" panose="020B05000402000200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rPr>
              <a:t>OFCA would increase funding earmarked for the Subsidy Scheme from HKD 50 million to HKD 100 million to further encourage the public and private sectors to deploy 5G technology and foster innovation.</a:t>
            </a:r>
            <a:endParaRPr kumimoji="0" lang="th-TH"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endParaRPr>
          </a:p>
        </p:txBody>
      </p:sp>
      <p:sp>
        <p:nvSpPr>
          <p:cNvPr id="6" name="Title 1">
            <a:extLst>
              <a:ext uri="{FF2B5EF4-FFF2-40B4-BE49-F238E27FC236}">
                <a16:creationId xmlns:a16="http://schemas.microsoft.com/office/drawing/2014/main" id="{7E4FA4DB-72AC-07EB-17A5-41CEC2BC8B6C}"/>
              </a:ext>
            </a:extLst>
          </p:cNvPr>
          <p:cNvSpPr txBox="1">
            <a:spLocks/>
          </p:cNvSpPr>
          <p:nvPr/>
        </p:nvSpPr>
        <p:spPr>
          <a:xfrm>
            <a:off x="433955" y="187817"/>
            <a:ext cx="11658600" cy="782752"/>
          </a:xfrm>
          <a:prstGeom prst="rect">
            <a:avLst/>
          </a:prstGeom>
        </p:spPr>
        <p:txBody>
          <a:bodyPr vert="horz" lIns="91440" tIns="45720" rIns="91440" bIns="45720" rtlCol="0" anchor="ctr">
            <a:noAutofit/>
          </a:bodyPr>
          <a:lstStyle>
            <a:lvl1pPr algn="l" defTabSz="914400" rtl="0" eaLnBrk="1" latinLnBrk="0" hangingPunct="1">
              <a:lnSpc>
                <a:spcPct val="114000"/>
              </a:lnSpc>
              <a:spcBef>
                <a:spcPts val="600"/>
              </a:spcBef>
              <a:buNone/>
              <a:defRPr sz="2000" b="1" kern="1200">
                <a:solidFill>
                  <a:schemeClr val="accent1"/>
                </a:solidFill>
                <a:latin typeface="Arial" panose="020B0604020202020204" pitchFamily="34" charset="0"/>
                <a:ea typeface="+mj-ea"/>
                <a:cs typeface="Arial" panose="020B0604020202020204" pitchFamily="34" charset="0"/>
              </a:defRPr>
            </a:lvl1pPr>
          </a:lstStyle>
          <a:p>
            <a:pPr>
              <a:lnSpc>
                <a:spcPct val="100000"/>
              </a:lnSpc>
            </a:pPr>
            <a:endParaRPr lang="en-US" dirty="0"/>
          </a:p>
        </p:txBody>
      </p:sp>
      <p:sp>
        <p:nvSpPr>
          <p:cNvPr id="7" name="Rectangle 6">
            <a:extLst>
              <a:ext uri="{FF2B5EF4-FFF2-40B4-BE49-F238E27FC236}">
                <a16:creationId xmlns:a16="http://schemas.microsoft.com/office/drawing/2014/main" id="{E72543E0-5A13-0F2F-E387-4FA1258550F4}"/>
              </a:ext>
            </a:extLst>
          </p:cNvPr>
          <p:cNvSpPr/>
          <p:nvPr/>
        </p:nvSpPr>
        <p:spPr>
          <a:xfrm>
            <a:off x="500254" y="3458630"/>
            <a:ext cx="2670819" cy="28697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h-TH" altLang="ko-KR" sz="1800" b="1" i="0" u="none" strike="noStrike" kern="1200" cap="none" spc="0" normalizeH="0" baseline="0" noProof="0" dirty="0">
              <a:ln>
                <a:noFill/>
              </a:ln>
              <a:solidFill>
                <a:srgbClr val="002060"/>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400" dirty="0">
                <a:solidFill>
                  <a:srgbClr val="002060"/>
                </a:solidFill>
                <a:ea typeface="굴림" panose="020B0600000101010101" pitchFamily="34" charset="-127"/>
                <a:cs typeface="TH SarabunPSK" panose="020B0500040200020003" pitchFamily="34" charset="-34"/>
              </a:rPr>
              <a:t>I</a:t>
            </a:r>
            <a:r>
              <a:rPr kumimoji="0" lang="en-US" altLang="ko-KR" sz="1400" i="0" u="none" strike="noStrike" kern="1200" cap="none" spc="0" normalizeH="0" baseline="0" noProof="0" dirty="0" err="1">
                <a:ln>
                  <a:noFill/>
                </a:ln>
                <a:solidFill>
                  <a:srgbClr val="002060"/>
                </a:solidFill>
                <a:effectLst/>
                <a:uLnTx/>
                <a:uFillTx/>
                <a:ea typeface="굴림" panose="020B0600000101010101" pitchFamily="34" charset="-127"/>
                <a:cs typeface="TH SarabunPSK" panose="020B0500040200020003" pitchFamily="34" charset="-34"/>
              </a:rPr>
              <a:t>nfrastructure</a:t>
            </a:r>
            <a:r>
              <a:rPr kumimoji="0" lang="en-US"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rPr>
              <a:t>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rPr>
              <a:t>for 5G mobile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400" i="0" u="none" strike="noStrike" kern="1200" cap="none" spc="0" normalizeH="0" baseline="0" noProof="0" dirty="0">
                <a:ln>
                  <a:noFill/>
                </a:ln>
                <a:solidFill>
                  <a:srgbClr val="002060"/>
                </a:solidFill>
                <a:effectLst/>
                <a:uLnTx/>
                <a:uFillTx/>
                <a:ea typeface="굴림" panose="020B0600000101010101" pitchFamily="34" charset="-127"/>
                <a:cs typeface="TH SarabunPSK" panose="020B0500040200020003" pitchFamily="34" charset="-34"/>
              </a:rPr>
              <a:t>communications services in Hong Kong applied in the Smart City Blueprint for Hong Kong in December 2017</a:t>
            </a:r>
            <a:r>
              <a:rPr kumimoji="0" lang="en-US" altLang="ko-KR" sz="1800" b="1" i="0" u="none" strike="noStrike" kern="1200" cap="none" spc="0" normalizeH="0" baseline="0" noProof="0" dirty="0">
                <a:ln>
                  <a:noFill/>
                </a:ln>
                <a:solidFill>
                  <a:srgbClr val="002060"/>
                </a:solidFill>
                <a:effectLst/>
                <a:uLnTx/>
                <a:uFillTx/>
                <a:latin typeface="TH SarabunPSK" panose="020B0500040200020003" pitchFamily="34" charset="-34"/>
                <a:ea typeface="굴림" panose="020B0600000101010101" pitchFamily="34" charset="-127"/>
                <a:cs typeface="TH SarabunPSK" panose="020B0500040200020003" pitchFamily="34" charset="-34"/>
              </a:rPr>
              <a:t>. </a:t>
            </a:r>
            <a:endParaRPr kumimoji="0" lang="th-TH" altLang="ko-KR" sz="1800" b="1" i="0" u="none" strike="noStrike" kern="1200" cap="none" spc="0" normalizeH="0" baseline="0" noProof="0" dirty="0">
              <a:ln>
                <a:noFill/>
              </a:ln>
              <a:solidFill>
                <a:srgbClr val="002060"/>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sp>
        <p:nvSpPr>
          <p:cNvPr id="8" name="TextBox 7">
            <a:extLst>
              <a:ext uri="{FF2B5EF4-FFF2-40B4-BE49-F238E27FC236}">
                <a16:creationId xmlns:a16="http://schemas.microsoft.com/office/drawing/2014/main" id="{545B5DDC-29DF-1DAE-AAF0-672BAA4D8B4A}"/>
              </a:ext>
            </a:extLst>
          </p:cNvPr>
          <p:cNvSpPr txBox="1"/>
          <p:nvPr/>
        </p:nvSpPr>
        <p:spPr>
          <a:xfrm>
            <a:off x="371476" y="1179320"/>
            <a:ext cx="4984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sng" strike="noStrike" kern="1200" cap="none" spc="0" normalizeH="0" baseline="0" noProof="0" dirty="0">
                <a:ln>
                  <a:noFill/>
                </a:ln>
                <a:solidFill>
                  <a:srgbClr val="002060"/>
                </a:solidFill>
                <a:effectLst/>
                <a:uLnTx/>
                <a:uFillTx/>
                <a:ea typeface="+mn-ea"/>
                <a:cs typeface="TH SarabunPSK" panose="020B0500040200020003" pitchFamily="34" charset="-34"/>
              </a:rPr>
              <a:t>Timeline for</a:t>
            </a:r>
            <a:r>
              <a:rPr lang="th-TH" b="1" u="sng" dirty="0">
                <a:solidFill>
                  <a:srgbClr val="002060"/>
                </a:solidFill>
                <a:cs typeface="TH SarabunPSK" panose="020B0500040200020003" pitchFamily="34" charset="-34"/>
              </a:rPr>
              <a:t> </a:t>
            </a:r>
            <a:r>
              <a:rPr lang="en-US" b="1" u="sng" dirty="0">
                <a:solidFill>
                  <a:srgbClr val="002060"/>
                </a:solidFill>
                <a:cs typeface="TH SarabunPSK" panose="020B0500040200020003" pitchFamily="34" charset="-34"/>
              </a:rPr>
              <a:t>development 5G in Hongkong</a:t>
            </a:r>
            <a:endParaRPr kumimoji="0" lang="en-US" b="1" i="0" u="sng" strike="noStrike" kern="1200" cap="none" spc="0" normalizeH="0" baseline="0" noProof="0" dirty="0">
              <a:ln>
                <a:noFill/>
              </a:ln>
              <a:solidFill>
                <a:srgbClr val="002060"/>
              </a:solidFill>
              <a:effectLst/>
              <a:uLnTx/>
              <a:uFillTx/>
              <a:ea typeface="+mn-ea"/>
              <a:cs typeface="TH SarabunPSK" panose="020B0500040200020003" pitchFamily="34" charset="-34"/>
            </a:endParaRPr>
          </a:p>
        </p:txBody>
      </p:sp>
      <p:grpSp>
        <p:nvGrpSpPr>
          <p:cNvPr id="9" name="Group 8">
            <a:extLst>
              <a:ext uri="{FF2B5EF4-FFF2-40B4-BE49-F238E27FC236}">
                <a16:creationId xmlns:a16="http://schemas.microsoft.com/office/drawing/2014/main" id="{B99FE0F5-BADA-D48F-E96A-90AE8D4FCD31}"/>
              </a:ext>
            </a:extLst>
          </p:cNvPr>
          <p:cNvGrpSpPr/>
          <p:nvPr/>
        </p:nvGrpSpPr>
        <p:grpSpPr>
          <a:xfrm>
            <a:off x="3905137" y="1776974"/>
            <a:ext cx="1455648" cy="1788948"/>
            <a:chOff x="3791366" y="1606054"/>
            <a:chExt cx="1455648" cy="1788948"/>
          </a:xfrm>
        </p:grpSpPr>
        <p:sp>
          <p:nvSpPr>
            <p:cNvPr id="10" name="Oval 9">
              <a:extLst>
                <a:ext uri="{FF2B5EF4-FFF2-40B4-BE49-F238E27FC236}">
                  <a16:creationId xmlns:a16="http://schemas.microsoft.com/office/drawing/2014/main" id="{0390FD32-5652-8EBD-5643-E5F42DCFC929}"/>
                </a:ext>
              </a:extLst>
            </p:cNvPr>
            <p:cNvSpPr/>
            <p:nvPr/>
          </p:nvSpPr>
          <p:spPr>
            <a:xfrm>
              <a:off x="4019500" y="1606054"/>
              <a:ext cx="1015500" cy="101550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FFFFFF"/>
                </a:solidFill>
                <a:effectLst/>
                <a:uLnTx/>
                <a:uFillTx/>
                <a:latin typeface="Arial" panose="020B0604020202020204"/>
                <a:ea typeface="굴림" panose="020B0600000101010101" pitchFamily="34" charset="-127"/>
                <a:cs typeface="+mn-cs"/>
              </a:endParaRPr>
            </a:p>
          </p:txBody>
        </p:sp>
        <p:cxnSp>
          <p:nvCxnSpPr>
            <p:cNvPr id="11" name="Straight Arrow Connector 10">
              <a:extLst>
                <a:ext uri="{FF2B5EF4-FFF2-40B4-BE49-F238E27FC236}">
                  <a16:creationId xmlns:a16="http://schemas.microsoft.com/office/drawing/2014/main" id="{5D5F955B-3211-B4EA-39B9-92B49B6872C2}"/>
                </a:ext>
              </a:extLst>
            </p:cNvPr>
            <p:cNvCxnSpPr>
              <a:cxnSpLocks/>
            </p:cNvCxnSpPr>
            <p:nvPr/>
          </p:nvCxnSpPr>
          <p:spPr>
            <a:xfrm>
              <a:off x="4527249" y="2618530"/>
              <a:ext cx="0" cy="776472"/>
            </a:xfrm>
            <a:prstGeom prst="straightConnector1">
              <a:avLst/>
            </a:prstGeom>
            <a:ln w="34925">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FC53A67-C763-F5FF-A514-1F25DE221B9E}"/>
                </a:ext>
              </a:extLst>
            </p:cNvPr>
            <p:cNvSpPr txBox="1"/>
            <p:nvPr/>
          </p:nvSpPr>
          <p:spPr>
            <a:xfrm>
              <a:off x="3791366" y="2796387"/>
              <a:ext cx="1455648" cy="369332"/>
            </a:xfrm>
            <a:prstGeom prst="rect">
              <a:avLst/>
            </a:prstGeom>
            <a:solidFill>
              <a:schemeClr val="accent4"/>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rPr>
                <a:t>2019</a:t>
              </a:r>
              <a:endParaRPr kumimoji="0" lang="ko-KR" altLang="en-US"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grpSp>
      <p:grpSp>
        <p:nvGrpSpPr>
          <p:cNvPr id="13" name="Group 12">
            <a:extLst>
              <a:ext uri="{FF2B5EF4-FFF2-40B4-BE49-F238E27FC236}">
                <a16:creationId xmlns:a16="http://schemas.microsoft.com/office/drawing/2014/main" id="{AF79612F-62B0-886E-AAD9-965EFF854C77}"/>
              </a:ext>
            </a:extLst>
          </p:cNvPr>
          <p:cNvGrpSpPr/>
          <p:nvPr/>
        </p:nvGrpSpPr>
        <p:grpSpPr>
          <a:xfrm>
            <a:off x="9847985" y="1776974"/>
            <a:ext cx="1455648" cy="1788948"/>
            <a:chOff x="10089831" y="1606054"/>
            <a:chExt cx="1455648" cy="1788948"/>
          </a:xfrm>
        </p:grpSpPr>
        <p:sp>
          <p:nvSpPr>
            <p:cNvPr id="14" name="Oval 13">
              <a:extLst>
                <a:ext uri="{FF2B5EF4-FFF2-40B4-BE49-F238E27FC236}">
                  <a16:creationId xmlns:a16="http://schemas.microsoft.com/office/drawing/2014/main" id="{B0EB2B73-77AF-669E-0B9A-197DF29440FA}"/>
                </a:ext>
              </a:extLst>
            </p:cNvPr>
            <p:cNvSpPr/>
            <p:nvPr/>
          </p:nvSpPr>
          <p:spPr>
            <a:xfrm>
              <a:off x="10332346" y="1606054"/>
              <a:ext cx="1015500" cy="101550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FFFFFF"/>
                </a:solidFill>
                <a:effectLst/>
                <a:uLnTx/>
                <a:uFillTx/>
                <a:latin typeface="Arial" panose="020B0604020202020204"/>
                <a:ea typeface="굴림" panose="020B0600000101010101" pitchFamily="34" charset="-127"/>
                <a:cs typeface="+mn-cs"/>
              </a:endParaRPr>
            </a:p>
          </p:txBody>
        </p:sp>
        <p:cxnSp>
          <p:nvCxnSpPr>
            <p:cNvPr id="15" name="Straight Arrow Connector 14">
              <a:extLst>
                <a:ext uri="{FF2B5EF4-FFF2-40B4-BE49-F238E27FC236}">
                  <a16:creationId xmlns:a16="http://schemas.microsoft.com/office/drawing/2014/main" id="{69450796-2028-8B9E-FFCC-E96918D34DBA}"/>
                </a:ext>
              </a:extLst>
            </p:cNvPr>
            <p:cNvCxnSpPr>
              <a:cxnSpLocks/>
            </p:cNvCxnSpPr>
            <p:nvPr/>
          </p:nvCxnSpPr>
          <p:spPr>
            <a:xfrm>
              <a:off x="10840095" y="2618530"/>
              <a:ext cx="0" cy="776472"/>
            </a:xfrm>
            <a:prstGeom prst="straightConnector1">
              <a:avLst/>
            </a:prstGeom>
            <a:ln w="34925">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4486EC5-0838-D814-A6BA-F1D99A6A2AB9}"/>
                </a:ext>
              </a:extLst>
            </p:cNvPr>
            <p:cNvSpPr txBox="1"/>
            <p:nvPr/>
          </p:nvSpPr>
          <p:spPr>
            <a:xfrm>
              <a:off x="10089831" y="2796385"/>
              <a:ext cx="1455648" cy="369332"/>
            </a:xfrm>
            <a:prstGeom prst="rect">
              <a:avLst/>
            </a:prstGeom>
            <a:solidFill>
              <a:schemeClr val="accent3"/>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rPr>
                <a:t>2021</a:t>
              </a:r>
              <a:endParaRPr kumimoji="0" lang="ko-KR" altLang="en-US"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grpSp>
      <p:grpSp>
        <p:nvGrpSpPr>
          <p:cNvPr id="17" name="Group 16">
            <a:extLst>
              <a:ext uri="{FF2B5EF4-FFF2-40B4-BE49-F238E27FC236}">
                <a16:creationId xmlns:a16="http://schemas.microsoft.com/office/drawing/2014/main" id="{1C63A974-2A87-C263-4028-98D6BF192679}"/>
              </a:ext>
            </a:extLst>
          </p:cNvPr>
          <p:cNvGrpSpPr/>
          <p:nvPr/>
        </p:nvGrpSpPr>
        <p:grpSpPr>
          <a:xfrm>
            <a:off x="6833684" y="1776974"/>
            <a:ext cx="1455648" cy="1788948"/>
            <a:chOff x="6943069" y="1606054"/>
            <a:chExt cx="1455648" cy="1788948"/>
          </a:xfrm>
        </p:grpSpPr>
        <p:sp>
          <p:nvSpPr>
            <p:cNvPr id="18" name="Oval 17">
              <a:extLst>
                <a:ext uri="{FF2B5EF4-FFF2-40B4-BE49-F238E27FC236}">
                  <a16:creationId xmlns:a16="http://schemas.microsoft.com/office/drawing/2014/main" id="{27CCD4AE-16B4-2E1C-7A17-840D9BFE2595}"/>
                </a:ext>
              </a:extLst>
            </p:cNvPr>
            <p:cNvSpPr/>
            <p:nvPr/>
          </p:nvSpPr>
          <p:spPr>
            <a:xfrm>
              <a:off x="7175923" y="1606054"/>
              <a:ext cx="1015500" cy="10155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FFFFFF"/>
                </a:solidFill>
                <a:effectLst/>
                <a:uLnTx/>
                <a:uFillTx/>
                <a:latin typeface="Arial" panose="020B0604020202020204"/>
                <a:ea typeface="굴림" panose="020B0600000101010101" pitchFamily="34" charset="-127"/>
                <a:cs typeface="+mn-cs"/>
              </a:endParaRPr>
            </a:p>
          </p:txBody>
        </p:sp>
        <p:cxnSp>
          <p:nvCxnSpPr>
            <p:cNvPr id="19" name="Straight Arrow Connector 18">
              <a:extLst>
                <a:ext uri="{FF2B5EF4-FFF2-40B4-BE49-F238E27FC236}">
                  <a16:creationId xmlns:a16="http://schemas.microsoft.com/office/drawing/2014/main" id="{432767D8-37CD-F11B-5A07-412E150C7BB6}"/>
                </a:ext>
              </a:extLst>
            </p:cNvPr>
            <p:cNvCxnSpPr>
              <a:cxnSpLocks/>
            </p:cNvCxnSpPr>
            <p:nvPr/>
          </p:nvCxnSpPr>
          <p:spPr>
            <a:xfrm>
              <a:off x="7683672" y="2618530"/>
              <a:ext cx="0" cy="776472"/>
            </a:xfrm>
            <a:prstGeom prst="straightConnector1">
              <a:avLst/>
            </a:prstGeom>
            <a:ln w="34925">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E09B2AD-7DA6-B8D8-89AB-7D0C19BCD1D6}"/>
                </a:ext>
              </a:extLst>
            </p:cNvPr>
            <p:cNvSpPr txBox="1"/>
            <p:nvPr/>
          </p:nvSpPr>
          <p:spPr>
            <a:xfrm>
              <a:off x="6943069" y="2788187"/>
              <a:ext cx="1455648" cy="369332"/>
            </a:xfrm>
            <a:prstGeom prst="rect">
              <a:avLst/>
            </a:prstGeom>
            <a:solidFill>
              <a:schemeClr val="accent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b="1" dirty="0">
                  <a:solidFill>
                    <a:srgbClr val="FFFFFF"/>
                  </a:solidFill>
                  <a:latin typeface="TH SarabunPSK" panose="020B0500040200020003" pitchFamily="34" charset="-34"/>
                  <a:ea typeface="굴림" panose="020B0600000101010101" pitchFamily="34" charset="-127"/>
                  <a:cs typeface="TH SarabunPSK" panose="020B0500040200020003" pitchFamily="34" charset="-34"/>
                </a:rPr>
                <a:t>2020</a:t>
              </a:r>
              <a:endParaRPr kumimoji="0" lang="ko-KR" altLang="en-US"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grpSp>
      <p:sp>
        <p:nvSpPr>
          <p:cNvPr id="21" name="Oval 20">
            <a:extLst>
              <a:ext uri="{FF2B5EF4-FFF2-40B4-BE49-F238E27FC236}">
                <a16:creationId xmlns:a16="http://schemas.microsoft.com/office/drawing/2014/main" id="{16DB0A7F-556B-711B-A467-B4A87A4A994B}"/>
              </a:ext>
            </a:extLst>
          </p:cNvPr>
          <p:cNvSpPr/>
          <p:nvPr/>
        </p:nvSpPr>
        <p:spPr>
          <a:xfrm>
            <a:off x="5950183" y="2035527"/>
            <a:ext cx="437361" cy="4373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000000"/>
              </a:solidFill>
              <a:effectLst/>
              <a:uLnTx/>
              <a:uFillTx/>
              <a:latin typeface="Arial" panose="020B0604020202020204"/>
              <a:ea typeface="굴림" panose="020B0600000101010101" pitchFamily="34" charset="-127"/>
              <a:cs typeface="+mn-cs"/>
            </a:endParaRPr>
          </a:p>
        </p:txBody>
      </p:sp>
      <p:sp>
        <p:nvSpPr>
          <p:cNvPr id="22" name="Chevron 25">
            <a:extLst>
              <a:ext uri="{FF2B5EF4-FFF2-40B4-BE49-F238E27FC236}">
                <a16:creationId xmlns:a16="http://schemas.microsoft.com/office/drawing/2014/main" id="{D6C6326E-E5D4-A469-8779-5D7065B7FBE8}"/>
              </a:ext>
            </a:extLst>
          </p:cNvPr>
          <p:cNvSpPr/>
          <p:nvPr/>
        </p:nvSpPr>
        <p:spPr>
          <a:xfrm>
            <a:off x="6032189" y="2117533"/>
            <a:ext cx="273351" cy="273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000000"/>
              </a:solidFill>
              <a:effectLst/>
              <a:uLnTx/>
              <a:uFillTx/>
              <a:latin typeface="Arial" panose="020B0604020202020204"/>
              <a:ea typeface="굴림" panose="020B0600000101010101" pitchFamily="34" charset="-127"/>
              <a:cs typeface="+mn-cs"/>
            </a:endParaRPr>
          </a:p>
        </p:txBody>
      </p:sp>
      <p:sp>
        <p:nvSpPr>
          <p:cNvPr id="23" name="Oval 22">
            <a:extLst>
              <a:ext uri="{FF2B5EF4-FFF2-40B4-BE49-F238E27FC236}">
                <a16:creationId xmlns:a16="http://schemas.microsoft.com/office/drawing/2014/main" id="{88C0846B-2AD7-A2AF-BC41-DEB6086491C6}"/>
              </a:ext>
            </a:extLst>
          </p:cNvPr>
          <p:cNvSpPr/>
          <p:nvPr/>
        </p:nvSpPr>
        <p:spPr>
          <a:xfrm>
            <a:off x="8888288" y="2043592"/>
            <a:ext cx="437361" cy="4373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000000"/>
              </a:solidFill>
              <a:effectLst/>
              <a:uLnTx/>
              <a:uFillTx/>
              <a:latin typeface="Arial" panose="020B0604020202020204"/>
              <a:ea typeface="굴림" panose="020B0600000101010101" pitchFamily="34" charset="-127"/>
              <a:cs typeface="+mn-cs"/>
            </a:endParaRPr>
          </a:p>
        </p:txBody>
      </p:sp>
      <p:sp>
        <p:nvSpPr>
          <p:cNvPr id="24" name="Chevron 28">
            <a:extLst>
              <a:ext uri="{FF2B5EF4-FFF2-40B4-BE49-F238E27FC236}">
                <a16:creationId xmlns:a16="http://schemas.microsoft.com/office/drawing/2014/main" id="{A98CDF20-AB8B-67AD-A76F-A485F2681C1C}"/>
              </a:ext>
            </a:extLst>
          </p:cNvPr>
          <p:cNvSpPr/>
          <p:nvPr/>
        </p:nvSpPr>
        <p:spPr>
          <a:xfrm>
            <a:off x="8970294" y="2125598"/>
            <a:ext cx="273351" cy="273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srgbClr val="000000"/>
              </a:solidFill>
              <a:effectLst/>
              <a:uLnTx/>
              <a:uFillTx/>
              <a:latin typeface="Arial" panose="020B0604020202020204"/>
              <a:ea typeface="굴림" panose="020B0600000101010101" pitchFamily="34" charset="-127"/>
              <a:cs typeface="+mn-cs"/>
            </a:endParaRPr>
          </a:p>
        </p:txBody>
      </p:sp>
      <p:sp>
        <p:nvSpPr>
          <p:cNvPr id="25" name="Oval 24">
            <a:extLst>
              <a:ext uri="{FF2B5EF4-FFF2-40B4-BE49-F238E27FC236}">
                <a16:creationId xmlns:a16="http://schemas.microsoft.com/office/drawing/2014/main" id="{B0B0BF2C-1513-CF5D-2EFD-5B4E999B038F}"/>
              </a:ext>
            </a:extLst>
          </p:cNvPr>
          <p:cNvSpPr/>
          <p:nvPr/>
        </p:nvSpPr>
        <p:spPr>
          <a:xfrm>
            <a:off x="2894248" y="2058085"/>
            <a:ext cx="437361" cy="4373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000000"/>
              </a:solidFill>
              <a:effectLst/>
              <a:uLnTx/>
              <a:uFillTx/>
              <a:latin typeface="Arial" panose="020B0604020202020204"/>
              <a:ea typeface="굴림" panose="020B0600000101010101" pitchFamily="34" charset="-127"/>
              <a:cs typeface="+mn-cs"/>
            </a:endParaRPr>
          </a:p>
        </p:txBody>
      </p:sp>
      <p:sp>
        <p:nvSpPr>
          <p:cNvPr id="26" name="Chevron 25">
            <a:extLst>
              <a:ext uri="{FF2B5EF4-FFF2-40B4-BE49-F238E27FC236}">
                <a16:creationId xmlns:a16="http://schemas.microsoft.com/office/drawing/2014/main" id="{4175844F-353C-77EC-A221-6A80BB97E18F}"/>
              </a:ext>
            </a:extLst>
          </p:cNvPr>
          <p:cNvSpPr/>
          <p:nvPr/>
        </p:nvSpPr>
        <p:spPr>
          <a:xfrm>
            <a:off x="2976254" y="2140091"/>
            <a:ext cx="273351" cy="27335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srgbClr val="000000"/>
              </a:solidFill>
              <a:effectLst/>
              <a:uLnTx/>
              <a:uFillTx/>
              <a:latin typeface="Arial" panose="020B0604020202020204"/>
              <a:ea typeface="굴림" panose="020B0600000101010101" pitchFamily="34" charset="-127"/>
              <a:cs typeface="+mn-cs"/>
            </a:endParaRPr>
          </a:p>
        </p:txBody>
      </p:sp>
      <p:grpSp>
        <p:nvGrpSpPr>
          <p:cNvPr id="27" name="Group 26">
            <a:extLst>
              <a:ext uri="{FF2B5EF4-FFF2-40B4-BE49-F238E27FC236}">
                <a16:creationId xmlns:a16="http://schemas.microsoft.com/office/drawing/2014/main" id="{BE38C235-C723-443B-A8EC-DE7A24E77A61}"/>
              </a:ext>
            </a:extLst>
          </p:cNvPr>
          <p:cNvGrpSpPr/>
          <p:nvPr/>
        </p:nvGrpSpPr>
        <p:grpSpPr>
          <a:xfrm>
            <a:off x="999527" y="1776974"/>
            <a:ext cx="1455648" cy="1788948"/>
            <a:chOff x="642133" y="1606054"/>
            <a:chExt cx="1455648" cy="1788948"/>
          </a:xfrm>
          <a:solidFill>
            <a:schemeClr val="accent6"/>
          </a:solidFill>
        </p:grpSpPr>
        <p:sp>
          <p:nvSpPr>
            <p:cNvPr id="28" name="Oval 27">
              <a:extLst>
                <a:ext uri="{FF2B5EF4-FFF2-40B4-BE49-F238E27FC236}">
                  <a16:creationId xmlns:a16="http://schemas.microsoft.com/office/drawing/2014/main" id="{5CF1AB88-8944-11F3-FB25-1BD50DDC2336}"/>
                </a:ext>
              </a:extLst>
            </p:cNvPr>
            <p:cNvSpPr/>
            <p:nvPr/>
          </p:nvSpPr>
          <p:spPr>
            <a:xfrm>
              <a:off x="863077" y="1606054"/>
              <a:ext cx="1015500" cy="10155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cxnSp>
          <p:nvCxnSpPr>
            <p:cNvPr id="29" name="Straight Arrow Connector 28">
              <a:extLst>
                <a:ext uri="{FF2B5EF4-FFF2-40B4-BE49-F238E27FC236}">
                  <a16:creationId xmlns:a16="http://schemas.microsoft.com/office/drawing/2014/main" id="{47ECED3B-C228-F222-57F6-A75FB4AE2568}"/>
                </a:ext>
              </a:extLst>
            </p:cNvPr>
            <p:cNvCxnSpPr>
              <a:cxnSpLocks/>
            </p:cNvCxnSpPr>
            <p:nvPr/>
          </p:nvCxnSpPr>
          <p:spPr>
            <a:xfrm>
              <a:off x="1370826" y="2618530"/>
              <a:ext cx="0" cy="776472"/>
            </a:xfrm>
            <a:prstGeom prst="straightConnector1">
              <a:avLst/>
            </a:prstGeom>
            <a:grpFill/>
            <a:ln w="34925">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4E01CEE-951F-7353-699F-25F1E18DF0E5}"/>
                </a:ext>
              </a:extLst>
            </p:cNvPr>
            <p:cNvSpPr txBox="1"/>
            <p:nvPr/>
          </p:nvSpPr>
          <p:spPr>
            <a:xfrm>
              <a:off x="642133" y="2796387"/>
              <a:ext cx="1455648" cy="369332"/>
            </a:xfrm>
            <a:prstGeom prst="rect">
              <a:avLst/>
            </a:prstGeom>
            <a:solidFill>
              <a:schemeClr val="tx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b="1" dirty="0">
                  <a:solidFill>
                    <a:srgbClr val="FFFFFF"/>
                  </a:solidFill>
                  <a:latin typeface="TH SarabunPSK" panose="020B0500040200020003" pitchFamily="34" charset="-34"/>
                  <a:ea typeface="굴림" panose="020B0600000101010101" pitchFamily="34" charset="-127"/>
                  <a:cs typeface="TH SarabunPSK" panose="020B0500040200020003" pitchFamily="34" charset="-34"/>
                </a:rPr>
                <a:t>2017 </a:t>
              </a:r>
              <a:endParaRPr kumimoji="0" lang="ko-KR" altLang="en-US" sz="1800" b="1" i="0" u="none" strike="noStrike" kern="1200" cap="none" spc="0" normalizeH="0" baseline="0" noProof="0" dirty="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grpSp>
      <p:sp>
        <p:nvSpPr>
          <p:cNvPr id="40" name="TextBox 39">
            <a:extLst>
              <a:ext uri="{FF2B5EF4-FFF2-40B4-BE49-F238E27FC236}">
                <a16:creationId xmlns:a16="http://schemas.microsoft.com/office/drawing/2014/main" id="{DCCD2B5F-9FA9-2A6B-BB0A-EAEB3D2D2858}"/>
              </a:ext>
            </a:extLst>
          </p:cNvPr>
          <p:cNvSpPr txBox="1"/>
          <p:nvPr/>
        </p:nvSpPr>
        <p:spPr>
          <a:xfrm>
            <a:off x="377740" y="220643"/>
            <a:ext cx="11308897" cy="707886"/>
          </a:xfrm>
          <a:prstGeom prst="rect">
            <a:avLst/>
          </a:prstGeom>
          <a:noFill/>
        </p:spPr>
        <p:txBody>
          <a:bodyPr wrap="square">
            <a:spAutoFit/>
          </a:bodyPr>
          <a:lstStyle/>
          <a:p>
            <a:r>
              <a:rPr lang="en-US" sz="2000" b="1" dirty="0">
                <a:solidFill>
                  <a:srgbClr val="08236A"/>
                </a:solidFill>
              </a:rPr>
              <a:t>the office of the Communications Authority (OFCA) are promoting 5G developments in 2017 and commercial launch in April 2022 by 3 mobile network operators. (MNOs)</a:t>
            </a:r>
          </a:p>
        </p:txBody>
      </p:sp>
      <p:pic>
        <p:nvPicPr>
          <p:cNvPr id="42" name="Picture 41">
            <a:extLst>
              <a:ext uri="{FF2B5EF4-FFF2-40B4-BE49-F238E27FC236}">
                <a16:creationId xmlns:a16="http://schemas.microsoft.com/office/drawing/2014/main" id="{D2C60642-5E1B-A815-FF3D-3C2365092402}"/>
              </a:ext>
            </a:extLst>
          </p:cNvPr>
          <p:cNvPicPr>
            <a:picLocks noChangeAspect="1"/>
          </p:cNvPicPr>
          <p:nvPr/>
        </p:nvPicPr>
        <p:blipFill>
          <a:blip r:embed="rId2">
            <a:duotone>
              <a:schemeClr val="accent2">
                <a:shade val="45000"/>
                <a:satMod val="135000"/>
              </a:schemeClr>
              <a:prstClr val="white"/>
            </a:duotone>
          </a:blip>
          <a:stretch>
            <a:fillRect/>
          </a:stretch>
        </p:blipFill>
        <p:spPr>
          <a:xfrm>
            <a:off x="1358161" y="1892199"/>
            <a:ext cx="738792" cy="738792"/>
          </a:xfrm>
          <a:prstGeom prst="rect">
            <a:avLst/>
          </a:prstGeom>
        </p:spPr>
      </p:pic>
      <p:pic>
        <p:nvPicPr>
          <p:cNvPr id="43" name="Picture 42">
            <a:extLst>
              <a:ext uri="{FF2B5EF4-FFF2-40B4-BE49-F238E27FC236}">
                <a16:creationId xmlns:a16="http://schemas.microsoft.com/office/drawing/2014/main" id="{ED9E9951-E4D9-9E01-B08E-F4A7A37EB887}"/>
              </a:ext>
            </a:extLst>
          </p:cNvPr>
          <p:cNvPicPr>
            <a:picLocks noChangeAspect="1"/>
          </p:cNvPicPr>
          <p:nvPr/>
        </p:nvPicPr>
        <p:blipFill>
          <a:blip r:embed="rId3"/>
          <a:stretch>
            <a:fillRect/>
          </a:stretch>
        </p:blipFill>
        <p:spPr>
          <a:xfrm>
            <a:off x="3509043" y="5576678"/>
            <a:ext cx="2438759" cy="430100"/>
          </a:xfrm>
          <a:prstGeom prst="rect">
            <a:avLst/>
          </a:prstGeom>
        </p:spPr>
      </p:pic>
      <p:pic>
        <p:nvPicPr>
          <p:cNvPr id="45" name="Picture 44">
            <a:extLst>
              <a:ext uri="{FF2B5EF4-FFF2-40B4-BE49-F238E27FC236}">
                <a16:creationId xmlns:a16="http://schemas.microsoft.com/office/drawing/2014/main" id="{9CEA7250-04B7-33A3-64BA-C484C824FF69}"/>
              </a:ext>
            </a:extLst>
          </p:cNvPr>
          <p:cNvPicPr>
            <a:picLocks noChangeAspect="1"/>
          </p:cNvPicPr>
          <p:nvPr/>
        </p:nvPicPr>
        <p:blipFill>
          <a:blip r:embed="rId4"/>
          <a:stretch>
            <a:fillRect/>
          </a:stretch>
        </p:blipFill>
        <p:spPr>
          <a:xfrm>
            <a:off x="6281614" y="5301255"/>
            <a:ext cx="1024056" cy="384874"/>
          </a:xfrm>
          <a:prstGeom prst="rect">
            <a:avLst/>
          </a:prstGeom>
        </p:spPr>
      </p:pic>
      <p:pic>
        <p:nvPicPr>
          <p:cNvPr id="49" name="Picture 48">
            <a:extLst>
              <a:ext uri="{FF2B5EF4-FFF2-40B4-BE49-F238E27FC236}">
                <a16:creationId xmlns:a16="http://schemas.microsoft.com/office/drawing/2014/main" id="{6BF085C9-B4F6-4A42-B05E-BDF7972011FF}"/>
              </a:ext>
            </a:extLst>
          </p:cNvPr>
          <p:cNvPicPr>
            <a:picLocks noChangeAspect="1"/>
          </p:cNvPicPr>
          <p:nvPr/>
        </p:nvPicPr>
        <p:blipFill>
          <a:blip r:embed="rId5"/>
          <a:stretch>
            <a:fillRect/>
          </a:stretch>
        </p:blipFill>
        <p:spPr>
          <a:xfrm>
            <a:off x="7921037" y="5177932"/>
            <a:ext cx="979696" cy="693135"/>
          </a:xfrm>
          <a:prstGeom prst="rect">
            <a:avLst/>
          </a:prstGeom>
        </p:spPr>
      </p:pic>
      <p:pic>
        <p:nvPicPr>
          <p:cNvPr id="50" name="Picture 49">
            <a:extLst>
              <a:ext uri="{FF2B5EF4-FFF2-40B4-BE49-F238E27FC236}">
                <a16:creationId xmlns:a16="http://schemas.microsoft.com/office/drawing/2014/main" id="{E2876ED7-91B5-9386-D98F-FCA24C44CD5F}"/>
              </a:ext>
            </a:extLst>
          </p:cNvPr>
          <p:cNvPicPr>
            <a:picLocks noChangeAspect="1"/>
          </p:cNvPicPr>
          <p:nvPr/>
        </p:nvPicPr>
        <p:blipFill>
          <a:blip r:embed="rId6"/>
          <a:stretch>
            <a:fillRect/>
          </a:stretch>
        </p:blipFill>
        <p:spPr>
          <a:xfrm>
            <a:off x="6982549" y="5832151"/>
            <a:ext cx="919632" cy="496254"/>
          </a:xfrm>
          <a:prstGeom prst="rect">
            <a:avLst/>
          </a:prstGeom>
        </p:spPr>
      </p:pic>
      <p:pic>
        <p:nvPicPr>
          <p:cNvPr id="52" name="Picture 51">
            <a:extLst>
              <a:ext uri="{FF2B5EF4-FFF2-40B4-BE49-F238E27FC236}">
                <a16:creationId xmlns:a16="http://schemas.microsoft.com/office/drawing/2014/main" id="{20DB26A4-0615-0BDD-B10A-2051FD8E0CFA}"/>
              </a:ext>
            </a:extLst>
          </p:cNvPr>
          <p:cNvPicPr>
            <a:picLocks noChangeAspect="1"/>
          </p:cNvPicPr>
          <p:nvPr/>
        </p:nvPicPr>
        <p:blipFill>
          <a:blip r:embed="rId7"/>
          <a:stretch>
            <a:fillRect/>
          </a:stretch>
        </p:blipFill>
        <p:spPr>
          <a:xfrm>
            <a:off x="1409692" y="5161135"/>
            <a:ext cx="833765" cy="1167270"/>
          </a:xfrm>
          <a:prstGeom prst="rect">
            <a:avLst/>
          </a:prstGeom>
        </p:spPr>
      </p:pic>
      <p:pic>
        <p:nvPicPr>
          <p:cNvPr id="54" name="Picture 53">
            <a:extLst>
              <a:ext uri="{FF2B5EF4-FFF2-40B4-BE49-F238E27FC236}">
                <a16:creationId xmlns:a16="http://schemas.microsoft.com/office/drawing/2014/main" id="{C6F7FAED-9B38-812A-E370-A5464E8D8703}"/>
              </a:ext>
            </a:extLst>
          </p:cNvPr>
          <p:cNvPicPr>
            <a:picLocks noChangeAspect="1"/>
          </p:cNvPicPr>
          <p:nvPr/>
        </p:nvPicPr>
        <p:blipFill>
          <a:blip r:embed="rId8">
            <a:duotone>
              <a:schemeClr val="accent2">
                <a:shade val="45000"/>
                <a:satMod val="135000"/>
              </a:schemeClr>
              <a:prstClr val="white"/>
            </a:duotone>
          </a:blip>
          <a:stretch>
            <a:fillRect/>
          </a:stretch>
        </p:blipFill>
        <p:spPr>
          <a:xfrm>
            <a:off x="4324316" y="1945562"/>
            <a:ext cx="617289" cy="617289"/>
          </a:xfrm>
          <a:prstGeom prst="rect">
            <a:avLst/>
          </a:prstGeom>
        </p:spPr>
      </p:pic>
      <p:pic>
        <p:nvPicPr>
          <p:cNvPr id="55" name="Picture 54">
            <a:extLst>
              <a:ext uri="{FF2B5EF4-FFF2-40B4-BE49-F238E27FC236}">
                <a16:creationId xmlns:a16="http://schemas.microsoft.com/office/drawing/2014/main" id="{263DC5D9-2987-989A-36A8-8E88EDCCA686}"/>
              </a:ext>
            </a:extLst>
          </p:cNvPr>
          <p:cNvPicPr>
            <a:picLocks noChangeAspect="1"/>
          </p:cNvPicPr>
          <p:nvPr/>
        </p:nvPicPr>
        <p:blipFill>
          <a:blip r:embed="rId9">
            <a:duotone>
              <a:schemeClr val="accent2">
                <a:shade val="45000"/>
                <a:satMod val="135000"/>
              </a:schemeClr>
              <a:prstClr val="white"/>
            </a:duotone>
          </a:blip>
          <a:stretch>
            <a:fillRect/>
          </a:stretch>
        </p:blipFill>
        <p:spPr>
          <a:xfrm>
            <a:off x="7152395" y="1842370"/>
            <a:ext cx="823671" cy="823671"/>
          </a:xfrm>
          <a:prstGeom prst="rect">
            <a:avLst/>
          </a:prstGeom>
        </p:spPr>
      </p:pic>
      <p:pic>
        <p:nvPicPr>
          <p:cNvPr id="56" name="Picture 55">
            <a:extLst>
              <a:ext uri="{FF2B5EF4-FFF2-40B4-BE49-F238E27FC236}">
                <a16:creationId xmlns:a16="http://schemas.microsoft.com/office/drawing/2014/main" id="{902470AB-59B6-82A7-7CC7-5A66344A741A}"/>
              </a:ext>
            </a:extLst>
          </p:cNvPr>
          <p:cNvPicPr>
            <a:picLocks noChangeAspect="1"/>
          </p:cNvPicPr>
          <p:nvPr/>
        </p:nvPicPr>
        <p:blipFill>
          <a:blip r:embed="rId10">
            <a:duotone>
              <a:schemeClr val="accent2">
                <a:shade val="45000"/>
                <a:satMod val="135000"/>
              </a:schemeClr>
              <a:prstClr val="white"/>
            </a:duotone>
          </a:blip>
          <a:stretch>
            <a:fillRect/>
          </a:stretch>
        </p:blipFill>
        <p:spPr>
          <a:xfrm>
            <a:off x="10224839" y="1840027"/>
            <a:ext cx="701939" cy="701939"/>
          </a:xfrm>
          <a:prstGeom prst="rect">
            <a:avLst/>
          </a:prstGeom>
        </p:spPr>
      </p:pic>
    </p:spTree>
    <p:extLst>
      <p:ext uri="{BB962C8B-B14F-4D97-AF65-F5344CB8AC3E}">
        <p14:creationId xmlns:p14="http://schemas.microsoft.com/office/powerpoint/2010/main" val="242389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BF6B-1E31-FD02-C968-DE0148E5E052}"/>
              </a:ext>
            </a:extLst>
          </p:cNvPr>
          <p:cNvSpPr>
            <a:spLocks noGrp="1"/>
          </p:cNvSpPr>
          <p:nvPr>
            <p:ph type="title"/>
          </p:nvPr>
        </p:nvSpPr>
        <p:spPr/>
        <p:txBody>
          <a:bodyPr/>
          <a:lstStyle/>
          <a:p>
            <a:r>
              <a:rPr lang="en-US" dirty="0"/>
              <a:t>Reference </a:t>
            </a:r>
          </a:p>
        </p:txBody>
      </p:sp>
      <p:sp>
        <p:nvSpPr>
          <p:cNvPr id="4" name="TextBox 3">
            <a:extLst>
              <a:ext uri="{FF2B5EF4-FFF2-40B4-BE49-F238E27FC236}">
                <a16:creationId xmlns:a16="http://schemas.microsoft.com/office/drawing/2014/main" id="{1506EDB0-E55E-C90D-0384-438EE98EA83F}"/>
              </a:ext>
            </a:extLst>
          </p:cNvPr>
          <p:cNvSpPr txBox="1"/>
          <p:nvPr/>
        </p:nvSpPr>
        <p:spPr>
          <a:xfrm>
            <a:off x="371475" y="1295043"/>
            <a:ext cx="10862582" cy="4801314"/>
          </a:xfrm>
          <a:prstGeom prst="rect">
            <a:avLst/>
          </a:prstGeom>
          <a:noFill/>
        </p:spPr>
        <p:txBody>
          <a:bodyPr wrap="square">
            <a:spAutoFit/>
          </a:bodyPr>
          <a:lstStyle/>
          <a:p>
            <a:r>
              <a:rPr lang="en-US" dirty="0"/>
              <a:t>5G European observatory.(2020).</a:t>
            </a:r>
            <a:r>
              <a:rPr lang="en-US" i="1" dirty="0"/>
              <a:t>5G commercial launches in Hong Kong. </a:t>
            </a:r>
            <a:r>
              <a:rPr lang="en-US" dirty="0"/>
              <a:t>Retrieved  </a:t>
            </a:r>
            <a:br>
              <a:rPr lang="en-US" dirty="0"/>
            </a:br>
            <a:r>
              <a:rPr lang="en-US" dirty="0"/>
              <a:t>	4 May 2020 from</a:t>
            </a:r>
            <a:r>
              <a:rPr lang="en-US" i="1" dirty="0"/>
              <a:t> </a:t>
            </a:r>
            <a:r>
              <a:rPr lang="en-US" dirty="0">
                <a:hlinkClick r:id="rId2"/>
              </a:rPr>
              <a:t>https://5gobservatory.eu/5g-commercial-launches-in-hong-kong/</a:t>
            </a:r>
            <a:endParaRPr lang="en-US" dirty="0"/>
          </a:p>
          <a:p>
            <a:endParaRPr lang="en-US" dirty="0"/>
          </a:p>
          <a:p>
            <a:r>
              <a:rPr lang="en-US" dirty="0"/>
              <a:t>CMS.(2022).</a:t>
            </a:r>
            <a:r>
              <a:rPr lang="en-US" i="1" dirty="0"/>
              <a:t>5G REGULATION AND LAW IN HONG KONG.</a:t>
            </a:r>
            <a:r>
              <a:rPr lang="en-US" dirty="0"/>
              <a:t> Retrieved 4 May 2020 from 	</a:t>
            </a:r>
            <a:r>
              <a:rPr lang="en-US" dirty="0">
                <a:hlinkClick r:id="rId3"/>
              </a:rPr>
              <a:t>https://cms.law/en/int/expert-guides/cms-expert-guide-to-5g-regulation-and-law/hong-kong</a:t>
            </a:r>
            <a:endParaRPr lang="en-US" dirty="0"/>
          </a:p>
          <a:p>
            <a:endParaRPr lang="en-US" dirty="0"/>
          </a:p>
          <a:p>
            <a:r>
              <a:rPr lang="en-US" sz="1800" dirty="0"/>
              <a:t>Innovation and Technology </a:t>
            </a:r>
            <a:r>
              <a:rPr lang="en-US" sz="1800" dirty="0" err="1"/>
              <a:t>Bureau,the</a:t>
            </a:r>
            <a:r>
              <a:rPr lang="en-US" sz="1800" dirty="0"/>
              <a:t> government of the </a:t>
            </a:r>
            <a:r>
              <a:rPr lang="en-US" dirty="0"/>
              <a:t>H</a:t>
            </a:r>
            <a:r>
              <a:rPr lang="en-US" sz="1800" dirty="0"/>
              <a:t>ong </a:t>
            </a:r>
            <a:r>
              <a:rPr lang="en-US" dirty="0"/>
              <a:t>K</a:t>
            </a:r>
            <a:r>
              <a:rPr lang="en-US" sz="1800" dirty="0"/>
              <a:t>ong </a:t>
            </a:r>
            <a:r>
              <a:rPr lang="en-US" dirty="0"/>
              <a:t>of .The P</a:t>
            </a:r>
            <a:r>
              <a:rPr lang="en-US" sz="1800" dirty="0"/>
              <a:t>eople’s </a:t>
            </a:r>
            <a:r>
              <a:rPr lang="en-US" dirty="0"/>
              <a:t>R</a:t>
            </a:r>
            <a:r>
              <a:rPr lang="en-US" sz="1800" dirty="0"/>
              <a:t>epublic </a:t>
            </a:r>
            <a:r>
              <a:rPr lang="en-US" dirty="0"/>
              <a:t>O</a:t>
            </a:r>
            <a:r>
              <a:rPr lang="en-US" sz="1800" dirty="0"/>
              <a:t>f </a:t>
            </a:r>
          </a:p>
          <a:p>
            <a:r>
              <a:rPr lang="en-US" dirty="0"/>
              <a:t>	C</a:t>
            </a:r>
            <a:r>
              <a:rPr lang="en-US" sz="1800" dirty="0"/>
              <a:t>hina.(2020).</a:t>
            </a:r>
            <a:r>
              <a:rPr lang="en-US" sz="1800" i="1" dirty="0"/>
              <a:t>Hong Kong Smart City Blueprint 2.0.</a:t>
            </a:r>
            <a:r>
              <a:rPr lang="en-US" sz="1800" dirty="0"/>
              <a:t>Retrieved 4 May 2020 from</a:t>
            </a:r>
            <a:endParaRPr lang="en-US" dirty="0"/>
          </a:p>
          <a:p>
            <a:r>
              <a:rPr lang="en-US" dirty="0"/>
              <a:t>	https://www.smartcity.gov.hk/modules/custom/custom_global_js_css/assets/files/HKSmartCityBluepri</a:t>
            </a:r>
          </a:p>
          <a:p>
            <a:r>
              <a:rPr lang="en-US" dirty="0"/>
              <a:t>	nt(ENG)v2.pdf</a:t>
            </a:r>
          </a:p>
          <a:p>
            <a:endParaRPr lang="en-US" dirty="0"/>
          </a:p>
          <a:p>
            <a:r>
              <a:rPr lang="en-US" dirty="0"/>
              <a:t>Innovation and Technology </a:t>
            </a:r>
            <a:r>
              <a:rPr lang="en-US" dirty="0" err="1"/>
              <a:t>Bureau,the</a:t>
            </a:r>
            <a:r>
              <a:rPr lang="en-US" dirty="0"/>
              <a:t> government of the Hong Kong of .The People’s Republic Of </a:t>
            </a:r>
          </a:p>
          <a:p>
            <a:r>
              <a:rPr lang="en-US" dirty="0"/>
              <a:t>	China.(2020).</a:t>
            </a:r>
            <a:r>
              <a:rPr lang="en-US" i="1" dirty="0"/>
              <a:t>Hong Kong: The Facts -Innovation and Technology.</a:t>
            </a:r>
            <a:r>
              <a:rPr lang="en-US" sz="1800" dirty="0"/>
              <a:t> Retrieved 4 May 2020 </a:t>
            </a:r>
            <a:r>
              <a:rPr lang="en-US" i="1" dirty="0"/>
              <a:t>	</a:t>
            </a:r>
            <a:r>
              <a:rPr lang="en-US" i="1" dirty="0">
                <a:hlinkClick r:id="rId4"/>
              </a:rPr>
              <a:t>https</a:t>
            </a:r>
            <a:r>
              <a:rPr lang="en-US" dirty="0">
                <a:hlinkClick r:id="rId4"/>
              </a:rPr>
              <a:t>://www.gov.hk/en/about/abouthk/factsheets/docs/technology.pdf</a:t>
            </a:r>
            <a:endParaRPr lang="en-US" dirty="0"/>
          </a:p>
          <a:p>
            <a:r>
              <a:rPr lang="en-US" dirty="0"/>
              <a:t>The Office Of The Communications Authority (OFCA).(2019). </a:t>
            </a:r>
            <a:r>
              <a:rPr lang="en-US" i="1" dirty="0"/>
              <a:t>Embracing the New 5G Era</a:t>
            </a:r>
            <a:r>
              <a:rPr lang="en-US" dirty="0"/>
              <a:t>. Retrieved  </a:t>
            </a:r>
            <a:br>
              <a:rPr lang="en-US" dirty="0"/>
            </a:br>
            <a:r>
              <a:rPr lang="en-US" dirty="0"/>
              <a:t>	4 May 2022 from</a:t>
            </a:r>
            <a:r>
              <a:rPr lang="th-TH" dirty="0"/>
              <a:t> </a:t>
            </a:r>
            <a:r>
              <a:rPr lang="en-US" dirty="0"/>
              <a:t>https://www.5g.gov.hk/en/what-is-5g/introduction.html</a:t>
            </a:r>
          </a:p>
          <a:p>
            <a:endParaRPr lang="en-US" dirty="0"/>
          </a:p>
        </p:txBody>
      </p:sp>
    </p:spTree>
    <p:extLst>
      <p:ext uri="{BB962C8B-B14F-4D97-AF65-F5344CB8AC3E}">
        <p14:creationId xmlns:p14="http://schemas.microsoft.com/office/powerpoint/2010/main" val="3340502793"/>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73898</TotalTime>
  <Words>385</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TH SarabunPSK</vt:lpstr>
      <vt:lpstr>TIME Consult Theme Color V2</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Kanjanaporn Busabong</cp:lastModifiedBy>
  <cp:revision>3080</cp:revision>
  <cp:lastPrinted>2021-01-24T19:22:16Z</cp:lastPrinted>
  <dcterms:created xsi:type="dcterms:W3CDTF">2018-07-05T07:06:36Z</dcterms:created>
  <dcterms:modified xsi:type="dcterms:W3CDTF">2022-06-12T06:06:37Z</dcterms:modified>
</cp:coreProperties>
</file>