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
  </p:notesMasterIdLst>
  <p:handoutMasterIdLst>
    <p:handoutMasterId r:id="rId4"/>
  </p:handoutMasterIdLst>
  <p:sldIdLst>
    <p:sldId id="261"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699"/>
    <a:srgbClr val="0F3492"/>
    <a:srgbClr val="FFFFFF"/>
    <a:srgbClr val="A7D1F1"/>
    <a:srgbClr val="ED7318"/>
    <a:srgbClr val="E6E6E6"/>
    <a:srgbClr val="638BF0"/>
    <a:srgbClr val="228DDD"/>
    <a:srgbClr val="08236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0" autoAdjust="0"/>
    <p:restoredTop sz="94291" autoAdjust="0"/>
  </p:normalViewPr>
  <p:slideViewPr>
    <p:cSldViewPr snapToGrid="0">
      <p:cViewPr varScale="1">
        <p:scale>
          <a:sx n="75" d="100"/>
          <a:sy n="75" d="100"/>
        </p:scale>
        <p:origin x="586" y="-475"/>
      </p:cViewPr>
      <p:guideLst>
        <p:guide pos="5280"/>
        <p:guide orient="horz" pos="3480"/>
        <p:guide orient="horz" pos="3144"/>
        <p:guide orient="horz" pos="2328"/>
      </p:guideLst>
    </p:cSldViewPr>
  </p:slideViewPr>
  <p:notesTextViewPr>
    <p:cViewPr>
      <p:scale>
        <a:sx n="1" d="1"/>
        <a:sy n="1" d="1"/>
      </p:scale>
      <p:origin x="0" y="0"/>
    </p:cViewPr>
  </p:notesTextViewPr>
  <p:sorterViewPr>
    <p:cViewPr varScale="1">
      <p:scale>
        <a:sx n="100" d="100"/>
        <a:sy n="100" d="100"/>
      </p:scale>
      <p:origin x="0" y="-4116"/>
    </p:cViewPr>
  </p:sorterViewPr>
  <p:notesViewPr>
    <p:cSldViewPr snapToGrid="0" showGuides="1">
      <p:cViewPr varScale="1">
        <p:scale>
          <a:sx n="45" d="100"/>
          <a:sy n="45" d="100"/>
        </p:scale>
        <p:origin x="277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8/15/2022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8/15/2022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98245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9784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4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73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114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23654944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645555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36752813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46504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5670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60867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h-TH" dirty="0"/>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h-TH" dirty="0"/>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6617547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descr="Isometric hong kong map graphics">
            <a:extLst>
              <a:ext uri="{FF2B5EF4-FFF2-40B4-BE49-F238E27FC236}">
                <a16:creationId xmlns:a16="http://schemas.microsoft.com/office/drawing/2014/main" id="{9265FCCD-CCA7-F6C1-D2B5-1ED664A6AC7B}"/>
              </a:ext>
            </a:extLst>
          </p:cNvPr>
          <p:cNvPicPr>
            <a:picLocks noChangeAspect="1" noChangeArrowheads="1"/>
          </p:cNvPicPr>
          <p:nvPr/>
        </p:nvPicPr>
        <p:blipFill rotWithShape="1">
          <a:blip r:embed="rId2">
            <a:duotone>
              <a:prstClr val="black"/>
              <a:srgbClr val="0F3492">
                <a:tint val="45000"/>
                <a:satMod val="400000"/>
              </a:srgbClr>
            </a:duotone>
            <a:alphaModFix amt="20000"/>
            <a:extLst>
              <a:ext uri="{BEBA8EAE-BF5A-486C-A8C5-ECC9F3942E4B}">
                <a14:imgProps xmlns:a14="http://schemas.microsoft.com/office/drawing/2010/main">
                  <a14:imgLayer r:embed="rId3">
                    <a14:imgEffect>
                      <a14:backgroundRemoval t="22542" b="90168" l="25879" r="92652">
                        <a14:foregroundMark x1="34185" y1="56595" x2="26038" y2="57554"/>
                        <a14:foregroundMark x1="26038" y1="57554" x2="30990" y2="55156"/>
                        <a14:foregroundMark x1="59744" y1="25180" x2="68530" y2="25420"/>
                        <a14:foregroundMark x1="68530" y1="25420" x2="73642" y2="23981"/>
                        <a14:foregroundMark x1="88339" y1="36451" x2="88978" y2="50120"/>
                        <a14:foregroundMark x1="88978" y1="50120" x2="89297" y2="50839"/>
                        <a14:foregroundMark x1="92652" y1="26619" x2="92492" y2="27338"/>
                        <a14:foregroundMark x1="87859" y1="58273" x2="87859" y2="56835"/>
                        <a14:foregroundMark x1="87859" y1="54916" x2="88179" y2="55875"/>
                        <a14:foregroundMark x1="88179" y1="58273" x2="88179" y2="59472"/>
                        <a14:foregroundMark x1="64217" y1="24700" x2="63578" y2="25180"/>
                        <a14:foregroundMark x1="64537" y1="23501" x2="66454" y2="22542"/>
                        <a14:foregroundMark x1="63419" y1="23022" x2="67572" y2="24460"/>
                      </a14:backgroundRemoval>
                    </a14:imgEffect>
                  </a14:imgLayer>
                </a14:imgProps>
              </a:ext>
              <a:ext uri="{28A0092B-C50C-407E-A947-70E740481C1C}">
                <a14:useLocalDpi xmlns:a14="http://schemas.microsoft.com/office/drawing/2010/main" val="0"/>
              </a:ext>
            </a:extLst>
          </a:blip>
          <a:srcRect l="24440" t="17668" r="3868" b="1584"/>
          <a:stretch/>
        </p:blipFill>
        <p:spPr bwMode="auto">
          <a:xfrm>
            <a:off x="2231983" y="4625394"/>
            <a:ext cx="4538935" cy="3405441"/>
          </a:xfrm>
          <a:custGeom>
            <a:avLst/>
            <a:gdLst>
              <a:gd name="connsiteX0" fmla="*/ 4274747 w 4274747"/>
              <a:gd name="connsiteY0" fmla="*/ 3133545 h 3207228"/>
              <a:gd name="connsiteX1" fmla="*/ 4274747 w 4274747"/>
              <a:gd name="connsiteY1" fmla="*/ 3207228 h 3207228"/>
              <a:gd name="connsiteX2" fmla="*/ 3963721 w 4274747"/>
              <a:gd name="connsiteY2" fmla="*/ 3207228 h 3207228"/>
              <a:gd name="connsiteX3" fmla="*/ 4060071 w 4274747"/>
              <a:gd name="connsiteY3" fmla="*/ 3189779 h 3207228"/>
              <a:gd name="connsiteX4" fmla="*/ 4157473 w 4274747"/>
              <a:gd name="connsiteY4" fmla="*/ 3170891 h 3207228"/>
              <a:gd name="connsiteX5" fmla="*/ 4265834 w 4274747"/>
              <a:gd name="connsiteY5" fmla="*/ 3137121 h 3207228"/>
              <a:gd name="connsiteX6" fmla="*/ 0 w 4274747"/>
              <a:gd name="connsiteY6" fmla="*/ 3063446 h 3207228"/>
              <a:gd name="connsiteX7" fmla="*/ 54865 w 4274747"/>
              <a:gd name="connsiteY7" fmla="*/ 3109931 h 3207228"/>
              <a:gd name="connsiteX8" fmla="*/ 212412 w 4274747"/>
              <a:gd name="connsiteY8" fmla="*/ 3186549 h 3207228"/>
              <a:gd name="connsiteX9" fmla="*/ 279015 w 4274747"/>
              <a:gd name="connsiteY9" fmla="*/ 3207228 h 3207228"/>
              <a:gd name="connsiteX10" fmla="*/ 0 w 4274747"/>
              <a:gd name="connsiteY10" fmla="*/ 3207228 h 3207228"/>
              <a:gd name="connsiteX11" fmla="*/ 0 w 4274747"/>
              <a:gd name="connsiteY11" fmla="*/ 2064716 h 3207228"/>
              <a:gd name="connsiteX12" fmla="*/ 13779 w 4274747"/>
              <a:gd name="connsiteY12" fmla="*/ 2076474 h 3207228"/>
              <a:gd name="connsiteX13" fmla="*/ 36577 w 4274747"/>
              <a:gd name="connsiteY13" fmla="*/ 2097995 h 3207228"/>
              <a:gd name="connsiteX14" fmla="*/ 18289 w 4274747"/>
              <a:gd name="connsiteY14" fmla="*/ 2122379 h 3207228"/>
              <a:gd name="connsiteX15" fmla="*/ 2484 w 4274747"/>
              <a:gd name="connsiteY15" fmla="*/ 2139650 h 3207228"/>
              <a:gd name="connsiteX16" fmla="*/ 0 w 4274747"/>
              <a:gd name="connsiteY16" fmla="*/ 2141625 h 3207228"/>
              <a:gd name="connsiteX17" fmla="*/ 3731095 w 4274747"/>
              <a:gd name="connsiteY17" fmla="*/ 0 h 3207228"/>
              <a:gd name="connsiteX18" fmla="*/ 3889591 w 4274747"/>
              <a:gd name="connsiteY18" fmla="*/ 30480 h 3207228"/>
              <a:gd name="connsiteX19" fmla="*/ 3956647 w 4274747"/>
              <a:gd name="connsiteY19" fmla="*/ 67056 h 3207228"/>
              <a:gd name="connsiteX20" fmla="*/ 4151719 w 4274747"/>
              <a:gd name="connsiteY20" fmla="*/ 176784 h 3207228"/>
              <a:gd name="connsiteX21" fmla="*/ 4253834 w 4274747"/>
              <a:gd name="connsiteY21" fmla="*/ 261609 h 3207228"/>
              <a:gd name="connsiteX22" fmla="*/ 4274747 w 4274747"/>
              <a:gd name="connsiteY22" fmla="*/ 281717 h 3207228"/>
              <a:gd name="connsiteX23" fmla="*/ 4274747 w 4274747"/>
              <a:gd name="connsiteY23" fmla="*/ 2065919 h 3207228"/>
              <a:gd name="connsiteX24" fmla="*/ 4271974 w 4274747"/>
              <a:gd name="connsiteY24" fmla="*/ 2024948 h 3207228"/>
              <a:gd name="connsiteX25" fmla="*/ 4267201 w 4274747"/>
              <a:gd name="connsiteY25" fmla="*/ 1915115 h 3207228"/>
              <a:gd name="connsiteX26" fmla="*/ 4273297 w 4274747"/>
              <a:gd name="connsiteY26" fmla="*/ 1774907 h 3207228"/>
              <a:gd name="connsiteX27" fmla="*/ 4261105 w 4274747"/>
              <a:gd name="connsiteY27" fmla="*/ 1732235 h 3207228"/>
              <a:gd name="connsiteX28" fmla="*/ 4072129 w 4274747"/>
              <a:gd name="connsiteY28" fmla="*/ 1726139 h 3207228"/>
              <a:gd name="connsiteX29" fmla="*/ 3986785 w 4274747"/>
              <a:gd name="connsiteY29" fmla="*/ 1744427 h 3207228"/>
              <a:gd name="connsiteX30" fmla="*/ 3950209 w 4274747"/>
              <a:gd name="connsiteY30" fmla="*/ 1756619 h 3207228"/>
              <a:gd name="connsiteX31" fmla="*/ 3901441 w 4274747"/>
              <a:gd name="connsiteY31" fmla="*/ 1811483 h 3207228"/>
              <a:gd name="connsiteX32" fmla="*/ 3810001 w 4274747"/>
              <a:gd name="connsiteY32" fmla="*/ 1866347 h 3207228"/>
              <a:gd name="connsiteX33" fmla="*/ 3797809 w 4274747"/>
              <a:gd name="connsiteY33" fmla="*/ 1884635 h 3207228"/>
              <a:gd name="connsiteX34" fmla="*/ 3773425 w 4274747"/>
              <a:gd name="connsiteY34" fmla="*/ 1909019 h 3207228"/>
              <a:gd name="connsiteX35" fmla="*/ 3749041 w 4274747"/>
              <a:gd name="connsiteY35" fmla="*/ 1939499 h 3207228"/>
              <a:gd name="connsiteX36" fmla="*/ 3706369 w 4274747"/>
              <a:gd name="connsiteY36" fmla="*/ 1982171 h 3207228"/>
              <a:gd name="connsiteX37" fmla="*/ 3657601 w 4274747"/>
              <a:gd name="connsiteY37" fmla="*/ 2043131 h 3207228"/>
              <a:gd name="connsiteX38" fmla="*/ 3608833 w 4274747"/>
              <a:gd name="connsiteY38" fmla="*/ 2085803 h 3207228"/>
              <a:gd name="connsiteX39" fmla="*/ 3413761 w 4274747"/>
              <a:gd name="connsiteY39" fmla="*/ 2140667 h 3207228"/>
              <a:gd name="connsiteX40" fmla="*/ 3383281 w 4274747"/>
              <a:gd name="connsiteY40" fmla="*/ 2146763 h 3207228"/>
              <a:gd name="connsiteX41" fmla="*/ 3310129 w 4274747"/>
              <a:gd name="connsiteY41" fmla="*/ 2177243 h 3207228"/>
              <a:gd name="connsiteX42" fmla="*/ 3273553 w 4274747"/>
              <a:gd name="connsiteY42" fmla="*/ 2195531 h 3207228"/>
              <a:gd name="connsiteX43" fmla="*/ 3218689 w 4274747"/>
              <a:gd name="connsiteY43" fmla="*/ 2201627 h 3207228"/>
              <a:gd name="connsiteX44" fmla="*/ 3029713 w 4274747"/>
              <a:gd name="connsiteY44" fmla="*/ 2219915 h 3207228"/>
              <a:gd name="connsiteX45" fmla="*/ 2962657 w 4274747"/>
              <a:gd name="connsiteY45" fmla="*/ 2201627 h 3207228"/>
              <a:gd name="connsiteX46" fmla="*/ 2773681 w 4274747"/>
              <a:gd name="connsiteY46" fmla="*/ 2152859 h 3207228"/>
              <a:gd name="connsiteX47" fmla="*/ 2718817 w 4274747"/>
              <a:gd name="connsiteY47" fmla="*/ 2122379 h 3207228"/>
              <a:gd name="connsiteX48" fmla="*/ 2670049 w 4274747"/>
              <a:gd name="connsiteY48" fmla="*/ 2104091 h 3207228"/>
              <a:gd name="connsiteX49" fmla="*/ 2523745 w 4274747"/>
              <a:gd name="connsiteY49" fmla="*/ 2079707 h 3207228"/>
              <a:gd name="connsiteX50" fmla="*/ 2499361 w 4274747"/>
              <a:gd name="connsiteY50" fmla="*/ 2091899 h 3207228"/>
              <a:gd name="connsiteX51" fmla="*/ 2481073 w 4274747"/>
              <a:gd name="connsiteY51" fmla="*/ 2097995 h 3207228"/>
              <a:gd name="connsiteX52" fmla="*/ 2267713 w 4274747"/>
              <a:gd name="connsiteY52" fmla="*/ 2104091 h 3207228"/>
              <a:gd name="connsiteX53" fmla="*/ 2127505 w 4274747"/>
              <a:gd name="connsiteY53" fmla="*/ 2079707 h 3207228"/>
              <a:gd name="connsiteX54" fmla="*/ 2036065 w 4274747"/>
              <a:gd name="connsiteY54" fmla="*/ 2049227 h 3207228"/>
              <a:gd name="connsiteX55" fmla="*/ 1944625 w 4274747"/>
              <a:gd name="connsiteY55" fmla="*/ 2006555 h 3207228"/>
              <a:gd name="connsiteX56" fmla="*/ 1786129 w 4274747"/>
              <a:gd name="connsiteY56" fmla="*/ 1994363 h 3207228"/>
              <a:gd name="connsiteX57" fmla="*/ 1749553 w 4274747"/>
              <a:gd name="connsiteY57" fmla="*/ 2006555 h 3207228"/>
              <a:gd name="connsiteX58" fmla="*/ 1664209 w 4274747"/>
              <a:gd name="connsiteY58" fmla="*/ 2055323 h 3207228"/>
              <a:gd name="connsiteX59" fmla="*/ 1603249 w 4274747"/>
              <a:gd name="connsiteY59" fmla="*/ 2091899 h 3207228"/>
              <a:gd name="connsiteX60" fmla="*/ 1542289 w 4274747"/>
              <a:gd name="connsiteY60" fmla="*/ 2097995 h 3207228"/>
              <a:gd name="connsiteX61" fmla="*/ 1481329 w 4274747"/>
              <a:gd name="connsiteY61" fmla="*/ 2085803 h 3207228"/>
              <a:gd name="connsiteX62" fmla="*/ 1377697 w 4274747"/>
              <a:gd name="connsiteY62" fmla="*/ 2055323 h 3207228"/>
              <a:gd name="connsiteX63" fmla="*/ 1060705 w 4274747"/>
              <a:gd name="connsiteY63" fmla="*/ 2024843 h 3207228"/>
              <a:gd name="connsiteX64" fmla="*/ 981457 w 4274747"/>
              <a:gd name="connsiteY64" fmla="*/ 2037035 h 3207228"/>
              <a:gd name="connsiteX65" fmla="*/ 957073 w 4274747"/>
              <a:gd name="connsiteY65" fmla="*/ 2055323 h 3207228"/>
              <a:gd name="connsiteX66" fmla="*/ 908305 w 4274747"/>
              <a:gd name="connsiteY66" fmla="*/ 2116283 h 3207228"/>
              <a:gd name="connsiteX67" fmla="*/ 871729 w 4274747"/>
              <a:gd name="connsiteY67" fmla="*/ 2140667 h 3207228"/>
              <a:gd name="connsiteX68" fmla="*/ 829057 w 4274747"/>
              <a:gd name="connsiteY68" fmla="*/ 2152859 h 3207228"/>
              <a:gd name="connsiteX69" fmla="*/ 774193 w 4274747"/>
              <a:gd name="connsiteY69" fmla="*/ 2171147 h 3207228"/>
              <a:gd name="connsiteX70" fmla="*/ 402337 w 4274747"/>
              <a:gd name="connsiteY70" fmla="*/ 2189435 h 3207228"/>
              <a:gd name="connsiteX71" fmla="*/ 365761 w 4274747"/>
              <a:gd name="connsiteY71" fmla="*/ 2183339 h 3207228"/>
              <a:gd name="connsiteX72" fmla="*/ 347473 w 4274747"/>
              <a:gd name="connsiteY72" fmla="*/ 2171147 h 3207228"/>
              <a:gd name="connsiteX73" fmla="*/ 323089 w 4274747"/>
              <a:gd name="connsiteY73" fmla="*/ 2146763 h 3207228"/>
              <a:gd name="connsiteX74" fmla="*/ 304801 w 4274747"/>
              <a:gd name="connsiteY74" fmla="*/ 2116283 h 3207228"/>
              <a:gd name="connsiteX75" fmla="*/ 292609 w 4274747"/>
              <a:gd name="connsiteY75" fmla="*/ 2037035 h 3207228"/>
              <a:gd name="connsiteX76" fmla="*/ 280417 w 4274747"/>
              <a:gd name="connsiteY76" fmla="*/ 2000459 h 3207228"/>
              <a:gd name="connsiteX77" fmla="*/ 207265 w 4274747"/>
              <a:gd name="connsiteY77" fmla="*/ 2012651 h 3207228"/>
              <a:gd name="connsiteX78" fmla="*/ 182881 w 4274747"/>
              <a:gd name="connsiteY78" fmla="*/ 2024843 h 3207228"/>
              <a:gd name="connsiteX79" fmla="*/ 152401 w 4274747"/>
              <a:gd name="connsiteY79" fmla="*/ 2030939 h 3207228"/>
              <a:gd name="connsiteX80" fmla="*/ 128017 w 4274747"/>
              <a:gd name="connsiteY80" fmla="*/ 2043131 h 3207228"/>
              <a:gd name="connsiteX81" fmla="*/ 1 w 4274747"/>
              <a:gd name="connsiteY81" fmla="*/ 2055323 h 3207228"/>
              <a:gd name="connsiteX82" fmla="*/ 0 w 4274747"/>
              <a:gd name="connsiteY82" fmla="*/ 2055358 h 3207228"/>
              <a:gd name="connsiteX83" fmla="*/ 0 w 4274747"/>
              <a:gd name="connsiteY83" fmla="*/ 346340 h 3207228"/>
              <a:gd name="connsiteX84" fmla="*/ 39503 w 4274747"/>
              <a:gd name="connsiteY84" fmla="*/ 352846 h 3207228"/>
              <a:gd name="connsiteX85" fmla="*/ 110071 w 4274747"/>
              <a:gd name="connsiteY85" fmla="*/ 359664 h 3207228"/>
              <a:gd name="connsiteX86" fmla="*/ 427063 w 4274747"/>
              <a:gd name="connsiteY86" fmla="*/ 347472 h 3207228"/>
              <a:gd name="connsiteX87" fmla="*/ 652615 w 4274747"/>
              <a:gd name="connsiteY87" fmla="*/ 323088 h 3207228"/>
              <a:gd name="connsiteX88" fmla="*/ 859879 w 4274747"/>
              <a:gd name="connsiteY88" fmla="*/ 262128 h 3207228"/>
              <a:gd name="connsiteX89" fmla="*/ 1054951 w 4274747"/>
              <a:gd name="connsiteY89" fmla="*/ 213360 h 3207228"/>
              <a:gd name="connsiteX90" fmla="*/ 1134199 w 4274747"/>
              <a:gd name="connsiteY90" fmla="*/ 176784 h 3207228"/>
              <a:gd name="connsiteX91" fmla="*/ 1207351 w 4274747"/>
              <a:gd name="connsiteY91" fmla="*/ 146304 h 3207228"/>
              <a:gd name="connsiteX92" fmla="*/ 1353655 w 4274747"/>
              <a:gd name="connsiteY92" fmla="*/ 103632 h 3207228"/>
              <a:gd name="connsiteX93" fmla="*/ 2133943 w 4274747"/>
              <a:gd name="connsiteY93" fmla="*/ 85344 h 3207228"/>
              <a:gd name="connsiteX94" fmla="*/ 2231479 w 4274747"/>
              <a:gd name="connsiteY94" fmla="*/ 67056 h 3207228"/>
              <a:gd name="connsiteX95" fmla="*/ 2347303 w 4274747"/>
              <a:gd name="connsiteY95" fmla="*/ 54864 h 3207228"/>
              <a:gd name="connsiteX96" fmla="*/ 2725255 w 4274747"/>
              <a:gd name="connsiteY96" fmla="*/ 48768 h 3207228"/>
              <a:gd name="connsiteX97" fmla="*/ 2810599 w 4274747"/>
              <a:gd name="connsiteY97" fmla="*/ 36576 h 3207228"/>
              <a:gd name="connsiteX98" fmla="*/ 2938615 w 4274747"/>
              <a:gd name="connsiteY98" fmla="*/ 24384 h 3207228"/>
              <a:gd name="connsiteX99" fmla="*/ 3042247 w 4274747"/>
              <a:gd name="connsiteY99" fmla="*/ 6096 h 32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4274747" h="3207228">
                <a:moveTo>
                  <a:pt x="4274747" y="3133545"/>
                </a:moveTo>
                <a:lnTo>
                  <a:pt x="4274747" y="3207228"/>
                </a:lnTo>
                <a:lnTo>
                  <a:pt x="3963721" y="3207228"/>
                </a:lnTo>
                <a:lnTo>
                  <a:pt x="4060071" y="3189779"/>
                </a:lnTo>
                <a:cubicBezTo>
                  <a:pt x="4092695" y="3184224"/>
                  <a:pt x="4125274" y="3178468"/>
                  <a:pt x="4157473" y="3170891"/>
                </a:cubicBezTo>
                <a:cubicBezTo>
                  <a:pt x="4189578" y="3163337"/>
                  <a:pt x="4227986" y="3151205"/>
                  <a:pt x="4265834" y="3137121"/>
                </a:cubicBezTo>
                <a:close/>
                <a:moveTo>
                  <a:pt x="0" y="3063446"/>
                </a:moveTo>
                <a:lnTo>
                  <a:pt x="54865" y="3109931"/>
                </a:lnTo>
                <a:cubicBezTo>
                  <a:pt x="107732" y="3144456"/>
                  <a:pt x="159406" y="3167604"/>
                  <a:pt x="212412" y="3186549"/>
                </a:cubicBezTo>
                <a:lnTo>
                  <a:pt x="279015" y="3207228"/>
                </a:lnTo>
                <a:lnTo>
                  <a:pt x="0" y="3207228"/>
                </a:lnTo>
                <a:close/>
                <a:moveTo>
                  <a:pt x="0" y="2064716"/>
                </a:moveTo>
                <a:lnTo>
                  <a:pt x="13779" y="2076474"/>
                </a:lnTo>
                <a:cubicBezTo>
                  <a:pt x="25230" y="2084794"/>
                  <a:pt x="38184" y="2093176"/>
                  <a:pt x="36577" y="2097995"/>
                </a:cubicBezTo>
                <a:cubicBezTo>
                  <a:pt x="33364" y="2107634"/>
                  <a:pt x="24979" y="2114733"/>
                  <a:pt x="18289" y="2122379"/>
                </a:cubicBezTo>
                <a:cubicBezTo>
                  <a:pt x="11237" y="2130439"/>
                  <a:pt x="6399" y="2135804"/>
                  <a:pt x="2484" y="2139650"/>
                </a:cubicBezTo>
                <a:lnTo>
                  <a:pt x="0" y="2141625"/>
                </a:lnTo>
                <a:close/>
                <a:moveTo>
                  <a:pt x="3731095" y="0"/>
                </a:moveTo>
                <a:cubicBezTo>
                  <a:pt x="3836385" y="24298"/>
                  <a:pt x="3783548" y="14166"/>
                  <a:pt x="3889591" y="30480"/>
                </a:cubicBezTo>
                <a:cubicBezTo>
                  <a:pt x="3914756" y="34352"/>
                  <a:pt x="3934162" y="55111"/>
                  <a:pt x="3956647" y="67056"/>
                </a:cubicBezTo>
                <a:cubicBezTo>
                  <a:pt x="4030928" y="106518"/>
                  <a:pt x="4086484" y="130188"/>
                  <a:pt x="4151719" y="176784"/>
                </a:cubicBezTo>
                <a:cubicBezTo>
                  <a:pt x="4175121" y="193499"/>
                  <a:pt x="4221713" y="232341"/>
                  <a:pt x="4253834" y="261609"/>
                </a:cubicBezTo>
                <a:lnTo>
                  <a:pt x="4274747" y="281717"/>
                </a:lnTo>
                <a:lnTo>
                  <a:pt x="4274747" y="2065919"/>
                </a:lnTo>
                <a:lnTo>
                  <a:pt x="4271974" y="2024948"/>
                </a:lnTo>
                <a:cubicBezTo>
                  <a:pt x="4270383" y="1988337"/>
                  <a:pt x="4269233" y="1951691"/>
                  <a:pt x="4267201" y="1915115"/>
                </a:cubicBezTo>
                <a:cubicBezTo>
                  <a:pt x="4269233" y="1868379"/>
                  <a:pt x="4274855" y="1821661"/>
                  <a:pt x="4273297" y="1774907"/>
                </a:cubicBezTo>
                <a:cubicBezTo>
                  <a:pt x="4272804" y="1760122"/>
                  <a:pt x="4275482" y="1735720"/>
                  <a:pt x="4261105" y="1732235"/>
                </a:cubicBezTo>
                <a:cubicBezTo>
                  <a:pt x="4199854" y="1717386"/>
                  <a:pt x="4135121" y="1728171"/>
                  <a:pt x="4072129" y="1726139"/>
                </a:cubicBezTo>
                <a:cubicBezTo>
                  <a:pt x="4032470" y="1732749"/>
                  <a:pt x="4029316" y="1732275"/>
                  <a:pt x="3986785" y="1744427"/>
                </a:cubicBezTo>
                <a:cubicBezTo>
                  <a:pt x="3974428" y="1747958"/>
                  <a:pt x="3961704" y="1750872"/>
                  <a:pt x="3950209" y="1756619"/>
                </a:cubicBezTo>
                <a:cubicBezTo>
                  <a:pt x="3915628" y="1773910"/>
                  <a:pt x="3929262" y="1780571"/>
                  <a:pt x="3901441" y="1811483"/>
                </a:cubicBezTo>
                <a:cubicBezTo>
                  <a:pt x="3871383" y="1844880"/>
                  <a:pt x="3850885" y="1839091"/>
                  <a:pt x="3810001" y="1866347"/>
                </a:cubicBezTo>
                <a:cubicBezTo>
                  <a:pt x="3803905" y="1870411"/>
                  <a:pt x="3802577" y="1879072"/>
                  <a:pt x="3797809" y="1884635"/>
                </a:cubicBezTo>
                <a:cubicBezTo>
                  <a:pt x="3790328" y="1893362"/>
                  <a:pt x="3781062" y="1900428"/>
                  <a:pt x="3773425" y="1909019"/>
                </a:cubicBezTo>
                <a:cubicBezTo>
                  <a:pt x="3764781" y="1918744"/>
                  <a:pt x="3757833" y="1929908"/>
                  <a:pt x="3749041" y="1939499"/>
                </a:cubicBezTo>
                <a:cubicBezTo>
                  <a:pt x="3735448" y="1954327"/>
                  <a:pt x="3719900" y="1967287"/>
                  <a:pt x="3706369" y="1982171"/>
                </a:cubicBezTo>
                <a:cubicBezTo>
                  <a:pt x="3661022" y="2032053"/>
                  <a:pt x="3721979" y="1978753"/>
                  <a:pt x="3657601" y="2043131"/>
                </a:cubicBezTo>
                <a:cubicBezTo>
                  <a:pt x="3642327" y="2058405"/>
                  <a:pt x="3625089" y="2071579"/>
                  <a:pt x="3608833" y="2085803"/>
                </a:cubicBezTo>
                <a:cubicBezTo>
                  <a:pt x="3402740" y="2134295"/>
                  <a:pt x="3603316" y="2083801"/>
                  <a:pt x="3413761" y="2140667"/>
                </a:cubicBezTo>
                <a:cubicBezTo>
                  <a:pt x="3403837" y="2143644"/>
                  <a:pt x="3393052" y="2143315"/>
                  <a:pt x="3383281" y="2146763"/>
                </a:cubicBezTo>
                <a:cubicBezTo>
                  <a:pt x="3358371" y="2155555"/>
                  <a:pt x="3334268" y="2166514"/>
                  <a:pt x="3310129" y="2177243"/>
                </a:cubicBezTo>
                <a:cubicBezTo>
                  <a:pt x="3297673" y="2182779"/>
                  <a:pt x="3286724" y="2192019"/>
                  <a:pt x="3273553" y="2195531"/>
                </a:cubicBezTo>
                <a:cubicBezTo>
                  <a:pt x="3255774" y="2200272"/>
                  <a:pt x="3236998" y="2199796"/>
                  <a:pt x="3218689" y="2201627"/>
                </a:cubicBezTo>
                <a:lnTo>
                  <a:pt x="3029713" y="2219915"/>
                </a:lnTo>
                <a:cubicBezTo>
                  <a:pt x="3029713" y="2219915"/>
                  <a:pt x="2985069" y="2207497"/>
                  <a:pt x="2962657" y="2201627"/>
                </a:cubicBezTo>
                <a:cubicBezTo>
                  <a:pt x="2899724" y="2185145"/>
                  <a:pt x="2835551" y="2172967"/>
                  <a:pt x="2773681" y="2152859"/>
                </a:cubicBezTo>
                <a:cubicBezTo>
                  <a:pt x="2753785" y="2146393"/>
                  <a:pt x="2737746" y="2131287"/>
                  <a:pt x="2718817" y="2122379"/>
                </a:cubicBezTo>
                <a:cubicBezTo>
                  <a:pt x="2703108" y="2114987"/>
                  <a:pt x="2686777" y="2108738"/>
                  <a:pt x="2670049" y="2104091"/>
                </a:cubicBezTo>
                <a:cubicBezTo>
                  <a:pt x="2632296" y="2093604"/>
                  <a:pt x="2558344" y="2084650"/>
                  <a:pt x="2523745" y="2079707"/>
                </a:cubicBezTo>
                <a:cubicBezTo>
                  <a:pt x="2515617" y="2083771"/>
                  <a:pt x="2507714" y="2088319"/>
                  <a:pt x="2499361" y="2091899"/>
                </a:cubicBezTo>
                <a:cubicBezTo>
                  <a:pt x="2493455" y="2094430"/>
                  <a:pt x="2487490" y="2097657"/>
                  <a:pt x="2481073" y="2097995"/>
                </a:cubicBezTo>
                <a:cubicBezTo>
                  <a:pt x="2410022" y="2101735"/>
                  <a:pt x="2338833" y="2102059"/>
                  <a:pt x="2267713" y="2104091"/>
                </a:cubicBezTo>
                <a:cubicBezTo>
                  <a:pt x="2267713" y="2104091"/>
                  <a:pt x="2173666" y="2090640"/>
                  <a:pt x="2127505" y="2079707"/>
                </a:cubicBezTo>
                <a:cubicBezTo>
                  <a:pt x="2096241" y="2072302"/>
                  <a:pt x="2065802" y="2061392"/>
                  <a:pt x="2036065" y="2049227"/>
                </a:cubicBezTo>
                <a:cubicBezTo>
                  <a:pt x="1995166" y="2032496"/>
                  <a:pt x="1990879" y="2013357"/>
                  <a:pt x="1944625" y="2006555"/>
                </a:cubicBezTo>
                <a:cubicBezTo>
                  <a:pt x="1892201" y="1998846"/>
                  <a:pt x="1838961" y="1998427"/>
                  <a:pt x="1786129" y="1994363"/>
                </a:cubicBezTo>
                <a:cubicBezTo>
                  <a:pt x="1773937" y="1998427"/>
                  <a:pt x="1761416" y="2001612"/>
                  <a:pt x="1749553" y="2006555"/>
                </a:cubicBezTo>
                <a:cubicBezTo>
                  <a:pt x="1720888" y="2018499"/>
                  <a:pt x="1689298" y="2038597"/>
                  <a:pt x="1664209" y="2055323"/>
                </a:cubicBezTo>
                <a:cubicBezTo>
                  <a:pt x="1642284" y="2069940"/>
                  <a:pt x="1630983" y="2084965"/>
                  <a:pt x="1603249" y="2091899"/>
                </a:cubicBezTo>
                <a:cubicBezTo>
                  <a:pt x="1583437" y="2096852"/>
                  <a:pt x="1562609" y="2095963"/>
                  <a:pt x="1542289" y="2097995"/>
                </a:cubicBezTo>
                <a:cubicBezTo>
                  <a:pt x="1521969" y="2093931"/>
                  <a:pt x="1501388" y="2091004"/>
                  <a:pt x="1481329" y="2085803"/>
                </a:cubicBezTo>
                <a:cubicBezTo>
                  <a:pt x="1446474" y="2076767"/>
                  <a:pt x="1413332" y="2060487"/>
                  <a:pt x="1377697" y="2055323"/>
                </a:cubicBezTo>
                <a:cubicBezTo>
                  <a:pt x="1272643" y="2040098"/>
                  <a:pt x="1166369" y="2035003"/>
                  <a:pt x="1060705" y="2024843"/>
                </a:cubicBezTo>
                <a:cubicBezTo>
                  <a:pt x="1034289" y="2028907"/>
                  <a:pt x="1007098" y="2029494"/>
                  <a:pt x="981457" y="2037035"/>
                </a:cubicBezTo>
                <a:cubicBezTo>
                  <a:pt x="971710" y="2039902"/>
                  <a:pt x="965201" y="2049227"/>
                  <a:pt x="957073" y="2055323"/>
                </a:cubicBezTo>
                <a:cubicBezTo>
                  <a:pt x="936255" y="2070936"/>
                  <a:pt x="926706" y="2097882"/>
                  <a:pt x="908305" y="2116283"/>
                </a:cubicBezTo>
                <a:cubicBezTo>
                  <a:pt x="897944" y="2126644"/>
                  <a:pt x="883921" y="2132539"/>
                  <a:pt x="871729" y="2140667"/>
                </a:cubicBezTo>
                <a:cubicBezTo>
                  <a:pt x="857505" y="2144731"/>
                  <a:pt x="843177" y="2148447"/>
                  <a:pt x="829057" y="2152859"/>
                </a:cubicBezTo>
                <a:cubicBezTo>
                  <a:pt x="810657" y="2158609"/>
                  <a:pt x="793065" y="2167215"/>
                  <a:pt x="774193" y="2171147"/>
                </a:cubicBezTo>
                <a:cubicBezTo>
                  <a:pt x="664082" y="2194087"/>
                  <a:pt x="488490" y="2187562"/>
                  <a:pt x="402337" y="2189435"/>
                </a:cubicBezTo>
                <a:cubicBezTo>
                  <a:pt x="390145" y="2187403"/>
                  <a:pt x="377487" y="2187248"/>
                  <a:pt x="365761" y="2183339"/>
                </a:cubicBezTo>
                <a:cubicBezTo>
                  <a:pt x="358810" y="2181022"/>
                  <a:pt x="353036" y="2175915"/>
                  <a:pt x="347473" y="2171147"/>
                </a:cubicBezTo>
                <a:cubicBezTo>
                  <a:pt x="338746" y="2163666"/>
                  <a:pt x="330146" y="2155836"/>
                  <a:pt x="323089" y="2146763"/>
                </a:cubicBezTo>
                <a:cubicBezTo>
                  <a:pt x="315815" y="2137410"/>
                  <a:pt x="309613" y="2127110"/>
                  <a:pt x="304801" y="2116283"/>
                </a:cubicBezTo>
                <a:cubicBezTo>
                  <a:pt x="296311" y="2097181"/>
                  <a:pt x="295086" y="2049419"/>
                  <a:pt x="292609" y="2037035"/>
                </a:cubicBezTo>
                <a:cubicBezTo>
                  <a:pt x="290089" y="2024433"/>
                  <a:pt x="284481" y="2012651"/>
                  <a:pt x="280417" y="2000459"/>
                </a:cubicBezTo>
                <a:cubicBezTo>
                  <a:pt x="262714" y="2002672"/>
                  <a:pt x="227404" y="2005099"/>
                  <a:pt x="207265" y="2012651"/>
                </a:cubicBezTo>
                <a:cubicBezTo>
                  <a:pt x="198756" y="2015842"/>
                  <a:pt x="191009" y="2020779"/>
                  <a:pt x="182881" y="2024843"/>
                </a:cubicBezTo>
                <a:cubicBezTo>
                  <a:pt x="172721" y="2026875"/>
                  <a:pt x="162231" y="2027662"/>
                  <a:pt x="152401" y="2030939"/>
                </a:cubicBezTo>
                <a:cubicBezTo>
                  <a:pt x="143780" y="2033813"/>
                  <a:pt x="136990" y="2041695"/>
                  <a:pt x="128017" y="2043131"/>
                </a:cubicBezTo>
                <a:cubicBezTo>
                  <a:pt x="85690" y="2049903"/>
                  <a:pt x="15241" y="2046179"/>
                  <a:pt x="1" y="2055323"/>
                </a:cubicBezTo>
                <a:lnTo>
                  <a:pt x="0" y="2055358"/>
                </a:lnTo>
                <a:lnTo>
                  <a:pt x="0" y="346340"/>
                </a:lnTo>
                <a:lnTo>
                  <a:pt x="39503" y="352846"/>
                </a:lnTo>
                <a:cubicBezTo>
                  <a:pt x="63026" y="355118"/>
                  <a:pt x="86703" y="356616"/>
                  <a:pt x="110071" y="359664"/>
                </a:cubicBezTo>
                <a:cubicBezTo>
                  <a:pt x="134511" y="358849"/>
                  <a:pt x="381079" y="351369"/>
                  <a:pt x="427063" y="347472"/>
                </a:cubicBezTo>
                <a:cubicBezTo>
                  <a:pt x="502415" y="341086"/>
                  <a:pt x="578422" y="337718"/>
                  <a:pt x="652615" y="323088"/>
                </a:cubicBezTo>
                <a:cubicBezTo>
                  <a:pt x="723269" y="309156"/>
                  <a:pt x="790402" y="281076"/>
                  <a:pt x="859879" y="262128"/>
                </a:cubicBezTo>
                <a:cubicBezTo>
                  <a:pt x="924542" y="244493"/>
                  <a:pt x="990952" y="233271"/>
                  <a:pt x="1054951" y="213360"/>
                </a:cubicBezTo>
                <a:cubicBezTo>
                  <a:pt x="1082731" y="204717"/>
                  <a:pt x="1107569" y="188501"/>
                  <a:pt x="1134199" y="176784"/>
                </a:cubicBezTo>
                <a:cubicBezTo>
                  <a:pt x="1158378" y="166145"/>
                  <a:pt x="1182291" y="154657"/>
                  <a:pt x="1207351" y="146304"/>
                </a:cubicBezTo>
                <a:cubicBezTo>
                  <a:pt x="1255544" y="130240"/>
                  <a:pt x="1304887" y="117856"/>
                  <a:pt x="1353655" y="103632"/>
                </a:cubicBezTo>
                <a:cubicBezTo>
                  <a:pt x="1613751" y="97536"/>
                  <a:pt x="1874001" y="96175"/>
                  <a:pt x="2133943" y="85344"/>
                </a:cubicBezTo>
                <a:cubicBezTo>
                  <a:pt x="2166993" y="83967"/>
                  <a:pt x="2198733" y="71734"/>
                  <a:pt x="2231479" y="67056"/>
                </a:cubicBezTo>
                <a:cubicBezTo>
                  <a:pt x="2269910" y="61566"/>
                  <a:pt x="2308695" y="58928"/>
                  <a:pt x="2347303" y="54864"/>
                </a:cubicBezTo>
                <a:cubicBezTo>
                  <a:pt x="2473287" y="52832"/>
                  <a:pt x="2599353" y="53738"/>
                  <a:pt x="2725255" y="48768"/>
                </a:cubicBezTo>
                <a:cubicBezTo>
                  <a:pt x="2753969" y="47635"/>
                  <a:pt x="2782151" y="40640"/>
                  <a:pt x="2810599" y="36576"/>
                </a:cubicBezTo>
                <a:cubicBezTo>
                  <a:pt x="2853033" y="30514"/>
                  <a:pt x="2896126" y="30049"/>
                  <a:pt x="2938615" y="24384"/>
                </a:cubicBezTo>
                <a:cubicBezTo>
                  <a:pt x="2991863" y="17284"/>
                  <a:pt x="2990288" y="6955"/>
                  <a:pt x="3042247" y="6096"/>
                </a:cubicBezTo>
                <a:close/>
              </a:path>
            </a:pathLst>
          </a:cu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1946E03C-3784-9FBD-1C68-20F5D4EC5D02}"/>
              </a:ext>
            </a:extLst>
          </p:cNvPr>
          <p:cNvSpPr/>
          <p:nvPr/>
        </p:nvSpPr>
        <p:spPr>
          <a:xfrm>
            <a:off x="6707917" y="5027350"/>
            <a:ext cx="4894803" cy="1064665"/>
          </a:xfrm>
          <a:prstGeom prst="rect">
            <a:avLst/>
          </a:prstGeom>
          <a:noFill/>
          <a:ln w="19050">
            <a:solidFill>
              <a:srgbClr val="0F34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34DF501-671A-AFF8-1DF8-457B1F4F1113}"/>
              </a:ext>
            </a:extLst>
          </p:cNvPr>
          <p:cNvSpPr/>
          <p:nvPr/>
        </p:nvSpPr>
        <p:spPr>
          <a:xfrm>
            <a:off x="6707917" y="1283507"/>
            <a:ext cx="4894803" cy="35821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57DA6-38BF-459F-93F8-B3A587543D62}"/>
              </a:ext>
            </a:extLst>
          </p:cNvPr>
          <p:cNvSpPr>
            <a:spLocks noGrp="1"/>
          </p:cNvSpPr>
          <p:nvPr>
            <p:ph type="title"/>
          </p:nvPr>
        </p:nvSpPr>
        <p:spPr/>
        <p:txBody>
          <a:bodyPr/>
          <a:lstStyle/>
          <a:p>
            <a:r>
              <a:rPr lang="en-US" b="0" dirty="0">
                <a:solidFill>
                  <a:srgbClr val="0F3699"/>
                </a:solidFill>
                <a:sym typeface="Arial"/>
              </a:rPr>
              <a:t>Hongkong </a:t>
            </a:r>
            <a:r>
              <a:rPr lang="en-US" sz="2000" b="0" dirty="0">
                <a:solidFill>
                  <a:srgbClr val="0F3699"/>
                </a:solidFill>
                <a:latin typeface="Arial" panose="020B0604020202020204" pitchFamily="34" charset="0"/>
                <a:cs typeface="Arial" panose="020B0604020202020204" pitchFamily="34" charset="0"/>
                <a:sym typeface="Arial"/>
              </a:rPr>
              <a:t>Government encourage </a:t>
            </a:r>
            <a:r>
              <a:rPr lang="en-US" sz="2000" b="0" dirty="0">
                <a:solidFill>
                  <a:srgbClr val="0F3699"/>
                </a:solidFill>
              </a:rPr>
              <a:t>Early Deployment of 5G to im</a:t>
            </a:r>
            <a:r>
              <a:rPr lang="en-US" b="0" dirty="0">
                <a:solidFill>
                  <a:srgbClr val="0F3699"/>
                </a:solidFill>
              </a:rPr>
              <a:t>prove efficiency, and 90% of population in Hongkong accessed 5G. </a:t>
            </a:r>
            <a:endParaRPr lang="en-US" sz="2000" b="0" dirty="0">
              <a:solidFill>
                <a:srgbClr val="0F3699"/>
              </a:solidFill>
              <a:latin typeface="Arial" panose="020B0604020202020204" pitchFamily="34" charset="0"/>
              <a:cs typeface="Arial" panose="020B0604020202020204" pitchFamily="34" charset="0"/>
              <a:sym typeface="Arial"/>
            </a:endParaRPr>
          </a:p>
        </p:txBody>
      </p:sp>
      <p:sp>
        <p:nvSpPr>
          <p:cNvPr id="6" name="Oval 5">
            <a:extLst>
              <a:ext uri="{FF2B5EF4-FFF2-40B4-BE49-F238E27FC236}">
                <a16:creationId xmlns:a16="http://schemas.microsoft.com/office/drawing/2014/main" id="{AF8665E9-EAD4-49B2-8449-B6E8ECDABDE0}"/>
              </a:ext>
            </a:extLst>
          </p:cNvPr>
          <p:cNvSpPr/>
          <p:nvPr/>
        </p:nvSpPr>
        <p:spPr>
          <a:xfrm>
            <a:off x="-1991194" y="748707"/>
            <a:ext cx="398608" cy="398608"/>
          </a:xfrm>
          <a:prstGeom prst="ellipse">
            <a:avLst/>
          </a:prstGeom>
          <a:solidFill>
            <a:srgbClr val="FFFFFF"/>
          </a:solidFill>
          <a:ln w="1270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2060"/>
                </a:solidFill>
                <a:effectLst/>
                <a:uLnTx/>
                <a:uFillTx/>
                <a:latin typeface="Arial" panose="020B0604020202020204"/>
                <a:ea typeface="+mn-ea"/>
                <a:cs typeface="Arial" panose="020B0604020202020204" pitchFamily="34" charset="0"/>
              </a:rPr>
              <a:t>1</a:t>
            </a:r>
          </a:p>
        </p:txBody>
      </p:sp>
      <p:sp>
        <p:nvSpPr>
          <p:cNvPr id="7" name="Oval 6">
            <a:extLst>
              <a:ext uri="{FF2B5EF4-FFF2-40B4-BE49-F238E27FC236}">
                <a16:creationId xmlns:a16="http://schemas.microsoft.com/office/drawing/2014/main" id="{F5761B73-6071-4FA3-820F-380D0CCA367B}"/>
              </a:ext>
            </a:extLst>
          </p:cNvPr>
          <p:cNvSpPr/>
          <p:nvPr/>
        </p:nvSpPr>
        <p:spPr>
          <a:xfrm>
            <a:off x="-2352315" y="3052190"/>
            <a:ext cx="398608" cy="398608"/>
          </a:xfrm>
          <a:prstGeom prst="ellipse">
            <a:avLst/>
          </a:prstGeom>
          <a:solidFill>
            <a:srgbClr val="FFFFFF"/>
          </a:solidFill>
          <a:ln w="1270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dirty="0">
                <a:solidFill>
                  <a:srgbClr val="002060"/>
                </a:solidFill>
                <a:latin typeface="Arial" panose="020B0604020202020204"/>
                <a:cs typeface="Arial" panose="020B0604020202020204" pitchFamily="34" charset="0"/>
              </a:rPr>
              <a:t>3</a:t>
            </a:r>
            <a:endParaRPr kumimoji="0" lang="en-US" sz="2400" b="1" i="0" u="none" strike="noStrike" kern="0" cap="none" spc="0" normalizeH="0" baseline="0" noProof="0" dirty="0">
              <a:ln>
                <a:noFill/>
              </a:ln>
              <a:solidFill>
                <a:srgbClr val="002060"/>
              </a:solidFill>
              <a:effectLst/>
              <a:uLnTx/>
              <a:uFillTx/>
              <a:latin typeface="Arial" panose="020B0604020202020204"/>
              <a:ea typeface="+mn-ea"/>
              <a:cs typeface="Arial" panose="020B0604020202020204" pitchFamily="34" charset="0"/>
            </a:endParaRPr>
          </a:p>
        </p:txBody>
      </p:sp>
      <p:sp>
        <p:nvSpPr>
          <p:cNvPr id="8" name="Oval 7">
            <a:extLst>
              <a:ext uri="{FF2B5EF4-FFF2-40B4-BE49-F238E27FC236}">
                <a16:creationId xmlns:a16="http://schemas.microsoft.com/office/drawing/2014/main" id="{AF4250E7-CE42-4E53-9A28-F68BDF019989}"/>
              </a:ext>
            </a:extLst>
          </p:cNvPr>
          <p:cNvSpPr/>
          <p:nvPr/>
        </p:nvSpPr>
        <p:spPr>
          <a:xfrm>
            <a:off x="-2329438" y="4874647"/>
            <a:ext cx="398608" cy="398608"/>
          </a:xfrm>
          <a:prstGeom prst="ellipse">
            <a:avLst/>
          </a:prstGeom>
          <a:solidFill>
            <a:srgbClr val="FFFFFF"/>
          </a:solidFill>
          <a:ln w="1270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kern="0" dirty="0">
                <a:solidFill>
                  <a:srgbClr val="002060"/>
                </a:solidFill>
                <a:latin typeface="Arial" panose="020B0604020202020204"/>
                <a:cs typeface="Arial" panose="020B0604020202020204" pitchFamily="34" charset="0"/>
              </a:rPr>
              <a:t>2</a:t>
            </a:r>
            <a:endParaRPr kumimoji="0" lang="en-US" sz="2400" b="1" i="0" u="none" strike="noStrike" kern="0" cap="none" spc="0" normalizeH="0" baseline="0" noProof="0" dirty="0">
              <a:ln>
                <a:noFill/>
              </a:ln>
              <a:solidFill>
                <a:srgbClr val="002060"/>
              </a:solidFill>
              <a:effectLst/>
              <a:uLnTx/>
              <a:uFillTx/>
              <a:latin typeface="Arial" panose="020B0604020202020204"/>
              <a:ea typeface="+mn-ea"/>
              <a:cs typeface="Arial" panose="020B0604020202020204" pitchFamily="34" charset="0"/>
            </a:endParaRPr>
          </a:p>
        </p:txBody>
      </p:sp>
      <p:sp>
        <p:nvSpPr>
          <p:cNvPr id="16" name="Rectangle 15">
            <a:extLst>
              <a:ext uri="{FF2B5EF4-FFF2-40B4-BE49-F238E27FC236}">
                <a16:creationId xmlns:a16="http://schemas.microsoft.com/office/drawing/2014/main" id="{16E83651-CFB1-4BBF-97B9-964D5E3A1875}"/>
              </a:ext>
            </a:extLst>
          </p:cNvPr>
          <p:cNvSpPr/>
          <p:nvPr/>
        </p:nvSpPr>
        <p:spPr>
          <a:xfrm>
            <a:off x="6832328" y="5209590"/>
            <a:ext cx="924170" cy="738664"/>
          </a:xfrm>
          <a:prstGeom prst="rect">
            <a:avLst/>
          </a:prstGeom>
        </p:spPr>
        <p:txBody>
          <a:bodyPr wrap="square">
            <a:spAutoFit/>
          </a:bodyPr>
          <a:lstStyle/>
          <a:p>
            <a:pPr algn="ctr" defTabSz="457200"/>
            <a:r>
              <a:rPr lang="en-US" sz="1400" b="1" dirty="0">
                <a:solidFill>
                  <a:srgbClr val="002060"/>
                </a:solidFill>
                <a:cs typeface="Arial" panose="020B0604020202020204" pitchFamily="34" charset="0"/>
              </a:rPr>
              <a:t>5G Improvement</a:t>
            </a:r>
          </a:p>
        </p:txBody>
      </p:sp>
      <p:sp>
        <p:nvSpPr>
          <p:cNvPr id="17" name="Rectangle 16">
            <a:extLst>
              <a:ext uri="{FF2B5EF4-FFF2-40B4-BE49-F238E27FC236}">
                <a16:creationId xmlns:a16="http://schemas.microsoft.com/office/drawing/2014/main" id="{696899EF-8850-41B6-B3CE-F694C75D8846}"/>
              </a:ext>
            </a:extLst>
          </p:cNvPr>
          <p:cNvSpPr/>
          <p:nvPr/>
        </p:nvSpPr>
        <p:spPr>
          <a:xfrm>
            <a:off x="6707917" y="2973629"/>
            <a:ext cx="1574446" cy="523220"/>
          </a:xfrm>
          <a:prstGeom prst="rect">
            <a:avLst/>
          </a:prstGeom>
        </p:spPr>
        <p:txBody>
          <a:bodyPr wrap="square">
            <a:spAutoFit/>
          </a:bodyPr>
          <a:lstStyle/>
          <a:p>
            <a:pPr algn="ctr" defTabSz="457200"/>
            <a:r>
              <a:rPr lang="th-TH" sz="1400" b="1" dirty="0">
                <a:solidFill>
                  <a:srgbClr val="002060"/>
                </a:solidFill>
                <a:cs typeface="Arial" panose="020B0604020202020204" pitchFamily="34" charset="0"/>
              </a:rPr>
              <a:t>5</a:t>
            </a:r>
            <a:r>
              <a:rPr lang="en-US" sz="1400" b="1" dirty="0">
                <a:solidFill>
                  <a:srgbClr val="002060"/>
                </a:solidFill>
                <a:cs typeface="Arial" panose="020B0604020202020204" pitchFamily="34" charset="0"/>
              </a:rPr>
              <a:t>G Current Situation</a:t>
            </a:r>
          </a:p>
        </p:txBody>
      </p:sp>
      <p:sp>
        <p:nvSpPr>
          <p:cNvPr id="30" name="Rectangle 29">
            <a:extLst>
              <a:ext uri="{FF2B5EF4-FFF2-40B4-BE49-F238E27FC236}">
                <a16:creationId xmlns:a16="http://schemas.microsoft.com/office/drawing/2014/main" id="{5A1563DE-EBC8-4EC8-961E-E4BCB463BA6F}"/>
              </a:ext>
            </a:extLst>
          </p:cNvPr>
          <p:cNvSpPr/>
          <p:nvPr/>
        </p:nvSpPr>
        <p:spPr>
          <a:xfrm>
            <a:off x="11163300" y="6362700"/>
            <a:ext cx="685800" cy="408762"/>
          </a:xfrm>
          <a:prstGeom prst="rect">
            <a:avLst/>
          </a:prstGeom>
          <a:solidFill>
            <a:srgbClr val="00B0F0"/>
          </a:solidFill>
          <a:ln w="12700" cap="flat" cmpd="sng" algn="ctr">
            <a:noFill/>
            <a:prstDash val="solid"/>
            <a:miter lim="800000"/>
          </a:ln>
          <a:effectLst/>
        </p:spPr>
        <p:txBody>
          <a:bodyPr rtlCol="0" anchor="ctr"/>
          <a:lstStyle/>
          <a:p>
            <a:pPr algn="ctr" defTabSz="457200">
              <a:defRPr/>
            </a:pPr>
            <a:r>
              <a:rPr lang="en-US" sz="1200" b="1" kern="0" dirty="0">
                <a:solidFill>
                  <a:srgbClr val="FFFFFF"/>
                </a:solidFill>
                <a:latin typeface="Arial" panose="020B0604020202020204"/>
              </a:rPr>
              <a:t>Client Logo</a:t>
            </a:r>
          </a:p>
        </p:txBody>
      </p:sp>
      <p:sp>
        <p:nvSpPr>
          <p:cNvPr id="35" name="Oval 34">
            <a:extLst>
              <a:ext uri="{FF2B5EF4-FFF2-40B4-BE49-F238E27FC236}">
                <a16:creationId xmlns:a16="http://schemas.microsoft.com/office/drawing/2014/main" id="{772E5421-6858-4BC4-8C58-9742C8AB2BE1}"/>
              </a:ext>
            </a:extLst>
          </p:cNvPr>
          <p:cNvSpPr/>
          <p:nvPr/>
        </p:nvSpPr>
        <p:spPr>
          <a:xfrm>
            <a:off x="907738" y="1911706"/>
            <a:ext cx="821622" cy="78275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prstClr val="white"/>
                </a:solidFill>
                <a:latin typeface="Arial"/>
              </a:rPr>
              <a:t>2019</a:t>
            </a:r>
            <a:endParaRPr kumimoji="0" lang="en-US" sz="1100" b="0" i="0" u="none" strike="noStrike" kern="0" cap="none" spc="0" normalizeH="0" baseline="0" noProof="0" dirty="0">
              <a:ln>
                <a:noFill/>
              </a:ln>
              <a:solidFill>
                <a:prstClr val="white"/>
              </a:solidFill>
              <a:effectLst/>
              <a:uLnTx/>
              <a:uFillTx/>
              <a:latin typeface="Arial"/>
              <a:cs typeface="+mn-cs"/>
            </a:endParaRPr>
          </a:p>
        </p:txBody>
      </p:sp>
      <p:sp>
        <p:nvSpPr>
          <p:cNvPr id="36" name="Oval 35">
            <a:extLst>
              <a:ext uri="{FF2B5EF4-FFF2-40B4-BE49-F238E27FC236}">
                <a16:creationId xmlns:a16="http://schemas.microsoft.com/office/drawing/2014/main" id="{965DF115-1FF9-4C7A-A025-0C881F837C3D}"/>
              </a:ext>
            </a:extLst>
          </p:cNvPr>
          <p:cNvSpPr/>
          <p:nvPr/>
        </p:nvSpPr>
        <p:spPr>
          <a:xfrm>
            <a:off x="902099" y="3327892"/>
            <a:ext cx="821622" cy="78275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Arial"/>
                <a:cs typeface="+mn-cs"/>
              </a:rPr>
              <a:t>2020</a:t>
            </a:r>
          </a:p>
        </p:txBody>
      </p:sp>
      <p:sp>
        <p:nvSpPr>
          <p:cNvPr id="39" name="Oval 38">
            <a:extLst>
              <a:ext uri="{FF2B5EF4-FFF2-40B4-BE49-F238E27FC236}">
                <a16:creationId xmlns:a16="http://schemas.microsoft.com/office/drawing/2014/main" id="{FB722E4C-B2EC-4D23-84DF-C3810F68A711}"/>
              </a:ext>
            </a:extLst>
          </p:cNvPr>
          <p:cNvSpPr/>
          <p:nvPr/>
        </p:nvSpPr>
        <p:spPr>
          <a:xfrm>
            <a:off x="902099" y="4744077"/>
            <a:ext cx="821622" cy="78275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Arial"/>
                <a:cs typeface="+mn-cs"/>
              </a:rPr>
              <a:t>2021</a:t>
            </a:r>
          </a:p>
        </p:txBody>
      </p:sp>
      <p:sp>
        <p:nvSpPr>
          <p:cNvPr id="47" name="TextBox 46">
            <a:extLst>
              <a:ext uri="{FF2B5EF4-FFF2-40B4-BE49-F238E27FC236}">
                <a16:creationId xmlns:a16="http://schemas.microsoft.com/office/drawing/2014/main" id="{A81F3551-DD71-4EC2-9819-ABCDDB8051E8}"/>
              </a:ext>
            </a:extLst>
          </p:cNvPr>
          <p:cNvSpPr txBox="1"/>
          <p:nvPr/>
        </p:nvSpPr>
        <p:spPr>
          <a:xfrm>
            <a:off x="1923674" y="2033626"/>
            <a:ext cx="3360834" cy="845809"/>
          </a:xfrm>
          <a:prstGeom prst="rect">
            <a:avLst/>
          </a:prstGeom>
          <a:noFill/>
        </p:spPr>
        <p:txBody>
          <a:bodyPr wrap="square" rtlCol="0">
            <a:spAutoFit/>
          </a:bodyPr>
          <a:lstStyle/>
          <a:p>
            <a:pPr marL="171450" marR="0" lvl="0" indent="-171450" defTabSz="914400" eaLnBrk="1" fontAlgn="auto" latinLnBrk="0" hangingPunct="1">
              <a:lnSpc>
                <a:spcPts val="1500"/>
              </a:lnSpc>
              <a:spcBef>
                <a:spcPts val="0"/>
              </a:spcBef>
              <a:spcAft>
                <a:spcPts val="0"/>
              </a:spcAft>
              <a:buClrTx/>
              <a:buSzTx/>
              <a:buFont typeface="Wingdings" panose="05000000000000000000" pitchFamily="2" charset="2"/>
              <a:buChar char="§"/>
              <a:tabLst/>
              <a:defRPr/>
            </a:pPr>
            <a:r>
              <a:rPr kumimoji="0" lang="en-US" altLang="ko-KR" sz="11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the CA assigned the first batch of new radio spectrum in the 3.3 GHz, 3.5 GHz, 4.9 GHz, 26 GHz and 28 GHz bands for public mobile telecommunications use, including 5G services.</a:t>
            </a:r>
          </a:p>
        </p:txBody>
      </p:sp>
      <p:sp>
        <p:nvSpPr>
          <p:cNvPr id="50" name="TextBox 49">
            <a:extLst>
              <a:ext uri="{FF2B5EF4-FFF2-40B4-BE49-F238E27FC236}">
                <a16:creationId xmlns:a16="http://schemas.microsoft.com/office/drawing/2014/main" id="{EF0C0010-58FB-4457-A6DA-632F965AA029}"/>
              </a:ext>
            </a:extLst>
          </p:cNvPr>
          <p:cNvSpPr txBox="1"/>
          <p:nvPr/>
        </p:nvSpPr>
        <p:spPr>
          <a:xfrm>
            <a:off x="1923674" y="3249587"/>
            <a:ext cx="3512649" cy="1422890"/>
          </a:xfrm>
          <a:prstGeom prst="rect">
            <a:avLst/>
          </a:prstGeom>
          <a:noFill/>
        </p:spPr>
        <p:txBody>
          <a:bodyPr wrap="square">
            <a:spAutoFit/>
          </a:bodyPr>
          <a:lstStyle/>
          <a:p>
            <a:pPr marL="171450" indent="-171450">
              <a:lnSpc>
                <a:spcPts val="1500"/>
              </a:lnSpc>
              <a:buFont typeface="Wingdings" panose="05000000000000000000" pitchFamily="2" charset="2"/>
              <a:buChar char="§"/>
            </a:pPr>
            <a:r>
              <a:rPr lang="en-US" sz="1100" dirty="0">
                <a:solidFill>
                  <a:srgbClr val="002060"/>
                </a:solidFill>
              </a:rPr>
              <a:t>Mobile network operators (MNOs) started the commercial launch of 5G. </a:t>
            </a:r>
          </a:p>
          <a:p>
            <a:pPr marL="171450" indent="-171450">
              <a:lnSpc>
                <a:spcPts val="1500"/>
              </a:lnSpc>
              <a:buFont typeface="Wingdings" panose="05000000000000000000" pitchFamily="2" charset="2"/>
              <a:buChar char="§"/>
            </a:pPr>
            <a:r>
              <a:rPr lang="en-US" sz="1100" dirty="0">
                <a:solidFill>
                  <a:srgbClr val="002060"/>
                </a:solidFill>
              </a:rPr>
              <a:t>OFCA launched the Subsidy Scheme for Encouraging Early Deployment of 5G (Subsidy Scheme) under the second round of the Anti-Epidemic Fund. </a:t>
            </a:r>
          </a:p>
          <a:p>
            <a:pPr marL="171450" indent="-171450">
              <a:lnSpc>
                <a:spcPts val="1500"/>
              </a:lnSpc>
              <a:buFont typeface="Wingdings" panose="05000000000000000000" pitchFamily="2" charset="2"/>
              <a:buChar char="§"/>
            </a:pPr>
            <a:endParaRPr lang="en-US" sz="1100" dirty="0">
              <a:solidFill>
                <a:srgbClr val="002060"/>
              </a:solidFill>
            </a:endParaRPr>
          </a:p>
        </p:txBody>
      </p:sp>
      <p:sp>
        <p:nvSpPr>
          <p:cNvPr id="51" name="TextBox 50">
            <a:extLst>
              <a:ext uri="{FF2B5EF4-FFF2-40B4-BE49-F238E27FC236}">
                <a16:creationId xmlns:a16="http://schemas.microsoft.com/office/drawing/2014/main" id="{369F473B-638B-4907-BD07-6ED3E197CAF0}"/>
              </a:ext>
            </a:extLst>
          </p:cNvPr>
          <p:cNvSpPr txBox="1"/>
          <p:nvPr/>
        </p:nvSpPr>
        <p:spPr>
          <a:xfrm>
            <a:off x="1923674" y="4855837"/>
            <a:ext cx="3360833" cy="845809"/>
          </a:xfrm>
          <a:prstGeom prst="rect">
            <a:avLst/>
          </a:prstGeom>
          <a:noFill/>
        </p:spPr>
        <p:txBody>
          <a:bodyPr wrap="square">
            <a:spAutoFit/>
          </a:bodyPr>
          <a:lstStyle/>
          <a:p>
            <a:pPr marL="171450" indent="-171450">
              <a:lnSpc>
                <a:spcPts val="1500"/>
              </a:lnSpc>
              <a:buFont typeface="Wingdings" panose="05000000000000000000" pitchFamily="2" charset="2"/>
              <a:buChar char="§"/>
            </a:pPr>
            <a:r>
              <a:rPr lang="en-US" sz="1100" dirty="0">
                <a:solidFill>
                  <a:srgbClr val="002060"/>
                </a:solidFill>
              </a:rPr>
              <a:t>OFCA increase funding earmarked for the Subsidy Scheme and approved 103 applications.</a:t>
            </a:r>
          </a:p>
          <a:p>
            <a:pPr marL="171450" indent="-171450">
              <a:lnSpc>
                <a:spcPts val="1500"/>
              </a:lnSpc>
              <a:buFont typeface="Wingdings" panose="05000000000000000000" pitchFamily="2" charset="2"/>
              <a:buChar char="§"/>
            </a:pPr>
            <a:endParaRPr lang="en-US" sz="1100" dirty="0">
              <a:solidFill>
                <a:srgbClr val="002060"/>
              </a:solidFill>
            </a:endParaRPr>
          </a:p>
        </p:txBody>
      </p:sp>
      <p:sp>
        <p:nvSpPr>
          <p:cNvPr id="23" name="TextBox 22">
            <a:extLst>
              <a:ext uri="{FF2B5EF4-FFF2-40B4-BE49-F238E27FC236}">
                <a16:creationId xmlns:a16="http://schemas.microsoft.com/office/drawing/2014/main" id="{27A4D78C-FFF5-7E1A-F0C5-EA31E9A2CC52}"/>
              </a:ext>
            </a:extLst>
          </p:cNvPr>
          <p:cNvSpPr txBox="1"/>
          <p:nvPr/>
        </p:nvSpPr>
        <p:spPr>
          <a:xfrm>
            <a:off x="7817908" y="5230954"/>
            <a:ext cx="4130531" cy="691664"/>
          </a:xfrm>
          <a:prstGeom prst="rect">
            <a:avLst/>
          </a:prstGeom>
          <a:noFill/>
        </p:spPr>
        <p:txBody>
          <a:bodyPr wrap="square" rtlCol="0">
            <a:spAutoFit/>
          </a:bodyPr>
          <a:lstStyle/>
          <a:p>
            <a:pPr marL="171450" indent="-171450">
              <a:lnSpc>
                <a:spcPts val="1600"/>
              </a:lnSpc>
              <a:buFont typeface="Wingdings" panose="05000000000000000000" pitchFamily="2" charset="2"/>
              <a:buChar char="§"/>
            </a:pPr>
            <a:r>
              <a:rPr lang="en-US" sz="1200" dirty="0">
                <a:solidFill>
                  <a:srgbClr val="002060"/>
                </a:solidFill>
              </a:rPr>
              <a:t>Government launched the Subsidy Scheme for Encouraging Early Deployment of 5G </a:t>
            </a:r>
          </a:p>
          <a:p>
            <a:pPr marL="171450" indent="-171450">
              <a:lnSpc>
                <a:spcPts val="1600"/>
              </a:lnSpc>
              <a:buFont typeface="Wingdings" panose="05000000000000000000" pitchFamily="2" charset="2"/>
              <a:buChar char="§"/>
            </a:pPr>
            <a:r>
              <a:rPr lang="en-US" sz="1200" dirty="0">
                <a:solidFill>
                  <a:srgbClr val="002060"/>
                </a:solidFill>
              </a:rPr>
              <a:t>To improve efficiency</a:t>
            </a:r>
          </a:p>
        </p:txBody>
      </p:sp>
      <p:sp>
        <p:nvSpPr>
          <p:cNvPr id="25" name="TextBox 24">
            <a:extLst>
              <a:ext uri="{FF2B5EF4-FFF2-40B4-BE49-F238E27FC236}">
                <a16:creationId xmlns:a16="http://schemas.microsoft.com/office/drawing/2014/main" id="{DCF80F5F-C0A3-4D2D-906E-0E391777F03F}"/>
              </a:ext>
            </a:extLst>
          </p:cNvPr>
          <p:cNvSpPr txBox="1"/>
          <p:nvPr/>
        </p:nvSpPr>
        <p:spPr>
          <a:xfrm>
            <a:off x="9008147" y="1576151"/>
            <a:ext cx="1037668" cy="461665"/>
          </a:xfrm>
          <a:prstGeom prst="rect">
            <a:avLst/>
          </a:prstGeom>
          <a:noFill/>
        </p:spPr>
        <p:txBody>
          <a:bodyPr wrap="square">
            <a:spAutoFit/>
          </a:bodyPr>
          <a:lstStyle/>
          <a:p>
            <a:r>
              <a:rPr lang="en-US" sz="2400" b="1" dirty="0">
                <a:solidFill>
                  <a:srgbClr val="0F3699"/>
                </a:solidFill>
              </a:rPr>
              <a:t>320%</a:t>
            </a:r>
          </a:p>
        </p:txBody>
      </p:sp>
      <p:sp>
        <p:nvSpPr>
          <p:cNvPr id="27" name="TextBox 26">
            <a:extLst>
              <a:ext uri="{FF2B5EF4-FFF2-40B4-BE49-F238E27FC236}">
                <a16:creationId xmlns:a16="http://schemas.microsoft.com/office/drawing/2014/main" id="{1B577B0A-6CE2-3A11-5960-73207BAABCF6}"/>
              </a:ext>
            </a:extLst>
          </p:cNvPr>
          <p:cNvSpPr txBox="1"/>
          <p:nvPr/>
        </p:nvSpPr>
        <p:spPr>
          <a:xfrm>
            <a:off x="9876301" y="1591540"/>
            <a:ext cx="1344926" cy="430887"/>
          </a:xfrm>
          <a:prstGeom prst="rect">
            <a:avLst/>
          </a:prstGeom>
          <a:noFill/>
        </p:spPr>
        <p:txBody>
          <a:bodyPr wrap="square">
            <a:spAutoFit/>
          </a:bodyPr>
          <a:lstStyle/>
          <a:p>
            <a:pPr algn="thaiDist"/>
            <a:r>
              <a:rPr lang="en-US" sz="1100" kern="0" dirty="0">
                <a:solidFill>
                  <a:srgbClr val="002060"/>
                </a:solidFill>
                <a:latin typeface="Arial" panose="020B0604020202020204" pitchFamily="34" charset="0"/>
                <a:cs typeface="Arial" panose="020B0604020202020204" pitchFamily="34" charset="0"/>
              </a:rPr>
              <a:t>Mobile Subscriber </a:t>
            </a:r>
          </a:p>
          <a:p>
            <a:pPr algn="thaiDist"/>
            <a:r>
              <a:rPr lang="en-US" sz="1100" kern="0" dirty="0">
                <a:solidFill>
                  <a:srgbClr val="002060"/>
                </a:solidFill>
                <a:latin typeface="Arial" panose="020B0604020202020204" pitchFamily="34" charset="0"/>
                <a:cs typeface="Arial" panose="020B0604020202020204" pitchFamily="34" charset="0"/>
              </a:rPr>
              <a:t>Penetration Rate</a:t>
            </a:r>
            <a:endParaRPr lang="en-US" sz="1100" dirty="0"/>
          </a:p>
        </p:txBody>
      </p:sp>
      <p:sp>
        <p:nvSpPr>
          <p:cNvPr id="28" name="TextBox 27">
            <a:extLst>
              <a:ext uri="{FF2B5EF4-FFF2-40B4-BE49-F238E27FC236}">
                <a16:creationId xmlns:a16="http://schemas.microsoft.com/office/drawing/2014/main" id="{56070967-26D1-1065-D5A0-FE8F1E9CB9EE}"/>
              </a:ext>
            </a:extLst>
          </p:cNvPr>
          <p:cNvSpPr txBox="1"/>
          <p:nvPr/>
        </p:nvSpPr>
        <p:spPr>
          <a:xfrm>
            <a:off x="10098246" y="2317906"/>
            <a:ext cx="1285401" cy="630942"/>
          </a:xfrm>
          <a:prstGeom prst="rect">
            <a:avLst/>
          </a:prstGeom>
          <a:noFill/>
        </p:spPr>
        <p:txBody>
          <a:bodyPr wrap="square">
            <a:spAutoFit/>
          </a:bodyPr>
          <a:lstStyle/>
          <a:p>
            <a:pPr algn="ctr"/>
            <a:r>
              <a:rPr lang="en-US" sz="2400" b="1" dirty="0">
                <a:solidFill>
                  <a:srgbClr val="0F3699"/>
                </a:solidFill>
              </a:rPr>
              <a:t>161.93</a:t>
            </a:r>
            <a:r>
              <a:rPr lang="en-US" dirty="0">
                <a:solidFill>
                  <a:srgbClr val="0F3699"/>
                </a:solidFill>
              </a:rPr>
              <a:t> </a:t>
            </a:r>
            <a:r>
              <a:rPr lang="en-US" sz="1100" kern="0" dirty="0">
                <a:solidFill>
                  <a:srgbClr val="002060"/>
                </a:solidFill>
                <a:latin typeface="Arial" panose="020B0604020202020204" pitchFamily="34" charset="0"/>
                <a:cs typeface="Arial" panose="020B0604020202020204" pitchFamily="34" charset="0"/>
              </a:rPr>
              <a:t>Mbps</a:t>
            </a:r>
          </a:p>
        </p:txBody>
      </p:sp>
      <p:sp>
        <p:nvSpPr>
          <p:cNvPr id="29" name="TextBox 28">
            <a:extLst>
              <a:ext uri="{FF2B5EF4-FFF2-40B4-BE49-F238E27FC236}">
                <a16:creationId xmlns:a16="http://schemas.microsoft.com/office/drawing/2014/main" id="{6A2F264F-09AD-BB2C-9550-D78E4EFFB6A2}"/>
              </a:ext>
            </a:extLst>
          </p:cNvPr>
          <p:cNvSpPr txBox="1"/>
          <p:nvPr/>
        </p:nvSpPr>
        <p:spPr>
          <a:xfrm>
            <a:off x="9010782" y="2333295"/>
            <a:ext cx="1316736" cy="600164"/>
          </a:xfrm>
          <a:prstGeom prst="rect">
            <a:avLst/>
          </a:prstGeom>
          <a:noFill/>
        </p:spPr>
        <p:txBody>
          <a:bodyPr wrap="square">
            <a:spAutoFit/>
          </a:bodyPr>
          <a:lstStyle>
            <a:defPPr>
              <a:defRPr lang="en-US"/>
            </a:defPPr>
            <a:lvl1pPr algn="thaiDist">
              <a:defRPr sz="1100" kern="0">
                <a:solidFill>
                  <a:srgbClr val="002060"/>
                </a:solidFill>
                <a:latin typeface="Arial" panose="020B0604020202020204" pitchFamily="34" charset="0"/>
                <a:cs typeface="Arial" panose="020B0604020202020204" pitchFamily="34" charset="0"/>
              </a:defRPr>
            </a:lvl1pPr>
          </a:lstStyle>
          <a:p>
            <a:r>
              <a:rPr lang="en-US" dirty="0"/>
              <a:t>Median Download  Speed Over Fixed Broadband at </a:t>
            </a:r>
          </a:p>
        </p:txBody>
      </p:sp>
      <p:sp>
        <p:nvSpPr>
          <p:cNvPr id="34" name="TextBox 33">
            <a:extLst>
              <a:ext uri="{FF2B5EF4-FFF2-40B4-BE49-F238E27FC236}">
                <a16:creationId xmlns:a16="http://schemas.microsoft.com/office/drawing/2014/main" id="{99A5C5A6-0D95-917C-841C-010AEA1E8B95}"/>
              </a:ext>
            </a:extLst>
          </p:cNvPr>
          <p:cNvSpPr txBox="1"/>
          <p:nvPr/>
        </p:nvSpPr>
        <p:spPr>
          <a:xfrm>
            <a:off x="9082508" y="3232028"/>
            <a:ext cx="600164" cy="523220"/>
          </a:xfrm>
          <a:prstGeom prst="rect">
            <a:avLst/>
          </a:prstGeom>
          <a:noFill/>
        </p:spPr>
        <p:txBody>
          <a:bodyPr wrap="square">
            <a:spAutoFit/>
          </a:bodyPr>
          <a:lstStyle/>
          <a:p>
            <a:r>
              <a:rPr lang="en-US" sz="2800" b="1" dirty="0">
                <a:solidFill>
                  <a:srgbClr val="0F3699"/>
                </a:solidFill>
              </a:rPr>
              <a:t>12</a:t>
            </a:r>
          </a:p>
        </p:txBody>
      </p:sp>
      <p:sp>
        <p:nvSpPr>
          <p:cNvPr id="37" name="TextBox 36">
            <a:extLst>
              <a:ext uri="{FF2B5EF4-FFF2-40B4-BE49-F238E27FC236}">
                <a16:creationId xmlns:a16="http://schemas.microsoft.com/office/drawing/2014/main" id="{2A53593D-A0FB-D4BA-4969-1ECC5F67F308}"/>
              </a:ext>
            </a:extLst>
          </p:cNvPr>
          <p:cNvSpPr txBox="1"/>
          <p:nvPr/>
        </p:nvSpPr>
        <p:spPr>
          <a:xfrm>
            <a:off x="9616880" y="3278195"/>
            <a:ext cx="1167286" cy="430887"/>
          </a:xfrm>
          <a:prstGeom prst="rect">
            <a:avLst/>
          </a:prstGeom>
          <a:noFill/>
        </p:spPr>
        <p:txBody>
          <a:bodyPr wrap="square">
            <a:spAutoFit/>
          </a:bodyPr>
          <a:lstStyle/>
          <a:p>
            <a:pPr algn="thaiDist"/>
            <a:r>
              <a:rPr lang="en-US" sz="1100" kern="0" dirty="0">
                <a:solidFill>
                  <a:srgbClr val="002060"/>
                </a:solidFill>
                <a:latin typeface="Arial" panose="020B0604020202020204" pitchFamily="34" charset="0"/>
                <a:cs typeface="Arial" panose="020B0604020202020204" pitchFamily="34" charset="0"/>
              </a:rPr>
              <a:t>Submarine Cable Systems</a:t>
            </a:r>
          </a:p>
        </p:txBody>
      </p:sp>
      <p:sp>
        <p:nvSpPr>
          <p:cNvPr id="38" name="TextBox 37">
            <a:extLst>
              <a:ext uri="{FF2B5EF4-FFF2-40B4-BE49-F238E27FC236}">
                <a16:creationId xmlns:a16="http://schemas.microsoft.com/office/drawing/2014/main" id="{13265ABE-91B1-46F7-C2CC-428BBB39FB0E}"/>
              </a:ext>
            </a:extLst>
          </p:cNvPr>
          <p:cNvSpPr txBox="1"/>
          <p:nvPr/>
        </p:nvSpPr>
        <p:spPr>
          <a:xfrm>
            <a:off x="9140362" y="4071694"/>
            <a:ext cx="361026" cy="523220"/>
          </a:xfrm>
          <a:prstGeom prst="rect">
            <a:avLst/>
          </a:prstGeom>
          <a:noFill/>
        </p:spPr>
        <p:txBody>
          <a:bodyPr wrap="square">
            <a:spAutoFit/>
          </a:bodyPr>
          <a:lstStyle/>
          <a:p>
            <a:r>
              <a:rPr lang="en-US" sz="2800" b="1" dirty="0">
                <a:solidFill>
                  <a:srgbClr val="0F3699"/>
                </a:solidFill>
              </a:rPr>
              <a:t>9</a:t>
            </a:r>
          </a:p>
        </p:txBody>
      </p:sp>
      <p:sp>
        <p:nvSpPr>
          <p:cNvPr id="40" name="TextBox 39">
            <a:extLst>
              <a:ext uri="{FF2B5EF4-FFF2-40B4-BE49-F238E27FC236}">
                <a16:creationId xmlns:a16="http://schemas.microsoft.com/office/drawing/2014/main" id="{910C4109-37E0-0F7E-2441-2EDF49862FBC}"/>
              </a:ext>
            </a:extLst>
          </p:cNvPr>
          <p:cNvSpPr txBox="1"/>
          <p:nvPr/>
        </p:nvSpPr>
        <p:spPr>
          <a:xfrm>
            <a:off x="9515708" y="4117861"/>
            <a:ext cx="1705519" cy="430887"/>
          </a:xfrm>
          <a:prstGeom prst="rect">
            <a:avLst/>
          </a:prstGeom>
          <a:noFill/>
        </p:spPr>
        <p:txBody>
          <a:bodyPr wrap="square">
            <a:spAutoFit/>
          </a:bodyPr>
          <a:lstStyle/>
          <a:p>
            <a:pPr algn="thaiDist"/>
            <a:r>
              <a:rPr lang="en-US" sz="1100" kern="0" dirty="0">
                <a:solidFill>
                  <a:srgbClr val="002060"/>
                </a:solidFill>
                <a:latin typeface="Arial" panose="020B0604020202020204" pitchFamily="34" charset="0"/>
                <a:cs typeface="Arial" panose="020B0604020202020204" pitchFamily="34" charset="0"/>
              </a:rPr>
              <a:t>Satellites for </a:t>
            </a:r>
          </a:p>
          <a:p>
            <a:pPr algn="thaiDist"/>
            <a:r>
              <a:rPr lang="en-US" sz="1100" kern="0" dirty="0">
                <a:solidFill>
                  <a:srgbClr val="002060"/>
                </a:solidFill>
                <a:latin typeface="Arial" panose="020B0604020202020204" pitchFamily="34" charset="0"/>
                <a:cs typeface="Arial" panose="020B0604020202020204" pitchFamily="34" charset="0"/>
              </a:rPr>
              <a:t>External Communication</a:t>
            </a:r>
          </a:p>
        </p:txBody>
      </p:sp>
      <p:cxnSp>
        <p:nvCxnSpPr>
          <p:cNvPr id="43" name="Straight Connector 42">
            <a:extLst>
              <a:ext uri="{FF2B5EF4-FFF2-40B4-BE49-F238E27FC236}">
                <a16:creationId xmlns:a16="http://schemas.microsoft.com/office/drawing/2014/main" id="{04215AF1-8487-9155-18C7-FC221CEC2121}"/>
              </a:ext>
            </a:extLst>
          </p:cNvPr>
          <p:cNvCxnSpPr>
            <a:stCxn id="35" idx="4"/>
            <a:endCxn id="36" idx="0"/>
          </p:cNvCxnSpPr>
          <p:nvPr/>
        </p:nvCxnSpPr>
        <p:spPr>
          <a:xfrm flipH="1">
            <a:off x="1312910" y="2694458"/>
            <a:ext cx="5639" cy="633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56CA4A-1F71-C7DC-BB00-41DBEA7F9732}"/>
              </a:ext>
            </a:extLst>
          </p:cNvPr>
          <p:cNvCxnSpPr>
            <a:stCxn id="36" idx="4"/>
            <a:endCxn id="39" idx="0"/>
          </p:cNvCxnSpPr>
          <p:nvPr/>
        </p:nvCxnSpPr>
        <p:spPr>
          <a:xfrm>
            <a:off x="1312910" y="4110644"/>
            <a:ext cx="0" cy="633433"/>
          </a:xfrm>
          <a:prstGeom prst="line">
            <a:avLst/>
          </a:prstGeom>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8E5917FF-2C25-3766-D405-B7B7C54FEF39}"/>
              </a:ext>
            </a:extLst>
          </p:cNvPr>
          <p:cNvGrpSpPr/>
          <p:nvPr/>
        </p:nvGrpSpPr>
        <p:grpSpPr>
          <a:xfrm>
            <a:off x="8282363" y="1477961"/>
            <a:ext cx="658045" cy="658045"/>
            <a:chOff x="8294707" y="1534335"/>
            <a:chExt cx="658045" cy="658045"/>
          </a:xfrm>
        </p:grpSpPr>
        <p:sp>
          <p:nvSpPr>
            <p:cNvPr id="64" name="Oval 63">
              <a:extLst>
                <a:ext uri="{FF2B5EF4-FFF2-40B4-BE49-F238E27FC236}">
                  <a16:creationId xmlns:a16="http://schemas.microsoft.com/office/drawing/2014/main" id="{5C06EFD0-5564-8019-C9BD-B63CF6674ADD}"/>
                </a:ext>
              </a:extLst>
            </p:cNvPr>
            <p:cNvSpPr/>
            <p:nvPr/>
          </p:nvSpPr>
          <p:spPr>
            <a:xfrm>
              <a:off x="8294707" y="1534335"/>
              <a:ext cx="658045" cy="65804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 descr="Smartphone free icon">
              <a:extLst>
                <a:ext uri="{FF2B5EF4-FFF2-40B4-BE49-F238E27FC236}">
                  <a16:creationId xmlns:a16="http://schemas.microsoft.com/office/drawing/2014/main" id="{2F930C9C-9B8E-FC56-4B53-5E7FCE36BB5F}"/>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1895" y="1680074"/>
              <a:ext cx="423671" cy="4236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 74">
            <a:extLst>
              <a:ext uri="{FF2B5EF4-FFF2-40B4-BE49-F238E27FC236}">
                <a16:creationId xmlns:a16="http://schemas.microsoft.com/office/drawing/2014/main" id="{517C9640-3EBB-608F-C749-571995B39B73}"/>
              </a:ext>
            </a:extLst>
          </p:cNvPr>
          <p:cNvGrpSpPr/>
          <p:nvPr/>
        </p:nvGrpSpPr>
        <p:grpSpPr>
          <a:xfrm>
            <a:off x="8282363" y="2304355"/>
            <a:ext cx="658045" cy="658045"/>
            <a:chOff x="8275039" y="2369543"/>
            <a:chExt cx="658045" cy="658045"/>
          </a:xfrm>
        </p:grpSpPr>
        <p:sp>
          <p:nvSpPr>
            <p:cNvPr id="66" name="Oval 65">
              <a:extLst>
                <a:ext uri="{FF2B5EF4-FFF2-40B4-BE49-F238E27FC236}">
                  <a16:creationId xmlns:a16="http://schemas.microsoft.com/office/drawing/2014/main" id="{9A187163-1761-AB5D-C705-76E7E2CB9E34}"/>
                </a:ext>
              </a:extLst>
            </p:cNvPr>
            <p:cNvSpPr/>
            <p:nvPr/>
          </p:nvSpPr>
          <p:spPr>
            <a:xfrm>
              <a:off x="8275039" y="2369543"/>
              <a:ext cx="658045" cy="65804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4" descr="Wifi signal free icon">
              <a:extLst>
                <a:ext uri="{FF2B5EF4-FFF2-40B4-BE49-F238E27FC236}">
                  <a16:creationId xmlns:a16="http://schemas.microsoft.com/office/drawing/2014/main" id="{F712CE11-D366-EDFD-7993-707AD756B86B}"/>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7410" y="2481310"/>
              <a:ext cx="423671" cy="4236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53A7CA8E-3EA5-7A65-E4A9-422B6E81718A}"/>
              </a:ext>
            </a:extLst>
          </p:cNvPr>
          <p:cNvGrpSpPr/>
          <p:nvPr/>
        </p:nvGrpSpPr>
        <p:grpSpPr>
          <a:xfrm>
            <a:off x="8282363" y="4004282"/>
            <a:ext cx="658045" cy="658045"/>
            <a:chOff x="8294707" y="3940103"/>
            <a:chExt cx="658045" cy="658045"/>
          </a:xfrm>
        </p:grpSpPr>
        <p:sp>
          <p:nvSpPr>
            <p:cNvPr id="72" name="Oval 71">
              <a:extLst>
                <a:ext uri="{FF2B5EF4-FFF2-40B4-BE49-F238E27FC236}">
                  <a16:creationId xmlns:a16="http://schemas.microsoft.com/office/drawing/2014/main" id="{9D3D6986-81D6-C2BE-AEB7-D71255A95555}"/>
                </a:ext>
              </a:extLst>
            </p:cNvPr>
            <p:cNvSpPr/>
            <p:nvPr/>
          </p:nvSpPr>
          <p:spPr>
            <a:xfrm>
              <a:off x="8294707" y="3940103"/>
              <a:ext cx="658045" cy="65804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6" descr="Satellite ">
              <a:extLst>
                <a:ext uri="{FF2B5EF4-FFF2-40B4-BE49-F238E27FC236}">
                  <a16:creationId xmlns:a16="http://schemas.microsoft.com/office/drawing/2014/main" id="{EAFF976F-C5AA-157A-53F0-F1927ADEA852}"/>
                </a:ext>
              </a:extLst>
            </p:cNvPr>
            <p:cNvPicPr>
              <a:picLocks noChangeAspect="1" noChangeArrowheads="1"/>
            </p:cNvPicPr>
            <p:nvPr/>
          </p:nvPicPr>
          <p:blipFill>
            <a:blip r:embed="rId6">
              <a:duotone>
                <a:schemeClr val="accent3">
                  <a:shade val="45000"/>
                  <a:satMod val="135000"/>
                </a:schemeClr>
                <a:prstClr val="white"/>
              </a:duotone>
              <a:extLst>
                <a:ext uri="{BEBA8EAE-BF5A-486C-A8C5-ECC9F3942E4B}">
                  <a14:imgProps xmlns:a14="http://schemas.microsoft.com/office/drawing/2010/main">
                    <a14:imgLayer r:embed="rId7">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349035" y="3994347"/>
              <a:ext cx="510055" cy="5100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oup 73">
            <a:extLst>
              <a:ext uri="{FF2B5EF4-FFF2-40B4-BE49-F238E27FC236}">
                <a16:creationId xmlns:a16="http://schemas.microsoft.com/office/drawing/2014/main" id="{042C72A5-EDEF-136E-08FA-6511A7285F25}"/>
              </a:ext>
            </a:extLst>
          </p:cNvPr>
          <p:cNvGrpSpPr/>
          <p:nvPr/>
        </p:nvGrpSpPr>
        <p:grpSpPr>
          <a:xfrm>
            <a:off x="8282363" y="3164616"/>
            <a:ext cx="658045" cy="658045"/>
            <a:chOff x="8280333" y="3173439"/>
            <a:chExt cx="658045" cy="658045"/>
          </a:xfrm>
        </p:grpSpPr>
        <p:sp>
          <p:nvSpPr>
            <p:cNvPr id="69" name="Oval 68">
              <a:extLst>
                <a:ext uri="{FF2B5EF4-FFF2-40B4-BE49-F238E27FC236}">
                  <a16:creationId xmlns:a16="http://schemas.microsoft.com/office/drawing/2014/main" id="{F4AD55AA-9ECC-E7C1-F157-E21E80195E0A}"/>
                </a:ext>
              </a:extLst>
            </p:cNvPr>
            <p:cNvSpPr/>
            <p:nvPr/>
          </p:nvSpPr>
          <p:spPr>
            <a:xfrm>
              <a:off x="8280333" y="3173439"/>
              <a:ext cx="658045" cy="65804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634DD05F-9E1A-055D-7EA1-24025DD12FDE}"/>
                </a:ext>
              </a:extLst>
            </p:cNvPr>
            <p:cNvPicPr>
              <a:picLocks noChangeAspect="1"/>
            </p:cNvPicPr>
            <p:nvPr/>
          </p:nvPicPr>
          <p:blipFill>
            <a:blip r:embed="rId8">
              <a:duotone>
                <a:schemeClr val="accent3">
                  <a:shade val="45000"/>
                  <a:satMod val="135000"/>
                </a:schemeClr>
                <a:prstClr val="white"/>
              </a:duotone>
            </a:blip>
            <a:stretch>
              <a:fillRect/>
            </a:stretch>
          </p:blipFill>
          <p:spPr>
            <a:xfrm>
              <a:off x="8349035" y="3261988"/>
              <a:ext cx="510055" cy="510055"/>
            </a:xfrm>
            <a:prstGeom prst="rect">
              <a:avLst/>
            </a:prstGeom>
          </p:spPr>
        </p:pic>
      </p:grpSp>
      <p:sp>
        <p:nvSpPr>
          <p:cNvPr id="58" name="Rectangle 57">
            <a:extLst>
              <a:ext uri="{FF2B5EF4-FFF2-40B4-BE49-F238E27FC236}">
                <a16:creationId xmlns:a16="http://schemas.microsoft.com/office/drawing/2014/main" id="{3F720B9A-9C01-18BD-5313-650521484846}"/>
              </a:ext>
            </a:extLst>
          </p:cNvPr>
          <p:cNvSpPr/>
          <p:nvPr/>
        </p:nvSpPr>
        <p:spPr>
          <a:xfrm>
            <a:off x="382152" y="1283507"/>
            <a:ext cx="5461279" cy="438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cs typeface="TH SarabunPSK" panose="020B0500040200020003" pitchFamily="34" charset="-34"/>
              </a:rPr>
              <a:t>5G History in Hongkong</a:t>
            </a:r>
          </a:p>
        </p:txBody>
      </p:sp>
      <p:sp>
        <p:nvSpPr>
          <p:cNvPr id="63" name="Isosceles Triangle 62">
            <a:extLst>
              <a:ext uri="{FF2B5EF4-FFF2-40B4-BE49-F238E27FC236}">
                <a16:creationId xmlns:a16="http://schemas.microsoft.com/office/drawing/2014/main" id="{0A80F4B3-0EB9-C8CB-9A9C-B6319DBD428F}"/>
              </a:ext>
            </a:extLst>
          </p:cNvPr>
          <p:cNvSpPr/>
          <p:nvPr/>
        </p:nvSpPr>
        <p:spPr>
          <a:xfrm rot="5400000">
            <a:off x="5892717" y="3608495"/>
            <a:ext cx="983284" cy="3379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a:extLst>
              <a:ext uri="{FF2B5EF4-FFF2-40B4-BE49-F238E27FC236}">
                <a16:creationId xmlns:a16="http://schemas.microsoft.com/office/drawing/2014/main" id="{42993E25-6B44-735B-3DAF-875B659485EA}"/>
              </a:ext>
            </a:extLst>
          </p:cNvPr>
          <p:cNvPicPr>
            <a:picLocks noChangeAspect="1"/>
          </p:cNvPicPr>
          <p:nvPr/>
        </p:nvPicPr>
        <p:blipFill rotWithShape="1">
          <a:blip r:embed="rId9"/>
          <a:srcRect l="16347" t="29091" r="15464" b="29110"/>
          <a:stretch/>
        </p:blipFill>
        <p:spPr>
          <a:xfrm>
            <a:off x="7035976" y="2333295"/>
            <a:ext cx="937407" cy="555150"/>
          </a:xfrm>
          <a:prstGeom prst="rect">
            <a:avLst/>
          </a:prstGeom>
        </p:spPr>
      </p:pic>
    </p:spTree>
    <p:extLst>
      <p:ext uri="{BB962C8B-B14F-4D97-AF65-F5344CB8AC3E}">
        <p14:creationId xmlns:p14="http://schemas.microsoft.com/office/powerpoint/2010/main" val="786659135"/>
      </p:ext>
    </p:extLst>
  </p:cSld>
  <p:clrMapOvr>
    <a:masterClrMapping/>
  </p:clrMapOvr>
</p:sld>
</file>

<file path=ppt/theme/theme1.xml><?xml version="1.0" encoding="utf-8"?>
<a:theme xmlns:a="http://schemas.openxmlformats.org/drawingml/2006/main" name="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74023</TotalTime>
  <Words>164</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TIME Consult Theme Color V2</vt:lpstr>
      <vt:lpstr>Hongkong Government encourage Early Deployment of 5G to improve efficiency, and 90% of population in Hongkong accessed 5G.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watcharid c.</cp:lastModifiedBy>
  <cp:revision>3079</cp:revision>
  <cp:lastPrinted>2021-01-24T19:22:16Z</cp:lastPrinted>
  <dcterms:created xsi:type="dcterms:W3CDTF">2018-07-05T07:06:36Z</dcterms:created>
  <dcterms:modified xsi:type="dcterms:W3CDTF">2022-08-15T08:20:51Z</dcterms:modified>
</cp:coreProperties>
</file>