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
  </p:notesMasterIdLst>
  <p:handoutMasterIdLst>
    <p:handoutMasterId r:id="rId4"/>
  </p:handoutMasterIdLst>
  <p:sldIdLst>
    <p:sldId id="12071"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18"/>
    <a:srgbClr val="E6E6E6"/>
    <a:srgbClr val="638BF0"/>
    <a:srgbClr val="228DDD"/>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B2A9B4-B0A5-42B3-92D0-CA52BBFEB463}" v="4" dt="2022-08-16T03:48:07.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559" autoAdjust="0"/>
    <p:restoredTop sz="92810" autoAdjust="0"/>
  </p:normalViewPr>
  <p:slideViewPr>
    <p:cSldViewPr snapToGrid="0">
      <p:cViewPr>
        <p:scale>
          <a:sx n="50" d="100"/>
          <a:sy n="50" d="100"/>
        </p:scale>
        <p:origin x="2510" y="624"/>
      </p:cViewPr>
      <p:guideLst>
        <p:guide pos="5280"/>
        <p:guide orient="horz" pos="3480"/>
        <p:guide orient="horz" pos="3144"/>
        <p:guide orient="horz" pos="2328"/>
      </p:guideLst>
    </p:cSldViewPr>
  </p:slideViewPr>
  <p:notesTextViewPr>
    <p:cViewPr>
      <p:scale>
        <a:sx n="1" d="1"/>
        <a:sy n="1" d="1"/>
      </p:scale>
      <p:origin x="0" y="0"/>
    </p:cViewPr>
  </p:notesTextViewPr>
  <p:sorterViewPr>
    <p:cViewPr varScale="1">
      <p:scale>
        <a:sx n="100" d="100"/>
        <a:sy n="100" d="100"/>
      </p:scale>
      <p:origin x="0" y="-4116"/>
    </p:cViewPr>
  </p:sorterViewPr>
  <p:notesViewPr>
    <p:cSldViewPr snapToGrid="0" showGuides="1">
      <p:cViewPr varScale="1">
        <p:scale>
          <a:sx n="45" d="100"/>
          <a:sy n="45" d="100"/>
        </p:scale>
        <p:origin x="277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8/16/2022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8/16/2022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1355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98245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60867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9784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4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73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114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23654944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645555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36752813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46504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5670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ME_Title and Conten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14F22FEF-0E2F-48B4-9C9A-F3D786374EF5}"/>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03870805-F264-4014-89E0-FC5D2FD10BD6}"/>
              </a:ext>
            </a:extLst>
          </p:cNvPr>
          <p:cNvSpPr txBox="1"/>
          <p:nvPr userDrawn="1"/>
        </p:nvSpPr>
        <p:spPr>
          <a:xfrm rot="16200000">
            <a:off x="10385413" y="4506994"/>
            <a:ext cx="3219151" cy="230832"/>
          </a:xfrm>
          <a:prstGeom prst="rect">
            <a:avLst/>
          </a:prstGeom>
          <a:noFill/>
        </p:spPr>
        <p:txBody>
          <a:bodyPr wrap="non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sp>
        <p:nvSpPr>
          <p:cNvPr id="8" name="Title 1">
            <a:extLst>
              <a:ext uri="{FF2B5EF4-FFF2-40B4-BE49-F238E27FC236}">
                <a16:creationId xmlns:a16="http://schemas.microsoft.com/office/drawing/2014/main" id="{6A00F674-7D3A-4972-8A15-D48B2A1C1BAF}"/>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800" b="1">
                <a:solidFill>
                  <a:schemeClr val="accent1"/>
                </a:solidFill>
                <a:latin typeface="TH SarabunPSK" panose="020B0500040200020003" pitchFamily="34" charset="-34"/>
                <a:cs typeface="TH SarabunPSK" panose="020B0500040200020003" pitchFamily="34" charset="-34"/>
              </a:defRPr>
            </a:lvl1pPr>
          </a:lstStyle>
          <a:p>
            <a:r>
              <a:rPr lang="en-US" dirty="0"/>
              <a:t>Click to edit Master title style</a:t>
            </a:r>
          </a:p>
        </p:txBody>
      </p:sp>
      <p:sp>
        <p:nvSpPr>
          <p:cNvPr id="6" name="Rectangle 5">
            <a:extLst>
              <a:ext uri="{FF2B5EF4-FFF2-40B4-BE49-F238E27FC236}">
                <a16:creationId xmlns:a16="http://schemas.microsoft.com/office/drawing/2014/main" id="{0EA27278-9FBB-4583-A265-575659DA74AC}"/>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2">
            <a:extLst>
              <a:ext uri="{FF2B5EF4-FFF2-40B4-BE49-F238E27FC236}">
                <a16:creationId xmlns:a16="http://schemas.microsoft.com/office/drawing/2014/main" id="{F789B025-431E-4355-96D3-D756EF5624B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3541"/>
          <a:stretch/>
        </p:blipFill>
        <p:spPr bwMode="auto">
          <a:xfrm>
            <a:off x="1100728" y="6369066"/>
            <a:ext cx="393871" cy="4140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AA895CE-A9FB-4966-82DA-01E7612EC90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3" name="Graphic 12">
            <a:extLst>
              <a:ext uri="{FF2B5EF4-FFF2-40B4-BE49-F238E27FC236}">
                <a16:creationId xmlns:a16="http://schemas.microsoft.com/office/drawing/2014/main" id="{6BEC1A39-CF9E-41E5-A57F-8F4937DDCB8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4916" y="6433268"/>
            <a:ext cx="644400" cy="308027"/>
          </a:xfrm>
          <a:prstGeom prst="rect">
            <a:avLst/>
          </a:prstGeom>
        </p:spPr>
      </p:pic>
      <p:pic>
        <p:nvPicPr>
          <p:cNvPr id="14" name="Picture 13">
            <a:extLst>
              <a:ext uri="{FF2B5EF4-FFF2-40B4-BE49-F238E27FC236}">
                <a16:creationId xmlns:a16="http://schemas.microsoft.com/office/drawing/2014/main" id="{6D4C7529-8968-4499-B2AF-83ED93E743FC}"/>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9277670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5" orient="horz" pos="4020">
          <p15:clr>
            <a:srgbClr val="FBAE40"/>
          </p15:clr>
        </p15:guide>
        <p15:guide id="6" orient="horz" pos="69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h-TH" dirty="0"/>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h-TH" dirty="0"/>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6617547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65E8-EC9E-45A8-99C5-EBE70EC0EB33}"/>
              </a:ext>
            </a:extLst>
          </p:cNvPr>
          <p:cNvSpPr>
            <a:spLocks noGrp="1"/>
          </p:cNvSpPr>
          <p:nvPr>
            <p:ph type="title"/>
          </p:nvPr>
        </p:nvSpPr>
        <p:spPr/>
        <p:txBody>
          <a:bodyPr>
            <a:noAutofit/>
          </a:bodyPr>
          <a:lstStyle/>
          <a:p>
            <a:r>
              <a:rPr lang="en-US" sz="2400" dirty="0"/>
              <a:t>Hongkong Government encourages Early Deployment of 5G to improve efficiency, and 90% of </a:t>
            </a:r>
            <a:r>
              <a:rPr lang="th-TH" sz="2400" dirty="0"/>
              <a:t>the </a:t>
            </a:r>
            <a:r>
              <a:rPr lang="en-US" sz="2400" dirty="0"/>
              <a:t>population in Hongkong accessed 5G. </a:t>
            </a:r>
          </a:p>
        </p:txBody>
      </p:sp>
      <p:sp>
        <p:nvSpPr>
          <p:cNvPr id="3" name="Rectangle 2">
            <a:extLst>
              <a:ext uri="{FF2B5EF4-FFF2-40B4-BE49-F238E27FC236}">
                <a16:creationId xmlns:a16="http://schemas.microsoft.com/office/drawing/2014/main" id="{C6034F4F-60FB-494E-9315-3E8C7B1F0E56}"/>
              </a:ext>
            </a:extLst>
          </p:cNvPr>
          <p:cNvSpPr/>
          <p:nvPr/>
        </p:nvSpPr>
        <p:spPr>
          <a:xfrm>
            <a:off x="1576967" y="2193701"/>
            <a:ext cx="2385392" cy="782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5G History in Hongkong</a:t>
            </a:r>
          </a:p>
        </p:txBody>
      </p:sp>
      <p:sp>
        <p:nvSpPr>
          <p:cNvPr id="7" name="Rectangle 6">
            <a:extLst>
              <a:ext uri="{FF2B5EF4-FFF2-40B4-BE49-F238E27FC236}">
                <a16:creationId xmlns:a16="http://schemas.microsoft.com/office/drawing/2014/main" id="{0A29DC1B-B44A-4692-8EE3-32C441A3AE8A}"/>
              </a:ext>
            </a:extLst>
          </p:cNvPr>
          <p:cNvSpPr/>
          <p:nvPr/>
        </p:nvSpPr>
        <p:spPr>
          <a:xfrm>
            <a:off x="1586426" y="3932227"/>
            <a:ext cx="2385392" cy="782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5G Current Situation</a:t>
            </a:r>
          </a:p>
        </p:txBody>
      </p:sp>
      <p:sp>
        <p:nvSpPr>
          <p:cNvPr id="9" name="Rectangle 8">
            <a:extLst>
              <a:ext uri="{FF2B5EF4-FFF2-40B4-BE49-F238E27FC236}">
                <a16:creationId xmlns:a16="http://schemas.microsoft.com/office/drawing/2014/main" id="{2FDD6A1D-A01C-4E37-B5A5-CFDBB4403364}"/>
              </a:ext>
            </a:extLst>
          </p:cNvPr>
          <p:cNvSpPr/>
          <p:nvPr/>
        </p:nvSpPr>
        <p:spPr>
          <a:xfrm>
            <a:off x="1576967" y="5283147"/>
            <a:ext cx="2385392" cy="782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5G Improvement </a:t>
            </a:r>
          </a:p>
        </p:txBody>
      </p:sp>
      <p:cxnSp>
        <p:nvCxnSpPr>
          <p:cNvPr id="15" name="Straight Connector 14">
            <a:extLst>
              <a:ext uri="{FF2B5EF4-FFF2-40B4-BE49-F238E27FC236}">
                <a16:creationId xmlns:a16="http://schemas.microsoft.com/office/drawing/2014/main" id="{396D29BB-3EF9-4E1D-9504-98F304D11A44}"/>
              </a:ext>
            </a:extLst>
          </p:cNvPr>
          <p:cNvCxnSpPr>
            <a:cxnSpLocks/>
          </p:cNvCxnSpPr>
          <p:nvPr/>
        </p:nvCxnSpPr>
        <p:spPr>
          <a:xfrm>
            <a:off x="387626" y="1392698"/>
            <a:ext cx="11432899" cy="0"/>
          </a:xfrm>
          <a:prstGeom prst="line">
            <a:avLst/>
          </a:prstGeom>
          <a:noFill/>
          <a:ln w="12700" cap="flat" cmpd="sng" algn="ctr">
            <a:solidFill>
              <a:srgbClr val="002060"/>
            </a:solidFill>
            <a:prstDash val="solid"/>
            <a:miter lim="800000"/>
          </a:ln>
          <a:effectLst/>
        </p:spPr>
      </p:cxnSp>
      <p:sp>
        <p:nvSpPr>
          <p:cNvPr id="18" name="Rectangle 17">
            <a:extLst>
              <a:ext uri="{FF2B5EF4-FFF2-40B4-BE49-F238E27FC236}">
                <a16:creationId xmlns:a16="http://schemas.microsoft.com/office/drawing/2014/main" id="{A38BF63F-365C-4A9D-A99D-03866A6A19DB}"/>
              </a:ext>
            </a:extLst>
          </p:cNvPr>
          <p:cNvSpPr/>
          <p:nvPr/>
        </p:nvSpPr>
        <p:spPr>
          <a:xfrm>
            <a:off x="5066361" y="1788333"/>
            <a:ext cx="6455391" cy="954107"/>
          </a:xfrm>
          <a:prstGeom prst="rect">
            <a:avLst/>
          </a:prstGeom>
          <a:ln>
            <a:solidFill>
              <a:srgbClr val="BEBEBE">
                <a:lumMod val="40000"/>
                <a:lumOff val="60000"/>
              </a:srgbClr>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h-TH" sz="1400" b="0" i="0" u="none" strike="noStrike" kern="0" cap="none" spc="0" normalizeH="0" baseline="0" noProof="0" dirty="0">
              <a:ln>
                <a:noFill/>
              </a:ln>
              <a:solidFill>
                <a:srgbClr val="002060"/>
              </a:solidFill>
              <a:effectLst/>
              <a:uLnTx/>
              <a:uFillTx/>
              <a:ea typeface="+mn-ea"/>
              <a:cs typeface="Arial" panose="020B0604020202020204"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ko-KR" sz="1400" b="0" i="0" u="none" strike="noStrike" kern="0" cap="none" spc="0" normalizeH="0" baseline="0" noProof="0" dirty="0">
                <a:ln>
                  <a:noFill/>
                </a:ln>
                <a:solidFill>
                  <a:srgbClr val="002060"/>
                </a:solidFill>
                <a:effectLst/>
                <a:uLnTx/>
                <a:uFillTx/>
                <a:cs typeface="Arial" panose="020B0604020202020204" pitchFamily="34" charset="0"/>
              </a:rPr>
              <a:t>In 2019/2020: the CA assigned the first batch of new radio spectrum in the 3.3 GHz, 3.5 GHz, 4.9 GHz, 26 GHz, and 28 GHz bands for public mobile telecommunications use, including 5G services.</a:t>
            </a:r>
          </a:p>
        </p:txBody>
      </p:sp>
      <p:sp>
        <p:nvSpPr>
          <p:cNvPr id="21" name="Rectangle 20">
            <a:extLst>
              <a:ext uri="{FF2B5EF4-FFF2-40B4-BE49-F238E27FC236}">
                <a16:creationId xmlns:a16="http://schemas.microsoft.com/office/drawing/2014/main" id="{3A54C629-C817-4367-A932-22D9FAC0982A}"/>
              </a:ext>
            </a:extLst>
          </p:cNvPr>
          <p:cNvSpPr/>
          <p:nvPr/>
        </p:nvSpPr>
        <p:spPr>
          <a:xfrm>
            <a:off x="5066360" y="2742440"/>
            <a:ext cx="6455391" cy="738664"/>
          </a:xfrm>
          <a:prstGeom prst="rect">
            <a:avLst/>
          </a:prstGeom>
          <a:ln>
            <a:solidFill>
              <a:srgbClr val="BEBEBE">
                <a:lumMod val="40000"/>
                <a:lumOff val="60000"/>
              </a:srgbClr>
            </a:solidFill>
          </a:ln>
        </p:spPr>
        <p:txBody>
          <a:bodyPr wrap="square">
            <a:spAutoFit/>
          </a:bodyPr>
          <a:lstStyle/>
          <a:p>
            <a:pPr marL="171450" indent="-171450">
              <a:buFont typeface="Wingdings" panose="05000000000000000000" pitchFamily="2" charset="2"/>
              <a:buChar char="§"/>
            </a:pPr>
            <a:r>
              <a:rPr lang="en-US" sz="1400" dirty="0">
                <a:solidFill>
                  <a:srgbClr val="002060"/>
                </a:solidFill>
                <a:cs typeface="Arial" panose="020B0604020202020204" pitchFamily="34" charset="0"/>
              </a:rPr>
              <a:t>In Apr 2020: commercial 5G services were launched in Hong Kong. Within    a year’s time, by March 2021, the subscription of 5G services exceeded one million</a:t>
            </a:r>
          </a:p>
        </p:txBody>
      </p:sp>
      <p:sp>
        <p:nvSpPr>
          <p:cNvPr id="22" name="Rectangle 21">
            <a:extLst>
              <a:ext uri="{FF2B5EF4-FFF2-40B4-BE49-F238E27FC236}">
                <a16:creationId xmlns:a16="http://schemas.microsoft.com/office/drawing/2014/main" id="{B74E265C-BF0B-4C13-B9E4-B22B9BE435B1}"/>
              </a:ext>
            </a:extLst>
          </p:cNvPr>
          <p:cNvSpPr/>
          <p:nvPr/>
        </p:nvSpPr>
        <p:spPr>
          <a:xfrm>
            <a:off x="6036245" y="5276814"/>
            <a:ext cx="5485506" cy="738664"/>
          </a:xfrm>
          <a:prstGeom prst="rect">
            <a:avLst/>
          </a:prstGeom>
          <a:ln>
            <a:solidFill>
              <a:schemeClr val="accent1"/>
            </a:solidFill>
            <a:prstDash val="dash"/>
          </a:ln>
        </p:spPr>
        <p:txBody>
          <a:bodyPr wrap="square">
            <a:spAutoFit/>
          </a:bodyPr>
          <a:lstStyle/>
          <a:p>
            <a:pPr marL="171450" indent="-171450">
              <a:buFont typeface="Wingdings" panose="05000000000000000000" pitchFamily="2" charset="2"/>
              <a:buChar char="§"/>
            </a:pPr>
            <a:r>
              <a:rPr lang="en-US" sz="1400" dirty="0">
                <a:solidFill>
                  <a:srgbClr val="002060"/>
                </a:solidFill>
              </a:rPr>
              <a:t>Government launched the Subsidy Scheme for Encouraging Early Deployment of 5G </a:t>
            </a:r>
          </a:p>
          <a:p>
            <a:pPr marL="171450" indent="-171450">
              <a:buFont typeface="Wingdings" panose="05000000000000000000" pitchFamily="2" charset="2"/>
              <a:buChar char="§"/>
            </a:pPr>
            <a:r>
              <a:rPr lang="en-US" sz="1400" dirty="0">
                <a:solidFill>
                  <a:srgbClr val="002060"/>
                </a:solidFill>
              </a:rPr>
              <a:t>To improve efficiency</a:t>
            </a:r>
          </a:p>
        </p:txBody>
      </p:sp>
      <p:sp>
        <p:nvSpPr>
          <p:cNvPr id="23" name="Rectangle 22">
            <a:extLst>
              <a:ext uri="{FF2B5EF4-FFF2-40B4-BE49-F238E27FC236}">
                <a16:creationId xmlns:a16="http://schemas.microsoft.com/office/drawing/2014/main" id="{18621ED0-6CBE-477E-BAD4-65FAAB93185A}"/>
              </a:ext>
            </a:extLst>
          </p:cNvPr>
          <p:cNvSpPr/>
          <p:nvPr/>
        </p:nvSpPr>
        <p:spPr>
          <a:xfrm>
            <a:off x="6036245" y="4016079"/>
            <a:ext cx="5485506" cy="738664"/>
          </a:xfrm>
          <a:prstGeom prst="rect">
            <a:avLst/>
          </a:prstGeom>
          <a:noFill/>
          <a:ln>
            <a:solidFill>
              <a:schemeClr val="tx2"/>
            </a:solidFill>
            <a:prstDash val="dash"/>
          </a:ln>
        </p:spPr>
        <p:txBody>
          <a:bodyPr wrap="square">
            <a:spAutoFit/>
          </a:bodyPr>
          <a:lstStyle/>
          <a:p>
            <a:pPr marL="171450" marR="0" lvl="0" indent="-171450" defTabSz="4572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rgbClr val="002060"/>
                </a:solidFill>
              </a:rPr>
              <a:t>Local mobile network operators (MNOs) have been actively rolling out their 5G networks. At present, 5G coverage in Hong Kong has exceeded 90% of the population.</a:t>
            </a:r>
            <a:endParaRPr kumimoji="0" lang="en-US" sz="1400" b="1" i="0" u="none" strike="noStrike" kern="0" cap="none" spc="0" normalizeH="0" baseline="0" noProof="0" dirty="0">
              <a:ln>
                <a:noFill/>
              </a:ln>
              <a:solidFill>
                <a:srgbClr val="002060"/>
              </a:solidFill>
              <a:effectLst/>
              <a:uLnTx/>
              <a:uFillTx/>
              <a:cs typeface="Arial" panose="020B0604020202020204" pitchFamily="34" charset="0"/>
            </a:endParaRPr>
          </a:p>
        </p:txBody>
      </p:sp>
      <p:sp>
        <p:nvSpPr>
          <p:cNvPr id="24" name="Isosceles Triangle 23">
            <a:extLst>
              <a:ext uri="{FF2B5EF4-FFF2-40B4-BE49-F238E27FC236}">
                <a16:creationId xmlns:a16="http://schemas.microsoft.com/office/drawing/2014/main" id="{D98E4F22-1A97-428F-8565-D6ED691BF3BE}"/>
              </a:ext>
            </a:extLst>
          </p:cNvPr>
          <p:cNvSpPr/>
          <p:nvPr/>
        </p:nvSpPr>
        <p:spPr>
          <a:xfrm rot="5400000">
            <a:off x="3776541" y="2352874"/>
            <a:ext cx="1325636" cy="334696"/>
          </a:xfrm>
          <a:prstGeom prst="triangle">
            <a:avLst/>
          </a:prstGeom>
          <a:solidFill>
            <a:schemeClr val="accent5"/>
          </a:solidFill>
          <a:ln w="12700" cap="flat" cmpd="sng" algn="ctr">
            <a:solidFill>
              <a:schemeClr val="accent4">
                <a:lumMod val="75000"/>
              </a:schemeClr>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h-TH" sz="1800" b="0" i="0" u="none" strike="noStrike" kern="0" cap="none" spc="0" normalizeH="0" baseline="0" noProof="0">
              <a:ln>
                <a:noFill/>
              </a:ln>
              <a:solidFill>
                <a:srgbClr val="FFFFFF"/>
              </a:solidFill>
              <a:effectLst/>
              <a:uLnTx/>
              <a:uFillTx/>
              <a:latin typeface="Arial" panose="020B0604020202020204"/>
              <a:ea typeface="+mn-ea"/>
              <a:cs typeface="Cordia New" panose="020B0304020202020204" pitchFamily="34" charset="-34"/>
            </a:endParaRPr>
          </a:p>
        </p:txBody>
      </p:sp>
      <p:sp>
        <p:nvSpPr>
          <p:cNvPr id="25" name="Isosceles Triangle 24">
            <a:extLst>
              <a:ext uri="{FF2B5EF4-FFF2-40B4-BE49-F238E27FC236}">
                <a16:creationId xmlns:a16="http://schemas.microsoft.com/office/drawing/2014/main" id="{18C515C6-5DB0-4B12-B40E-A08CD67C9777}"/>
              </a:ext>
            </a:extLst>
          </p:cNvPr>
          <p:cNvSpPr/>
          <p:nvPr/>
        </p:nvSpPr>
        <p:spPr>
          <a:xfrm rot="5400000">
            <a:off x="3807154" y="3972157"/>
            <a:ext cx="1264408" cy="334697"/>
          </a:xfrm>
          <a:prstGeom prst="triangle">
            <a:avLst/>
          </a:prstGeom>
          <a:solidFill>
            <a:schemeClr val="tx2"/>
          </a:solidFill>
          <a:ln w="12700" cap="flat" cmpd="sng" algn="ctr">
            <a:solidFill>
              <a:schemeClr val="tx2"/>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h-TH" sz="1800" b="0" i="0" u="none" strike="noStrike" kern="0" cap="none" spc="0" normalizeH="0" baseline="0" noProof="0">
              <a:ln>
                <a:noFill/>
              </a:ln>
              <a:solidFill>
                <a:srgbClr val="FFFFFF"/>
              </a:solidFill>
              <a:effectLst/>
              <a:uLnTx/>
              <a:uFillTx/>
              <a:latin typeface="Arial" panose="020B0604020202020204"/>
              <a:ea typeface="+mn-ea"/>
              <a:cs typeface="Cordia New" panose="020B0304020202020204" pitchFamily="34" charset="-34"/>
            </a:endParaRPr>
          </a:p>
        </p:txBody>
      </p:sp>
      <p:sp>
        <p:nvSpPr>
          <p:cNvPr id="26" name="Isosceles Triangle 25">
            <a:extLst>
              <a:ext uri="{FF2B5EF4-FFF2-40B4-BE49-F238E27FC236}">
                <a16:creationId xmlns:a16="http://schemas.microsoft.com/office/drawing/2014/main" id="{32F810E5-DC60-400B-85F7-E694303EBF37}"/>
              </a:ext>
            </a:extLst>
          </p:cNvPr>
          <p:cNvSpPr/>
          <p:nvPr/>
        </p:nvSpPr>
        <p:spPr>
          <a:xfrm rot="5400000">
            <a:off x="3915898" y="5452080"/>
            <a:ext cx="1046919" cy="334699"/>
          </a:xfrm>
          <a:prstGeom prst="triangle">
            <a:avLst/>
          </a:prstGeom>
          <a:solidFill>
            <a:schemeClr val="accent4">
              <a:lumMod val="75000"/>
            </a:schemeClr>
          </a:solidFill>
          <a:ln w="12700" cap="flat" cmpd="sng" algn="ctr">
            <a:solidFill>
              <a:schemeClr val="accent4">
                <a:lumMod val="75000"/>
              </a:schemeClr>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h-TH" sz="1800" b="0" i="0" u="none" strike="noStrike" kern="0" cap="none" spc="0" normalizeH="0" baseline="0" noProof="0">
              <a:ln>
                <a:noFill/>
              </a:ln>
              <a:solidFill>
                <a:srgbClr val="FFFFFF"/>
              </a:solidFill>
              <a:effectLst/>
              <a:uLnTx/>
              <a:uFillTx/>
              <a:latin typeface="Arial" panose="020B0604020202020204"/>
              <a:ea typeface="+mn-ea"/>
              <a:cs typeface="Cordia New" panose="020B0304020202020204" pitchFamily="34" charset="-34"/>
            </a:endParaRPr>
          </a:p>
        </p:txBody>
      </p:sp>
      <p:pic>
        <p:nvPicPr>
          <p:cNvPr id="29" name="Graphic 28">
            <a:extLst>
              <a:ext uri="{FF2B5EF4-FFF2-40B4-BE49-F238E27FC236}">
                <a16:creationId xmlns:a16="http://schemas.microsoft.com/office/drawing/2014/main" id="{FA1B062B-6FFD-4267-9CCC-4F5A9816D5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725" y="2104656"/>
            <a:ext cx="844242" cy="844242"/>
          </a:xfrm>
          <a:prstGeom prst="rect">
            <a:avLst/>
          </a:prstGeom>
        </p:spPr>
      </p:pic>
      <p:pic>
        <p:nvPicPr>
          <p:cNvPr id="33" name="Graphic 32">
            <a:extLst>
              <a:ext uri="{FF2B5EF4-FFF2-40B4-BE49-F238E27FC236}">
                <a16:creationId xmlns:a16="http://schemas.microsoft.com/office/drawing/2014/main" id="{C1B9BF34-7F8D-4563-B6D5-ECBB8F200E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2725" y="3856916"/>
            <a:ext cx="853701" cy="853701"/>
          </a:xfrm>
          <a:prstGeom prst="rect">
            <a:avLst/>
          </a:prstGeom>
        </p:spPr>
      </p:pic>
      <p:pic>
        <p:nvPicPr>
          <p:cNvPr id="35" name="Graphic 34">
            <a:extLst>
              <a:ext uri="{FF2B5EF4-FFF2-40B4-BE49-F238E27FC236}">
                <a16:creationId xmlns:a16="http://schemas.microsoft.com/office/drawing/2014/main" id="{0100BAFA-E037-44A0-A2AE-6398153804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2725" y="5333568"/>
            <a:ext cx="681910" cy="681910"/>
          </a:xfrm>
          <a:prstGeom prst="rect">
            <a:avLst/>
          </a:prstGeom>
        </p:spPr>
      </p:pic>
      <p:sp>
        <p:nvSpPr>
          <p:cNvPr id="11" name="Rectangle 10">
            <a:extLst>
              <a:ext uri="{FF2B5EF4-FFF2-40B4-BE49-F238E27FC236}">
                <a16:creationId xmlns:a16="http://schemas.microsoft.com/office/drawing/2014/main" id="{4AB077F1-F9C5-4F2D-AD89-A028F78956E3}"/>
              </a:ext>
            </a:extLst>
          </p:cNvPr>
          <p:cNvSpPr/>
          <p:nvPr/>
        </p:nvSpPr>
        <p:spPr>
          <a:xfrm>
            <a:off x="2611054" y="1209657"/>
            <a:ext cx="6850382" cy="401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cs typeface="TH SarabunPSK" panose="020B0500040200020003" pitchFamily="34" charset="-34"/>
              </a:rPr>
              <a:t>Government and Industry Initiatives on 5G in Hongkong</a:t>
            </a:r>
          </a:p>
        </p:txBody>
      </p:sp>
      <p:pic>
        <p:nvPicPr>
          <p:cNvPr id="17" name="Graphic 16">
            <a:extLst>
              <a:ext uri="{FF2B5EF4-FFF2-40B4-BE49-F238E27FC236}">
                <a16:creationId xmlns:a16="http://schemas.microsoft.com/office/drawing/2014/main" id="{6D972336-E3C5-792D-DAAD-F9AF503AD3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80464" y="3892391"/>
            <a:ext cx="853701" cy="853701"/>
          </a:xfrm>
          <a:prstGeom prst="rect">
            <a:avLst/>
          </a:prstGeom>
        </p:spPr>
      </p:pic>
      <p:pic>
        <p:nvPicPr>
          <p:cNvPr id="19" name="Graphic 18">
            <a:extLst>
              <a:ext uri="{FF2B5EF4-FFF2-40B4-BE49-F238E27FC236}">
                <a16:creationId xmlns:a16="http://schemas.microsoft.com/office/drawing/2014/main" id="{2EA41D28-7514-106F-2D11-C2666116FC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66360" y="5333568"/>
            <a:ext cx="681910" cy="681910"/>
          </a:xfrm>
          <a:prstGeom prst="rect">
            <a:avLst/>
          </a:prstGeom>
        </p:spPr>
      </p:pic>
    </p:spTree>
    <p:extLst>
      <p:ext uri="{BB962C8B-B14F-4D97-AF65-F5344CB8AC3E}">
        <p14:creationId xmlns:p14="http://schemas.microsoft.com/office/powerpoint/2010/main" val="3471904691"/>
      </p:ext>
    </p:extLst>
  </p:cSld>
  <p:clrMapOvr>
    <a:masterClrMapping/>
  </p:clrMapOvr>
</p:sld>
</file>

<file path=ppt/theme/theme1.xml><?xml version="1.0" encoding="utf-8"?>
<a:theme xmlns:a="http://schemas.openxmlformats.org/drawingml/2006/main" name="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73826</TotalTime>
  <Words>157</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TH SarabunPSK</vt:lpstr>
      <vt:lpstr>Wingdings</vt:lpstr>
      <vt:lpstr>TIME Consult Theme Color V2</vt:lpstr>
      <vt:lpstr>Hongkong Government encourages Early Deployment of 5G to improve efficiency, and 90% of the population in Hongkong accessed 5G.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Vorapitcha Malai</cp:lastModifiedBy>
  <cp:revision>3079</cp:revision>
  <cp:lastPrinted>2021-01-24T19:22:16Z</cp:lastPrinted>
  <dcterms:created xsi:type="dcterms:W3CDTF">2018-07-05T07:06:36Z</dcterms:created>
  <dcterms:modified xsi:type="dcterms:W3CDTF">2022-08-16T03:58:02Z</dcterms:modified>
</cp:coreProperties>
</file>