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11685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8FA"/>
    <a:srgbClr val="C2F5FD"/>
    <a:srgbClr val="228DDD"/>
    <a:srgbClr val="E6E6E6"/>
    <a:srgbClr val="08236A"/>
    <a:srgbClr val="F2F2F2"/>
    <a:srgbClr val="ED7318"/>
    <a:srgbClr val="638BF0"/>
    <a:srgbClr val="00B0F0"/>
    <a:srgbClr val="97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57C17-A2C8-4820-BCF7-8A3A71CFDB16}" v="94" dt="2022-08-30T09:25:02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F998-6CA7-5477-FF8F-91393F1F39C0}"/>
              </a:ext>
            </a:extLst>
          </p:cNvPr>
          <p:cNvSpPr/>
          <p:nvPr/>
        </p:nvSpPr>
        <p:spPr>
          <a:xfrm>
            <a:off x="462725" y="2278184"/>
            <a:ext cx="2168715" cy="3989059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12700">
            <a:solidFill>
              <a:srgbClr val="F2F2F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8D4DA-551F-513A-CCFB-0E8A1AE45125}"/>
              </a:ext>
            </a:extLst>
          </p:cNvPr>
          <p:cNvSpPr/>
          <p:nvPr/>
        </p:nvSpPr>
        <p:spPr>
          <a:xfrm>
            <a:off x="472025" y="1578787"/>
            <a:ext cx="2168715" cy="71974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Smart 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A8EA6-4990-FD4B-EB58-755FDEC712A7}"/>
              </a:ext>
            </a:extLst>
          </p:cNvPr>
          <p:cNvSpPr/>
          <p:nvPr/>
        </p:nvSpPr>
        <p:spPr>
          <a:xfrm>
            <a:off x="9475735" y="1578787"/>
            <a:ext cx="2204056" cy="7386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endParaRPr lang="en-US" sz="1800" b="1" dirty="0">
              <a:solidFill>
                <a:prstClr val="whit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D3C921-BF3A-0A6E-17E7-E9E255E66070}"/>
              </a:ext>
            </a:extLst>
          </p:cNvPr>
          <p:cNvSpPr/>
          <p:nvPr/>
        </p:nvSpPr>
        <p:spPr>
          <a:xfrm>
            <a:off x="2717709" y="2313728"/>
            <a:ext cx="2168715" cy="3953515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12700">
            <a:solidFill>
              <a:srgbClr val="F2F2F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5AA9AE-FB61-F1DE-ECFC-D51E0BC6FD08}"/>
              </a:ext>
            </a:extLst>
          </p:cNvPr>
          <p:cNvSpPr/>
          <p:nvPr/>
        </p:nvSpPr>
        <p:spPr>
          <a:xfrm>
            <a:off x="4959061" y="2302964"/>
            <a:ext cx="2168715" cy="3964279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12700">
            <a:solidFill>
              <a:srgbClr val="F2F2F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D70156-F438-A989-6F9A-C63ABBABDE6C}"/>
              </a:ext>
            </a:extLst>
          </p:cNvPr>
          <p:cNvSpPr/>
          <p:nvPr/>
        </p:nvSpPr>
        <p:spPr>
          <a:xfrm>
            <a:off x="7227677" y="2302964"/>
            <a:ext cx="2168715" cy="3964279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12700">
            <a:solidFill>
              <a:srgbClr val="F2F2F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B5309B-5CC1-5A5C-2413-5025C162F90C}"/>
              </a:ext>
            </a:extLst>
          </p:cNvPr>
          <p:cNvSpPr/>
          <p:nvPr/>
        </p:nvSpPr>
        <p:spPr>
          <a:xfrm>
            <a:off x="9482661" y="2324010"/>
            <a:ext cx="2168715" cy="3999399"/>
          </a:xfrm>
          <a:prstGeom prst="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12700">
            <a:solidFill>
              <a:srgbClr val="F2F2F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3717A2-581E-D1FA-BD3F-39470C5927DF}"/>
              </a:ext>
            </a:extLst>
          </p:cNvPr>
          <p:cNvSpPr/>
          <p:nvPr/>
        </p:nvSpPr>
        <p:spPr>
          <a:xfrm>
            <a:off x="4979591" y="1573664"/>
            <a:ext cx="2168715" cy="719743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8236A"/>
                </a:solidFill>
              </a:rPr>
              <a:t>Enhance safety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9FCF7A-0FEE-5276-31FE-28A3F9639421}"/>
              </a:ext>
            </a:extLst>
          </p:cNvPr>
          <p:cNvSpPr/>
          <p:nvPr/>
        </p:nvSpPr>
        <p:spPr>
          <a:xfrm>
            <a:off x="7221555" y="1573664"/>
            <a:ext cx="2168715" cy="738664"/>
          </a:xfrm>
          <a:prstGeom prst="rect">
            <a:avLst/>
          </a:prstGeom>
          <a:solidFill>
            <a:srgbClr val="CBD8F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endParaRPr lang="en-US" sz="1800" b="1" dirty="0">
              <a:solidFill>
                <a:prstClr val="whit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20F749-9BD1-A039-A8AB-E9B5BB9C3353}"/>
              </a:ext>
            </a:extLst>
          </p:cNvPr>
          <p:cNvSpPr/>
          <p:nvPr/>
        </p:nvSpPr>
        <p:spPr>
          <a:xfrm>
            <a:off x="2700038" y="1573664"/>
            <a:ext cx="2204056" cy="738664"/>
          </a:xfrm>
          <a:prstGeom prst="rect">
            <a:avLst/>
          </a:prstGeom>
          <a:solidFill>
            <a:srgbClr val="228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endParaRPr lang="en-US" sz="1800" b="1" dirty="0">
              <a:solidFill>
                <a:prstClr val="whit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EF2D1-61C2-0E78-47EF-4A13395B45E6}"/>
              </a:ext>
            </a:extLst>
          </p:cNvPr>
          <p:cNvSpPr txBox="1"/>
          <p:nvPr/>
        </p:nvSpPr>
        <p:spPr>
          <a:xfrm>
            <a:off x="2903421" y="1795692"/>
            <a:ext cx="208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Virtual Shopping</a:t>
            </a:r>
          </a:p>
          <a:p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1B435A-1F36-5498-036C-80DCA7298115}"/>
              </a:ext>
            </a:extLst>
          </p:cNvPr>
          <p:cNvSpPr txBox="1"/>
          <p:nvPr/>
        </p:nvSpPr>
        <p:spPr>
          <a:xfrm>
            <a:off x="7141408" y="1569327"/>
            <a:ext cx="2204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9A11E3-8947-EAC6-C7CC-5AD332EDED0B}"/>
              </a:ext>
            </a:extLst>
          </p:cNvPr>
          <p:cNvSpPr txBox="1"/>
          <p:nvPr/>
        </p:nvSpPr>
        <p:spPr>
          <a:xfrm>
            <a:off x="7466600" y="1798719"/>
            <a:ext cx="21947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8236A"/>
                </a:solidFill>
              </a:rPr>
              <a:t>Medical services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7DDC2-591F-EDCE-45BA-8E41ED517966}"/>
              </a:ext>
            </a:extLst>
          </p:cNvPr>
          <p:cNvSpPr txBox="1"/>
          <p:nvPr/>
        </p:nvSpPr>
        <p:spPr>
          <a:xfrm>
            <a:off x="9542889" y="1657192"/>
            <a:ext cx="2194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Productivities and Entertainment</a:t>
            </a:r>
          </a:p>
          <a:p>
            <a:endParaRPr lang="en-US" dirty="0"/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520F6C22-4E26-D2DE-8AC0-033882CD7C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050" y="165100"/>
            <a:ext cx="11658600" cy="78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8236A"/>
                </a:solidFill>
              </a:rPr>
              <a:t>There are 5 unlimited opportunities for future economic development. </a:t>
            </a:r>
          </a:p>
          <a:p>
            <a:r>
              <a:rPr lang="en-US" sz="2000" b="1" dirty="0">
                <a:solidFill>
                  <a:srgbClr val="08236A"/>
                </a:solidFill>
              </a:rPr>
              <a:t>As a result of development and their citizens can access 5G widespread</a:t>
            </a:r>
            <a:r>
              <a:rPr lang="th-TH" sz="2000" b="1" dirty="0">
                <a:solidFill>
                  <a:srgbClr val="08236A"/>
                </a:solidFill>
              </a:rPr>
              <a:t> </a:t>
            </a:r>
            <a:r>
              <a:rPr lang="en-US" sz="2000" b="1" dirty="0">
                <a:solidFill>
                  <a:srgbClr val="08236A"/>
                </a:solidFill>
              </a:rPr>
              <a:t>in Hongkong.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D8CBC3-10E4-2B33-E860-418DE9D100A3}"/>
              </a:ext>
            </a:extLst>
          </p:cNvPr>
          <p:cNvSpPr txBox="1"/>
          <p:nvPr/>
        </p:nvSpPr>
        <p:spPr>
          <a:xfrm>
            <a:off x="555411" y="4226186"/>
            <a:ext cx="22687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236A"/>
                </a:solidFill>
              </a:rPr>
              <a:t>-</a:t>
            </a:r>
            <a:r>
              <a:rPr lang="en-US" sz="1400" b="1" dirty="0">
                <a:solidFill>
                  <a:srgbClr val="08236A"/>
                </a:solidFill>
              </a:rPr>
              <a:t>Smart Home</a:t>
            </a:r>
            <a:r>
              <a:rPr lang="th-TH" sz="1400" b="1" dirty="0">
                <a:solidFill>
                  <a:srgbClr val="08236A"/>
                </a:solidFill>
              </a:rPr>
              <a:t> </a:t>
            </a:r>
            <a:r>
              <a:rPr lang="en-US" sz="1400" b="1" dirty="0">
                <a:solidFill>
                  <a:srgbClr val="08236A"/>
                </a:solidFill>
              </a:rPr>
              <a:t>/ Smart buildings</a:t>
            </a:r>
          </a:p>
          <a:p>
            <a:endParaRPr lang="en-US" sz="1400" b="1" dirty="0">
              <a:solidFill>
                <a:srgbClr val="08236A"/>
              </a:solidFill>
            </a:endParaRPr>
          </a:p>
          <a:p>
            <a:r>
              <a:rPr lang="en-US" sz="1400" dirty="0">
                <a:solidFill>
                  <a:srgbClr val="08236A"/>
                </a:solidFill>
              </a:rPr>
              <a:t>-Smart metering and smart grid </a:t>
            </a:r>
            <a:r>
              <a:rPr lang="en-US" sz="1400" b="1" dirty="0">
                <a:solidFill>
                  <a:srgbClr val="08236A"/>
                </a:solidFill>
              </a:rPr>
              <a:t>management</a:t>
            </a:r>
          </a:p>
          <a:p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D9E951-C909-0BA3-D7E0-FC395DA310CB}"/>
              </a:ext>
            </a:extLst>
          </p:cNvPr>
          <p:cNvSpPr txBox="1"/>
          <p:nvPr/>
        </p:nvSpPr>
        <p:spPr>
          <a:xfrm>
            <a:off x="2738420" y="4205140"/>
            <a:ext cx="2204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236A"/>
                </a:solidFill>
              </a:rPr>
              <a:t>-Provide personalized shopping experiences through </a:t>
            </a:r>
            <a:r>
              <a:rPr lang="en-US" sz="1400" b="1" dirty="0">
                <a:solidFill>
                  <a:srgbClr val="08236A"/>
                </a:solidFill>
              </a:rPr>
              <a:t>Virtual Reality </a:t>
            </a:r>
            <a:r>
              <a:rPr lang="en-US" sz="1400" dirty="0">
                <a:solidFill>
                  <a:srgbClr val="08236A"/>
                </a:solidFill>
              </a:rPr>
              <a:t>(“VR”) or </a:t>
            </a:r>
            <a:r>
              <a:rPr lang="en-US" sz="1400" b="1" dirty="0">
                <a:solidFill>
                  <a:srgbClr val="08236A"/>
                </a:solidFill>
              </a:rPr>
              <a:t>Augmented Reality</a:t>
            </a:r>
            <a:r>
              <a:rPr lang="en-US" sz="1400" dirty="0">
                <a:solidFill>
                  <a:srgbClr val="08236A"/>
                </a:solidFill>
              </a:rPr>
              <a:t> (“AR”) technology</a:t>
            </a:r>
          </a:p>
          <a:p>
            <a:endParaRPr lang="en-US" sz="1400" dirty="0">
              <a:solidFill>
                <a:srgbClr val="08236A"/>
              </a:solidFill>
            </a:endParaRPr>
          </a:p>
          <a:p>
            <a:r>
              <a:rPr lang="en-US" sz="1400" dirty="0">
                <a:solidFill>
                  <a:srgbClr val="08236A"/>
                </a:solidFill>
              </a:rPr>
              <a:t>-Assistance from virtual staff</a:t>
            </a:r>
          </a:p>
          <a:p>
            <a:endParaRPr lang="en-US" sz="1600" dirty="0">
              <a:solidFill>
                <a:srgbClr val="08236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18FE77-9671-8986-CB2E-1AD8177844B3}"/>
              </a:ext>
            </a:extLst>
          </p:cNvPr>
          <p:cNvSpPr txBox="1"/>
          <p:nvPr/>
        </p:nvSpPr>
        <p:spPr>
          <a:xfrm>
            <a:off x="4959060" y="4153513"/>
            <a:ext cx="216871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236A"/>
                </a:solidFill>
              </a:rPr>
              <a:t>-Enhance safety and efficiency and </a:t>
            </a:r>
            <a:r>
              <a:rPr lang="en-US" sz="1400" b="1" dirty="0">
                <a:solidFill>
                  <a:srgbClr val="08236A"/>
                </a:solidFill>
              </a:rPr>
              <a:t>alleviate traffic congestion through intelligent transport </a:t>
            </a:r>
            <a:r>
              <a:rPr lang="en-US" sz="1400" dirty="0">
                <a:solidFill>
                  <a:srgbClr val="08236A"/>
                </a:solidFill>
              </a:rPr>
              <a:t>systems</a:t>
            </a:r>
            <a:endParaRPr lang="th-TH" sz="1400" dirty="0">
              <a:solidFill>
                <a:srgbClr val="08236A"/>
              </a:solidFill>
            </a:endParaRPr>
          </a:p>
          <a:p>
            <a:endParaRPr lang="en-US" sz="1400" dirty="0">
              <a:solidFill>
                <a:srgbClr val="08236A"/>
              </a:solidFill>
            </a:endParaRPr>
          </a:p>
          <a:p>
            <a:r>
              <a:rPr lang="en-US" sz="1400" dirty="0">
                <a:solidFill>
                  <a:srgbClr val="08236A"/>
                </a:solidFill>
              </a:rPr>
              <a:t>-Real-time command and control for </a:t>
            </a:r>
            <a:r>
              <a:rPr lang="en-US" sz="1400" b="1" dirty="0">
                <a:solidFill>
                  <a:srgbClr val="08236A"/>
                </a:solidFill>
              </a:rPr>
              <a:t>cellular drone communications</a:t>
            </a:r>
          </a:p>
          <a:p>
            <a:endParaRPr lang="en-US" sz="1600" dirty="0">
              <a:solidFill>
                <a:srgbClr val="08236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90255-537F-77E1-2F68-2C3B4387A531}"/>
              </a:ext>
            </a:extLst>
          </p:cNvPr>
          <p:cNvSpPr txBox="1"/>
          <p:nvPr/>
        </p:nvSpPr>
        <p:spPr>
          <a:xfrm>
            <a:off x="7246689" y="4173833"/>
            <a:ext cx="2307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236A"/>
                </a:solidFill>
              </a:rPr>
              <a:t>-Smart </a:t>
            </a:r>
            <a:r>
              <a:rPr lang="en-US" sz="1400" b="1" dirty="0">
                <a:solidFill>
                  <a:srgbClr val="08236A"/>
                </a:solidFill>
              </a:rPr>
              <a:t>home monitoring </a:t>
            </a:r>
            <a:r>
              <a:rPr lang="en-US" sz="1400" dirty="0">
                <a:solidFill>
                  <a:srgbClr val="08236A"/>
                </a:solidFill>
              </a:rPr>
              <a:t>systems to provide better care </a:t>
            </a:r>
            <a:r>
              <a:rPr lang="en-US" sz="1400" b="1" dirty="0">
                <a:solidFill>
                  <a:srgbClr val="08236A"/>
                </a:solidFill>
              </a:rPr>
              <a:t>for elderly people </a:t>
            </a:r>
            <a:r>
              <a:rPr lang="en-US" sz="1400" dirty="0">
                <a:solidFill>
                  <a:srgbClr val="08236A"/>
                </a:solidFill>
              </a:rPr>
              <a:t>living alone</a:t>
            </a:r>
          </a:p>
          <a:p>
            <a:endParaRPr lang="en-US" sz="1400" dirty="0">
              <a:solidFill>
                <a:srgbClr val="08236A"/>
              </a:solidFill>
            </a:endParaRPr>
          </a:p>
          <a:p>
            <a:r>
              <a:rPr lang="en-US" sz="1400" dirty="0">
                <a:solidFill>
                  <a:srgbClr val="08236A"/>
                </a:solidFill>
              </a:rPr>
              <a:t>-</a:t>
            </a:r>
            <a:r>
              <a:rPr lang="en-US" sz="1400" b="1" dirty="0">
                <a:solidFill>
                  <a:srgbClr val="08236A"/>
                </a:solidFill>
              </a:rPr>
              <a:t>Remote monitoring of health </a:t>
            </a:r>
            <a:r>
              <a:rPr lang="en-US" sz="1400" dirty="0">
                <a:solidFill>
                  <a:srgbClr val="08236A"/>
                </a:solidFill>
              </a:rPr>
              <a:t>conditions and medical consultations</a:t>
            </a:r>
          </a:p>
          <a:p>
            <a:endParaRPr lang="en-US" sz="1600" dirty="0">
              <a:solidFill>
                <a:srgbClr val="08236A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8236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8E2FBE-0678-6242-0192-D107C261A433}"/>
              </a:ext>
            </a:extLst>
          </p:cNvPr>
          <p:cNvSpPr txBox="1"/>
          <p:nvPr/>
        </p:nvSpPr>
        <p:spPr>
          <a:xfrm>
            <a:off x="9422092" y="4153513"/>
            <a:ext cx="23155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8236A"/>
                </a:solidFill>
              </a:rPr>
              <a:t>-</a:t>
            </a:r>
            <a:r>
              <a:rPr lang="en-US" sz="1400" b="1" dirty="0">
                <a:solidFill>
                  <a:srgbClr val="08236A"/>
                </a:solidFill>
              </a:rPr>
              <a:t>Real-time interaction and translation </a:t>
            </a:r>
            <a:r>
              <a:rPr lang="en-US" sz="1400" dirty="0">
                <a:solidFill>
                  <a:srgbClr val="08236A"/>
                </a:solidFill>
              </a:rPr>
              <a:t>for participants speaking different languages</a:t>
            </a:r>
          </a:p>
          <a:p>
            <a:endParaRPr lang="en-US" sz="1400" dirty="0">
              <a:solidFill>
                <a:srgbClr val="08236A"/>
              </a:solidFill>
            </a:endParaRPr>
          </a:p>
          <a:p>
            <a:r>
              <a:rPr lang="en-US" sz="1400" dirty="0">
                <a:solidFill>
                  <a:srgbClr val="08236A"/>
                </a:solidFill>
              </a:rPr>
              <a:t>-Enhance the possibility of </a:t>
            </a:r>
            <a:r>
              <a:rPr lang="en-US" sz="1400" b="1" dirty="0">
                <a:solidFill>
                  <a:srgbClr val="08236A"/>
                </a:solidFill>
              </a:rPr>
              <a:t>remote control of equipment </a:t>
            </a:r>
            <a:r>
              <a:rPr lang="en-US" sz="1400" dirty="0">
                <a:solidFill>
                  <a:srgbClr val="08236A"/>
                </a:solidFill>
              </a:rPr>
              <a:t>in remote and relatively inaccessible areas</a:t>
            </a:r>
          </a:p>
          <a:p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99ACD4-E036-F4E6-A483-79D519BC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5" y="2631814"/>
            <a:ext cx="2168715" cy="14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B5679CAF-70E6-6097-B7D4-65EC76B8E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43" y="2631814"/>
            <a:ext cx="2168715" cy="1415772"/>
          </a:xfrm>
          <a:prstGeom prst="rect">
            <a:avLst/>
          </a:prstGeom>
        </p:spPr>
      </p:pic>
      <p:pic>
        <p:nvPicPr>
          <p:cNvPr id="2052" name="Picture 4" descr="Autonomous Self Driving Cars Concept. Aerial view of cars and buses moving on city intersection and Artificial Intelligence scans road with sensors and control vehicles in traffic. Future">
            <a:extLst>
              <a:ext uri="{FF2B5EF4-FFF2-40B4-BE49-F238E27FC236}">
                <a16:creationId xmlns:a16="http://schemas.microsoft.com/office/drawing/2014/main" id="{2412F9BF-F823-679B-747A-3C07250C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71" y="2636748"/>
            <a:ext cx="2156073" cy="14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d adult man discussing medicine with doctor over video call through laptop while sitting at home">
            <a:extLst>
              <a:ext uri="{FF2B5EF4-FFF2-40B4-BE49-F238E27FC236}">
                <a16:creationId xmlns:a16="http://schemas.microsoft.com/office/drawing/2014/main" id="{A22D8A85-9823-BE83-C86C-B1C0B2C8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85" y="2642166"/>
            <a:ext cx="2192507" cy="14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iends on social media">
            <a:extLst>
              <a:ext uri="{FF2B5EF4-FFF2-40B4-BE49-F238E27FC236}">
                <a16:creationId xmlns:a16="http://schemas.microsoft.com/office/drawing/2014/main" id="{145EF859-3111-5E30-8293-815F109B7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149" y="2641600"/>
            <a:ext cx="2179737" cy="14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9677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75654</TotalTime>
  <Words>142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TH Sarabun New</vt:lpstr>
      <vt:lpstr>TH SarabunPSK</vt:lpstr>
      <vt:lpstr>TIME Consult Theme Color V2</vt:lpstr>
      <vt:lpstr>There are 5 unlimited opportunities for future economic development.  As a result of development and their citizens can access 5G widespread in Hongkong.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Keetakawin Singthong</cp:lastModifiedBy>
  <cp:revision>3079</cp:revision>
  <cp:lastPrinted>2021-01-24T19:22:16Z</cp:lastPrinted>
  <dcterms:created xsi:type="dcterms:W3CDTF">2018-07-05T07:06:36Z</dcterms:created>
  <dcterms:modified xsi:type="dcterms:W3CDTF">2022-08-30T09:26:06Z</dcterms:modified>
</cp:coreProperties>
</file>